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816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6772-FFAA-4D27-8451-40DCD759F875}" type="datetimeFigureOut">
              <a:rPr lang="cs-CZ" smtClean="0"/>
              <a:pPr/>
              <a:t>17.2.2011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680590-1286-4588-BBC0-960E7E80F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6772-FFAA-4D27-8451-40DCD759F875}" type="datetimeFigureOut">
              <a:rPr lang="cs-CZ" smtClean="0"/>
              <a:pPr/>
              <a:t>17.2.2011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590-1286-4588-BBC0-960E7E80F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6772-FFAA-4D27-8451-40DCD759F875}" type="datetimeFigureOut">
              <a:rPr lang="cs-CZ" smtClean="0"/>
              <a:pPr/>
              <a:t>17.2.2011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590-1286-4588-BBC0-960E7E80F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6772-FFAA-4D27-8451-40DCD759F875}" type="datetimeFigureOut">
              <a:rPr lang="cs-CZ" smtClean="0"/>
              <a:pPr/>
              <a:t>17.2.2011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680590-1286-4588-BBC0-960E7E80F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6772-FFAA-4D27-8451-40DCD759F875}" type="datetimeFigureOut">
              <a:rPr lang="cs-CZ" smtClean="0"/>
              <a:pPr/>
              <a:t>17.2.2011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590-1286-4588-BBC0-960E7E80F23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6772-FFAA-4D27-8451-40DCD759F875}" type="datetimeFigureOut">
              <a:rPr lang="cs-CZ" smtClean="0"/>
              <a:pPr/>
              <a:t>17.2.2011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590-1286-4588-BBC0-960E7E80F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6772-FFAA-4D27-8451-40DCD759F875}" type="datetimeFigureOut">
              <a:rPr lang="cs-CZ" smtClean="0"/>
              <a:pPr/>
              <a:t>17.2.2011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9680590-1286-4588-BBC0-960E7E80F23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6772-FFAA-4D27-8451-40DCD759F875}" type="datetimeFigureOut">
              <a:rPr lang="cs-CZ" smtClean="0"/>
              <a:pPr/>
              <a:t>17.2.2011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590-1286-4588-BBC0-960E7E80F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6772-FFAA-4D27-8451-40DCD759F875}" type="datetimeFigureOut">
              <a:rPr lang="cs-CZ" smtClean="0"/>
              <a:pPr/>
              <a:t>17.2.2011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590-1286-4588-BBC0-960E7E80F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6772-FFAA-4D27-8451-40DCD759F875}" type="datetimeFigureOut">
              <a:rPr lang="cs-CZ" smtClean="0"/>
              <a:pPr/>
              <a:t>17.2.2011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590-1286-4588-BBC0-960E7E80F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6772-FFAA-4D27-8451-40DCD759F875}" type="datetimeFigureOut">
              <a:rPr lang="cs-CZ" smtClean="0"/>
              <a:pPr/>
              <a:t>17.2.2011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0590-1286-4588-BBC0-960E7E80F23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EA6772-FFAA-4D27-8451-40DCD759F875}" type="datetimeFigureOut">
              <a:rPr lang="cs-CZ" smtClean="0"/>
              <a:pPr/>
              <a:t>17.2.2011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680590-1286-4588-BBC0-960E7E80F23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Vlastní hodnocení školy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Evropská obchodní akademie, Komenského náměstí 2, Děčín I</a:t>
            </a:r>
            <a:endParaRPr lang="cs-CZ" dirty="0"/>
          </a:p>
        </p:txBody>
      </p:sp>
      <p:pic>
        <p:nvPicPr>
          <p:cNvPr id="4" name="Obrázek 3" descr="sko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404664"/>
            <a:ext cx="5400600" cy="3584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Organizace řízení </a:t>
            </a:r>
          </a:p>
          <a:p>
            <a:r>
              <a:rPr lang="cs-CZ" b="1" dirty="0" smtClean="0"/>
              <a:t>Kvalita personální práce</a:t>
            </a:r>
          </a:p>
          <a:p>
            <a:r>
              <a:rPr lang="cs-CZ" b="1" dirty="0" smtClean="0"/>
              <a:t>Kvalita DVPP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Porady vedení školy, pedagogické rady, spolupráce se školskou radou a SRaŽ, vyhodnocování pozitiv a negativ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Dotazníky, vyhodnocení kvalifikovanosti vyučujících, plán DVPP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Porovnání plánu DVPP s výslednou tabulkou uskutečněného DVPP, dotazníky, sebehodnocení učitelů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průběžně, na začátku roku a konci jednotlivých klasifikačních období</a:t>
            </a:r>
          </a:p>
          <a:p>
            <a:endParaRPr lang="cs-CZ" dirty="0" smtClean="0">
              <a:solidFill>
                <a:srgbClr val="7030A0"/>
              </a:solidFill>
            </a:endParaRPr>
          </a:p>
          <a:p>
            <a:endParaRPr lang="cs-CZ" dirty="0"/>
          </a:p>
        </p:txBody>
      </p:sp>
      <p:pic>
        <p:nvPicPr>
          <p:cNvPr id="4" name="Obrázek 3" descr="556844-ka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32656"/>
            <a:ext cx="25527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Úroveň výsledků práce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32859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Vzhledem k podmínkám vzdělávání</a:t>
            </a:r>
          </a:p>
          <a:p>
            <a:r>
              <a:rPr lang="cs-CZ" b="1" dirty="0" smtClean="0"/>
              <a:t>Vzhledem k ekonomickým zdrojům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zhodnocení výsledků vzdělávání za jednotlivá pololetí, porovnání s dlouhodobými výsledky, výsledky olympiád, soutěží, umístění absolventů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zájem o školu- počty uchazečů o studium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úspěšná prezentace školy v médiích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rozhovory s jinými řediteli, návštěvy jiných škol, studium písemností z jiných škol, organizace akcí školy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dotazníkové šetření o vybavení školy mezi žáky i učiteli, posouzení účelnosti jednotlivých investic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Na konci každého klasifikačního období, přijímacích zkoušek, průběžně</a:t>
            </a:r>
          </a:p>
          <a:p>
            <a:endParaRPr lang="cs-CZ" dirty="0"/>
          </a:p>
        </p:txBody>
      </p:sp>
      <p:pic>
        <p:nvPicPr>
          <p:cNvPr id="4" name="Obrázek 3" descr="2917803-vyu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71792" y="620688"/>
            <a:ext cx="1872208" cy="1387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Závěrečné vyhodnocení a projednání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/>
          <a:lstStyle/>
          <a:p>
            <a:r>
              <a:rPr lang="cs-CZ" b="1" dirty="0" smtClean="0"/>
              <a:t>Oblasti, ve kterých škola dosahuje dobrých výsledků</a:t>
            </a:r>
            <a:endParaRPr lang="cs-CZ" dirty="0" smtClean="0"/>
          </a:p>
          <a:p>
            <a:r>
              <a:rPr lang="cs-CZ" b="1" dirty="0" smtClean="0"/>
              <a:t>Oblasti, ve kterých je třeba úroveň vzdělání zlepšit</a:t>
            </a:r>
            <a:endParaRPr lang="cs-CZ" dirty="0" smtClean="0"/>
          </a:p>
          <a:p>
            <a:r>
              <a:rPr lang="cs-CZ" b="1" dirty="0" smtClean="0"/>
              <a:t>Návrh opatření</a:t>
            </a:r>
            <a:endParaRPr lang="cs-CZ" dirty="0" smtClean="0"/>
          </a:p>
          <a:p>
            <a:r>
              <a:rPr lang="cs-CZ" b="1" dirty="0" smtClean="0"/>
              <a:t>Účinnost opatření obsažených v předchozím vlastním hodnocení</a:t>
            </a:r>
            <a:endParaRPr lang="cs-CZ" dirty="0"/>
          </a:p>
        </p:txBody>
      </p:sp>
      <p:pic>
        <p:nvPicPr>
          <p:cNvPr id="4" name="Obrázek 3" descr="pal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4653136"/>
            <a:ext cx="2952328" cy="19605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869160"/>
          </a:xfrm>
        </p:spPr>
        <p:txBody>
          <a:bodyPr/>
          <a:lstStyle/>
          <a:p>
            <a:r>
              <a:rPr lang="cs-CZ" dirty="0" smtClean="0"/>
              <a:t>Kapacita 420 žáků, v současnosti 405</a:t>
            </a:r>
          </a:p>
          <a:p>
            <a:r>
              <a:rPr lang="cs-CZ" dirty="0" smtClean="0"/>
              <a:t>13 tříd</a:t>
            </a:r>
          </a:p>
          <a:p>
            <a:r>
              <a:rPr lang="cs-CZ" dirty="0" smtClean="0"/>
              <a:t>3 zaměření oboru Obchodní akademie</a:t>
            </a:r>
          </a:p>
          <a:p>
            <a:r>
              <a:rPr lang="cs-CZ" dirty="0" smtClean="0"/>
              <a:t>Evropský hospodářský asistent</a:t>
            </a:r>
          </a:p>
          <a:p>
            <a:r>
              <a:rPr lang="cs-CZ" dirty="0" smtClean="0"/>
              <a:t>Kreativita podnikání</a:t>
            </a:r>
          </a:p>
          <a:p>
            <a:r>
              <a:rPr lang="cs-CZ" dirty="0" smtClean="0"/>
              <a:t>Sportovní marketing a management</a:t>
            </a:r>
            <a:endParaRPr lang="cs-CZ" dirty="0"/>
          </a:p>
        </p:txBody>
      </p:sp>
      <p:pic>
        <p:nvPicPr>
          <p:cNvPr id="4" name="Obrázek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4664"/>
            <a:ext cx="9144000" cy="9144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hodnocení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Vedení školy</a:t>
            </a:r>
          </a:p>
          <a:p>
            <a:r>
              <a:rPr lang="cs-CZ" dirty="0" smtClean="0"/>
              <a:t>Vedoucí předmětových komisí</a:t>
            </a:r>
          </a:p>
          <a:p>
            <a:r>
              <a:rPr lang="cs-CZ" dirty="0" smtClean="0"/>
              <a:t>Předmětové komise</a:t>
            </a:r>
          </a:p>
          <a:p>
            <a:r>
              <a:rPr lang="cs-CZ" dirty="0" smtClean="0"/>
              <a:t>Pedagogická porada</a:t>
            </a:r>
          </a:p>
          <a:p>
            <a:r>
              <a:rPr lang="cs-CZ" dirty="0" smtClean="0"/>
              <a:t>Vedoucí předmětových komisí</a:t>
            </a:r>
          </a:p>
          <a:p>
            <a:r>
              <a:rPr lang="cs-CZ" dirty="0" smtClean="0"/>
              <a:t>Vedení školy</a:t>
            </a:r>
          </a:p>
          <a:p>
            <a:r>
              <a:rPr lang="cs-CZ" dirty="0" smtClean="0"/>
              <a:t>Zástupkyně ředitele pro výchovu a vzdělávání</a:t>
            </a:r>
            <a:endParaRPr lang="cs-CZ" dirty="0"/>
          </a:p>
        </p:txBody>
      </p:sp>
      <p:pic>
        <p:nvPicPr>
          <p:cNvPr id="7" name="Obrázek 6" descr="isCA01RFS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7" y="1772816"/>
            <a:ext cx="2323805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Návrh  vlastního hodnocení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/>
          <a:lstStyle/>
          <a:p>
            <a:r>
              <a:rPr lang="cs-CZ" dirty="0" smtClean="0"/>
              <a:t>Oblasti </a:t>
            </a:r>
          </a:p>
          <a:p>
            <a:r>
              <a:rPr lang="cs-CZ" dirty="0" smtClean="0"/>
              <a:t>Cíle</a:t>
            </a:r>
          </a:p>
          <a:p>
            <a:r>
              <a:rPr lang="cs-CZ" dirty="0" smtClean="0"/>
              <a:t>Kriteria</a:t>
            </a:r>
          </a:p>
          <a:p>
            <a:r>
              <a:rPr lang="cs-CZ" dirty="0" smtClean="0"/>
              <a:t>Nástroje</a:t>
            </a:r>
          </a:p>
          <a:p>
            <a:r>
              <a:rPr lang="cs-CZ" dirty="0" smtClean="0"/>
              <a:t>Časové rozvržení evaluačních činností</a:t>
            </a:r>
            <a:endParaRPr lang="cs-CZ" dirty="0"/>
          </a:p>
        </p:txBody>
      </p:sp>
      <p:pic>
        <p:nvPicPr>
          <p:cNvPr id="4" name="Obrázek 3" descr="isCAVRVRH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484784"/>
            <a:ext cx="2880320" cy="2668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vlastního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Vzdělávací program školy</a:t>
            </a:r>
          </a:p>
          <a:p>
            <a:r>
              <a:rPr lang="cs-CZ" dirty="0" smtClean="0"/>
              <a:t>Podmínky vzdělávání</a:t>
            </a:r>
          </a:p>
          <a:p>
            <a:r>
              <a:rPr lang="cs-CZ" dirty="0" smtClean="0"/>
              <a:t>Průběh vzdělávání</a:t>
            </a:r>
          </a:p>
          <a:p>
            <a:r>
              <a:rPr lang="cs-CZ" dirty="0" smtClean="0"/>
              <a:t>Výsledky vzdělávání</a:t>
            </a:r>
          </a:p>
          <a:p>
            <a:r>
              <a:rPr lang="cs-CZ" dirty="0" smtClean="0"/>
              <a:t>Řízení školy</a:t>
            </a:r>
          </a:p>
          <a:p>
            <a:r>
              <a:rPr lang="cs-CZ" dirty="0" smtClean="0"/>
              <a:t>Úroveň výsledků práce školy</a:t>
            </a:r>
          </a:p>
          <a:p>
            <a:endParaRPr lang="cs-CZ" dirty="0"/>
          </a:p>
        </p:txBody>
      </p:sp>
      <p:pic>
        <p:nvPicPr>
          <p:cNvPr id="4" name="Obrázek 3" descr="hp_compaq_dc7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844824"/>
            <a:ext cx="2547824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Vzdělávací program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Soulad vzdělávání s učebními osnovami  a standardem odb. vzdělávání/ ŠVP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Kontroly plánů a jejich plnění, sebehodnocení jednotlivých učitelů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Průběžně, v období plánovaných vnitřních kontrol – nejméně 2x ročně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4" name="Obrázek 3" descr="phoca_thumb_m_200910090822_edj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437112"/>
            <a:ext cx="1988418" cy="1988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Prostorové a materiální podmínky</a:t>
            </a:r>
          </a:p>
          <a:p>
            <a:r>
              <a:rPr lang="cs-CZ" b="1" dirty="0" smtClean="0"/>
              <a:t>Klima školy</a:t>
            </a:r>
          </a:p>
          <a:p>
            <a:r>
              <a:rPr lang="cs-CZ" b="1" dirty="0" smtClean="0"/>
              <a:t>Začleňování a podpora žáků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pozorování, hospitace, požadavky učitelů a rodičů, dodržování zákonných norem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ankety, spolupráce s žáky a rodiči, jednání pedagogických rad a vedení školy,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rozhovory s učiteli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hospitace, podpora vzájemné komunikace učitelů- výchovného poradce a odborných pracovišť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v období pedagogických rad, průběžně</a:t>
            </a:r>
          </a:p>
          <a:p>
            <a:endParaRPr lang="cs-CZ" dirty="0"/>
          </a:p>
        </p:txBody>
      </p:sp>
      <p:pic>
        <p:nvPicPr>
          <p:cNvPr id="4" name="Obrázek 3" descr="phoca_thumb_m_2010-09-29-01-cornyb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04664"/>
            <a:ext cx="201622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Průběh vzdělávání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44616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Podpora dosahování vzdělávacích cílů</a:t>
            </a:r>
          </a:p>
          <a:p>
            <a:r>
              <a:rPr lang="cs-CZ" b="1" dirty="0" smtClean="0"/>
              <a:t>Rozvoj strategií učení, osobnostních a sociálních způsobilostí, praktických návyků a dovedností</a:t>
            </a:r>
          </a:p>
          <a:p>
            <a:r>
              <a:rPr lang="cs-CZ" b="1" dirty="0" smtClean="0"/>
              <a:t>Začleňování a podpora žáků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hospitace, prezentace žákovské práce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rozbor dokumentace učitelů – třídní knihy, výkazy, roční plány učitelů, přípravy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dotazník žákům, řízený rozhovor s učiteli a žáky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v období pedagogických rad, průběžně, při pravidelných kontrolách</a:t>
            </a:r>
          </a:p>
          <a:p>
            <a:endParaRPr lang="cs-CZ" dirty="0" smtClean="0">
              <a:solidFill>
                <a:srgbClr val="7030A0"/>
              </a:solidFill>
            </a:endParaRPr>
          </a:p>
          <a:p>
            <a:endParaRPr lang="cs-CZ" dirty="0"/>
          </a:p>
        </p:txBody>
      </p:sp>
      <p:pic>
        <p:nvPicPr>
          <p:cNvPr id="4" name="Obrázek 3" descr="moz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260648"/>
            <a:ext cx="1368152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Výsledky vzdělávání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Dosahování vzdělávacích cílů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rozhovor, hospitace, rozbor žákovských sebehodnotících a hodnotících výroků, spolupráce s odborníky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průběžně, v období pedagogických rad</a:t>
            </a:r>
          </a:p>
          <a:p>
            <a:endParaRPr lang="cs-CZ" b="1" dirty="0" smtClean="0"/>
          </a:p>
          <a:p>
            <a:endParaRPr lang="cs-CZ" dirty="0"/>
          </a:p>
        </p:txBody>
      </p:sp>
      <p:pic>
        <p:nvPicPr>
          <p:cNvPr id="4" name="Obrázek 3" descr="phoca_thumb_m_20100507-posledni_zvon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4365104"/>
            <a:ext cx="2808312" cy="2206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265</Words>
  <Application>Microsoft Office PowerPoint</Application>
  <PresentationFormat>Předvádění na obrazovce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Vlastní hodnocení školy</vt:lpstr>
      <vt:lpstr>Snímek 2</vt:lpstr>
      <vt:lpstr>Vlastní hodnocení školy</vt:lpstr>
      <vt:lpstr>Návrh  vlastního hodnocení školy</vt:lpstr>
      <vt:lpstr>Oblasti vlastního hodnocení</vt:lpstr>
      <vt:lpstr>Vzdělávací program školy</vt:lpstr>
      <vt:lpstr>Podmínky vzdělávání</vt:lpstr>
      <vt:lpstr>Průběh vzdělávání </vt:lpstr>
      <vt:lpstr>Výsledky vzdělávání </vt:lpstr>
      <vt:lpstr>Řízení školy</vt:lpstr>
      <vt:lpstr>Úroveň výsledků práce školy</vt:lpstr>
      <vt:lpstr>Závěrečné vyhodnocení a projednání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Vlastní hodnocení školy</dc:title>
  <dc:creator>hsyslova</dc:creator>
  <cp:lastModifiedBy>hsyslova</cp:lastModifiedBy>
  <cp:revision>15</cp:revision>
  <dcterms:created xsi:type="dcterms:W3CDTF">2011-02-14T21:21:02Z</dcterms:created>
  <dcterms:modified xsi:type="dcterms:W3CDTF">2011-02-17T19:18:21Z</dcterms:modified>
</cp:coreProperties>
</file>