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0" r:id="rId1"/>
  </p:sldMasterIdLst>
  <p:notesMasterIdLst>
    <p:notesMasterId r:id="rId23"/>
  </p:notesMasterIdLst>
  <p:sldIdLst>
    <p:sldId id="290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69" r:id="rId17"/>
    <p:sldId id="270" r:id="rId18"/>
    <p:sldId id="271" r:id="rId19"/>
    <p:sldId id="291" r:id="rId20"/>
    <p:sldId id="274" r:id="rId21"/>
    <p:sldId id="29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33" autoAdjust="0"/>
  </p:normalViewPr>
  <p:slideViewPr>
    <p:cSldViewPr>
      <p:cViewPr varScale="1">
        <p:scale>
          <a:sx n="104" d="100"/>
          <a:sy n="104" d="100"/>
        </p:scale>
        <p:origin x="-15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483AC-7737-481B-ADF5-59B9735615A6}" type="datetimeFigureOut">
              <a:rPr lang="cs-CZ" smtClean="0"/>
              <a:pPr/>
              <a:t>18.2.2011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34F-FB95-419D-B7A9-DA74EDF54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734F-FB95-419D-B7A9-DA74EDF54DC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CEF5D9F7-CF68-429D-90C2-2D3F38325DA2}" type="datetime1">
              <a:rPr lang="cs-CZ" smtClean="0"/>
              <a:t>18.2.2011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71EB4B-1C52-445E-BD80-13D5F303EF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F078E-158F-4738-8AC4-0FA4B935577F}" type="datetime1">
              <a:rPr lang="cs-CZ" smtClean="0"/>
              <a:t>18.2.2011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263D5-4FCA-4A9B-A82A-AD7DA4A4D6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6247A-59E5-4AF8-BAB5-D07363B11CCC}" type="datetime1">
              <a:rPr lang="cs-CZ" smtClean="0"/>
              <a:t>18.2.2011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09DF-6082-4ADE-B7A5-B34066F182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8CC1A-E1B8-4581-AB9A-320CD100D587}" type="datetime1">
              <a:rPr lang="cs-CZ" smtClean="0"/>
              <a:t>18.2.2011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725F3-8AD1-4472-97D1-8FCCE43606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E8022F-8494-4256-8108-D018433B5D03}" type="datetime1">
              <a:rPr lang="cs-CZ" smtClean="0"/>
              <a:t>18.2.2011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4BA12-9D8F-4278-B3BF-0FCB892FCB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1B8A63-CBFD-4892-BC35-BB05D2BE994C}" type="datetime1">
              <a:rPr lang="cs-CZ" smtClean="0"/>
              <a:t>18.2.2011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D949F-FEA8-442E-A277-8FAED92D4E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E647315-99FF-47BF-AE77-61B08C8BA0B3}" type="datetime1">
              <a:rPr lang="cs-CZ" smtClean="0"/>
              <a:t>18.2.2011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EB1E721-032E-453F-B65F-B4FC572F5E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5B92ED4D-FEE2-4435-A1FE-61D2CF8AF19E}" type="datetime1">
              <a:rPr lang="cs-CZ" smtClean="0"/>
              <a:t>18.2.2011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C734CA1-3178-4D8D-9899-1F0316362E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2FA86A-A601-46C0-A6EF-DE7D2FA45899}" type="datetime1">
              <a:rPr lang="cs-CZ" smtClean="0"/>
              <a:t>18.2.2011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4B9C3-2829-4788-8B27-E073DF5E76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4DD24-60D1-4CD8-B68C-C2072978A87F}" type="datetime1">
              <a:rPr lang="cs-CZ" smtClean="0"/>
              <a:t>18.2.2011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887D2-1C15-40F3-944B-69262107A1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51773-3E48-4717-896A-7B038AA3189D}" type="datetime1">
              <a:rPr lang="cs-CZ" smtClean="0"/>
              <a:t>18.2.2011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D8255-BEEB-4AA5-9836-0A64BF64F7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8E017CD-95EA-41BC-9A7B-D58CE47FBB26}" type="datetime1">
              <a:rPr lang="cs-CZ" smtClean="0"/>
              <a:t>18.2.2011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BB5D91-888C-4FF9-A717-2CD3E0A078B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</a:t>
            </a:r>
            <a:r>
              <a:rPr lang="cs-CZ" dirty="0" err="1" smtClean="0"/>
              <a:t>autoevaluace</a:t>
            </a:r>
            <a:r>
              <a:rPr lang="cs-CZ" dirty="0" smtClean="0"/>
              <a:t> školy</a:t>
            </a:r>
            <a:endParaRPr lang="cs-CZ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24877"/>
            <a:ext cx="8229600" cy="157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772400" cy="720079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Vize</a:t>
            </a:r>
            <a:r>
              <a:rPr lang="cs-CZ" sz="2800" dirty="0" smtClean="0">
                <a:solidFill>
                  <a:schemeClr val="accent1"/>
                </a:solidFill>
                <a:latin typeface="+mn-lt"/>
              </a:rPr>
              <a:t> a cíle SOŠ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4968552"/>
          </a:xfrm>
        </p:spPr>
        <p:txBody>
          <a:bodyPr>
            <a:normAutofit/>
          </a:bodyPr>
          <a:lstStyle/>
          <a:p>
            <a:r>
              <a:rPr lang="cs-CZ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Vize školy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úsilí nadále zajišťovat kvalitní služby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upevnit své postavení vůči konkurenci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dlouhodobě získávat dostatečný počet žáků, kteří  zaujmou 	pozitivní přístup ke studiu</a:t>
            </a:r>
          </a:p>
          <a:p>
            <a:endParaRPr lang="cs-CZ" sz="2400" b="1" i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cs-CZ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Dlouhodobým cílem je plná úspěšnost, reálný předpoklad činí 85 % absolventů.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Cíle školy vycházejí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 dlouhodobého záměru školy a strategické koncepce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indikátorem úspěšnosti je zvyšující se procento   	absolventů přijatých ke studiu na VŠ</a:t>
            </a:r>
          </a:p>
          <a:p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008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Analýza dotazníků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4464496"/>
          </a:xfrm>
        </p:spPr>
        <p:txBody>
          <a:bodyPr/>
          <a:lstStyle/>
          <a:p>
            <a:r>
              <a:rPr lang="cs-CZ" sz="2400" b="1" dirty="0" smtClean="0">
                <a:solidFill>
                  <a:srgbClr val="345D8E"/>
                </a:solidFill>
              </a:rPr>
              <a:t>Analýza cílových skupin</a:t>
            </a:r>
          </a:p>
          <a:p>
            <a:endParaRPr lang="cs-CZ" b="1" dirty="0" smtClean="0">
              <a:solidFill>
                <a:srgbClr val="345D8E"/>
              </a:solidFill>
            </a:endParaRPr>
          </a:p>
          <a:p>
            <a:endParaRPr lang="cs-CZ" b="1" dirty="0" smtClean="0">
              <a:solidFill>
                <a:srgbClr val="345D8E"/>
              </a:solidFill>
            </a:endParaRPr>
          </a:p>
          <a:p>
            <a:r>
              <a:rPr lang="cs-CZ" b="1" dirty="0" smtClean="0">
                <a:solidFill>
                  <a:srgbClr val="345D8E"/>
                </a:solidFill>
              </a:rPr>
              <a:t> </a:t>
            </a:r>
            <a:r>
              <a:rPr lang="cs-CZ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XEOS – ukázky dotazníků pro žáky, 		rodiče a učitele</a:t>
            </a:r>
          </a:p>
          <a:p>
            <a:endParaRPr lang="cs-CZ" dirty="0" smtClean="0">
              <a:solidFill>
                <a:srgbClr val="345D8E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764705"/>
            <a:ext cx="7772400" cy="864096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Cílený marketing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 err="1" smtClean="0"/>
              <a:t>Philip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Kotler</a:t>
            </a:r>
            <a:r>
              <a:rPr lang="cs-CZ" sz="2600" b="1" dirty="0" smtClean="0"/>
              <a:t> </a:t>
            </a:r>
          </a:p>
          <a:p>
            <a:endParaRPr lang="cs-CZ" sz="2400" b="1" dirty="0" smtClean="0">
              <a:solidFill>
                <a:srgbClr val="345D8E"/>
              </a:solidFill>
            </a:endParaRPr>
          </a:p>
          <a:p>
            <a:pPr marL="228600" indent="-228600" algn="just" eaLnBrk="0" hangingPunct="0">
              <a:defRPr/>
            </a:pPr>
            <a:r>
              <a:rPr lang="cs-CZ" sz="2600" b="1" dirty="0" smtClean="0">
                <a:solidFill>
                  <a:schemeClr val="tx1"/>
                </a:solidFill>
                <a:ea typeface="Times New Roman" pitchFamily="18" charset="0"/>
              </a:rPr>
              <a:t>1. Segmentace trhu </a:t>
            </a:r>
          </a:p>
          <a:p>
            <a:pPr marL="228600" indent="-228600" algn="just" eaLnBrk="0" hangingPunct="0"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Jací jsou potenciální žáci studia, kde se nacházejí?</a:t>
            </a:r>
          </a:p>
          <a:p>
            <a:pPr marL="228600" indent="-228600" algn="just" eaLnBrk="0" hangingPunct="0">
              <a:defRPr/>
            </a:pP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 eaLnBrk="0" hangingPunct="0"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cs-CZ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Targeting</a:t>
            </a:r>
            <a:endParaRPr lang="cs-CZ" sz="2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 eaLnBrk="0" hangingPunct="0"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Tato fáze se zaměřuje na skupinu reálných zákazníků    školy. Odhaluje, co náš cílový segment zajímá, jaká jsou kritéria pro vstup na školu. </a:t>
            </a:r>
          </a:p>
          <a:p>
            <a:pPr marL="228600" indent="-228600" algn="just" eaLnBrk="0" hangingPunct="0">
              <a:defRPr/>
            </a:pP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just" eaLnBrk="0" hangingPunct="0"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cs-CZ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Positioning</a:t>
            </a: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(tvorba pozice)</a:t>
            </a:r>
          </a:p>
          <a:p>
            <a:pPr marL="228600" indent="-228600" algn="just" eaLnBrk="0" hangingPunct="0"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Pozornost je věnována otázce místa školy ve vědomí   žáků. </a:t>
            </a:r>
            <a:endParaRPr lang="cs-CZ" sz="2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sz="2400" b="1" dirty="0" smtClean="0">
              <a:solidFill>
                <a:srgbClr val="345D8E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196752"/>
            <a:ext cx="7772400" cy="5544616"/>
          </a:xfrm>
        </p:spPr>
        <p:txBody>
          <a:bodyPr>
            <a:normAutofit fontScale="32500" lnSpcReduction="20000"/>
          </a:bodyPr>
          <a:lstStyle/>
          <a:p>
            <a:pPr>
              <a:defRPr/>
            </a:pP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7200" b="1" dirty="0" smtClean="0">
                <a:solidFill>
                  <a:srgbClr val="345D8E"/>
                </a:solidFill>
              </a:rPr>
              <a:t>Zpracování dat podle </a:t>
            </a:r>
            <a:r>
              <a:rPr lang="cs-CZ" sz="7200" b="1" dirty="0" err="1" smtClean="0">
                <a:solidFill>
                  <a:srgbClr val="345D8E"/>
                </a:solidFill>
              </a:rPr>
              <a:t>Porterova</a:t>
            </a:r>
            <a:r>
              <a:rPr lang="cs-CZ" sz="7200" b="1" dirty="0" smtClean="0">
                <a:solidFill>
                  <a:srgbClr val="345D8E"/>
                </a:solidFill>
              </a:rPr>
              <a:t> modelu</a:t>
            </a:r>
            <a:endParaRPr lang="cs-CZ" sz="7200" dirty="0" smtClean="0">
              <a:solidFill>
                <a:srgbClr val="345D8E"/>
              </a:solidFill>
            </a:endParaRPr>
          </a:p>
          <a:p>
            <a:pPr>
              <a:defRPr/>
            </a:pP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cs-CZ" sz="7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defRPr/>
            </a:pPr>
            <a:endParaRPr lang="cs-CZ" sz="7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7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Vyjednávací síla zákazníků</a:t>
            </a:r>
          </a:p>
          <a:p>
            <a:pPr>
              <a:defRPr/>
            </a:pPr>
            <a:r>
              <a:rPr lang="cs-CZ" sz="7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Školám klesá jejich vyjednávací síla odbouráním přijímacích zkoušek.</a:t>
            </a:r>
          </a:p>
          <a:p>
            <a:pPr>
              <a:defRPr/>
            </a:pPr>
            <a:r>
              <a:rPr lang="cs-CZ" sz="7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Další vyjednávací silou jsou rodiče.</a:t>
            </a:r>
          </a:p>
          <a:p>
            <a:pPr>
              <a:defRPr/>
            </a:pPr>
            <a:endParaRPr lang="cs-CZ" sz="7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7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Vyjednávací síla dodavatelů</a:t>
            </a:r>
          </a:p>
          <a:p>
            <a:pPr>
              <a:defRPr/>
            </a:pPr>
            <a:r>
              <a:rPr lang="cs-CZ" sz="7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Dodavateli jsou v našem případě pedagogové, ale i ostatní personál (uklízečky, kuchařky, telekomunikační, energetické a další  služby). </a:t>
            </a:r>
          </a:p>
          <a:p>
            <a:pPr>
              <a:defRPr/>
            </a:pPr>
            <a:r>
              <a:rPr lang="cs-CZ" sz="7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 pohledu nahraditelnosti a nabídky převyšující poptávku  je vyjednávací síla pedagogů  nízká.</a:t>
            </a:r>
          </a:p>
          <a:p>
            <a:pPr>
              <a:defRPr/>
            </a:pPr>
            <a:endParaRPr lang="cs-CZ" sz="7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648071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Analýza struktury konkurence </a:t>
            </a:r>
            <a:endParaRPr lang="cs-CZ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7"/>
            <a:ext cx="7772400" cy="648071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Analýza struktury konkurence 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50405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400" b="1" dirty="0" smtClean="0">
                <a:solidFill>
                  <a:srgbClr val="345D8E"/>
                </a:solidFill>
              </a:rPr>
              <a:t>Zpracování dat podle </a:t>
            </a:r>
            <a:r>
              <a:rPr lang="cs-CZ" sz="2400" b="1" dirty="0" err="1" smtClean="0">
                <a:solidFill>
                  <a:srgbClr val="345D8E"/>
                </a:solidFill>
              </a:rPr>
              <a:t>Porterova</a:t>
            </a:r>
            <a:r>
              <a:rPr lang="cs-CZ" sz="2400" b="1" dirty="0" smtClean="0">
                <a:solidFill>
                  <a:srgbClr val="345D8E"/>
                </a:solidFill>
              </a:rPr>
              <a:t> modelu</a:t>
            </a:r>
            <a:endParaRPr lang="cs-CZ" sz="2400" dirty="0" smtClean="0">
              <a:solidFill>
                <a:srgbClr val="345D8E"/>
              </a:solidFill>
            </a:endParaRPr>
          </a:p>
          <a:p>
            <a:pPr>
              <a:defRPr/>
            </a:pP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Hrozba vstupů nových konkurentů</a:t>
            </a: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 hlediska vzniku nových škol je hrozba nových konkurentů téměř nemyslitelná. </a:t>
            </a:r>
          </a:p>
          <a:p>
            <a:pPr>
              <a:defRPr/>
            </a:pP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Hrozba substitutů</a:t>
            </a: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 substituty  považujeme střední školy podobného zaměření. </a:t>
            </a:r>
          </a:p>
          <a:p>
            <a:pPr>
              <a:defRPr/>
            </a:pP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cs-CZ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Konkurenční rivalita v odvětví</a:t>
            </a: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Konkurenty na trhu se vzděláváním jsou všechny střední školy v Ústeckém kraji (119).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772400" cy="648071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Marketingový mix 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5589240"/>
          </a:xfrm>
        </p:spPr>
        <p:txBody>
          <a:bodyPr>
            <a:normAutofit fontScale="32500" lnSpcReduction="20000"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cs-CZ" sz="7400" b="1" dirty="0" err="1" smtClean="0">
                <a:solidFill>
                  <a:srgbClr val="345D8E"/>
                </a:solidFill>
              </a:rPr>
              <a:t>Philip</a:t>
            </a:r>
            <a:r>
              <a:rPr lang="cs-CZ" sz="7400" b="1" dirty="0" smtClean="0">
                <a:solidFill>
                  <a:srgbClr val="345D8E"/>
                </a:solidFill>
              </a:rPr>
              <a:t> </a:t>
            </a:r>
            <a:r>
              <a:rPr lang="cs-CZ" sz="7400" b="1" dirty="0" err="1" smtClean="0">
                <a:solidFill>
                  <a:srgbClr val="345D8E"/>
                </a:solidFill>
              </a:rPr>
              <a:t>Kotler</a:t>
            </a:r>
            <a:r>
              <a:rPr lang="cs-CZ" sz="7400" b="1" dirty="0" smtClean="0">
                <a:solidFill>
                  <a:srgbClr val="345D8E"/>
                </a:solidFill>
              </a:rPr>
              <a:t> a </a:t>
            </a:r>
            <a:r>
              <a:rPr lang="cs-CZ" sz="7400" b="1" dirty="0" err="1" smtClean="0">
                <a:solidFill>
                  <a:srgbClr val="345D8E"/>
                </a:solidFill>
              </a:rPr>
              <a:t>Gary</a:t>
            </a:r>
            <a:r>
              <a:rPr lang="cs-CZ" sz="7400" b="1" dirty="0" smtClean="0">
                <a:solidFill>
                  <a:srgbClr val="345D8E"/>
                </a:solidFill>
              </a:rPr>
              <a:t> Armstrong</a:t>
            </a:r>
          </a:p>
          <a:p>
            <a:pPr marR="0">
              <a:spcBef>
                <a:spcPct val="0"/>
              </a:spcBef>
              <a:spcAft>
                <a:spcPct val="0"/>
              </a:spcAft>
            </a:pPr>
            <a:endParaRPr lang="cs-CZ" sz="2400" b="1" dirty="0" smtClean="0">
              <a:solidFill>
                <a:srgbClr val="345D8E"/>
              </a:solidFill>
            </a:endParaRPr>
          </a:p>
          <a:p>
            <a:pPr algn="just" eaLnBrk="0" hangingPunct="0">
              <a:defRPr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</a:rPr>
              <a:t>Produkt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Produktem školy je poskytovaná úroveň vzdělávání </a:t>
            </a:r>
          </a:p>
          <a:p>
            <a:pPr algn="just" eaLnBrk="0" hangingPunct="0">
              <a:defRPr/>
            </a:pPr>
            <a:endParaRPr lang="cs-CZ" sz="6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Cena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Školné, příspěvky</a:t>
            </a:r>
          </a:p>
          <a:p>
            <a:pPr algn="just" eaLnBrk="0" hangingPunct="0">
              <a:defRPr/>
            </a:pPr>
            <a:endParaRPr lang="cs-CZ" sz="6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Distribuce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Prostory, zajištění odborných předmětů</a:t>
            </a:r>
          </a:p>
          <a:p>
            <a:pPr algn="just" eaLnBrk="0" hangingPunct="0">
              <a:defRPr/>
            </a:pPr>
            <a:endParaRPr lang="cs-CZ" sz="6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cs-CZ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Promotion</a:t>
            </a: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komunikace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Marketingová propagace </a:t>
            </a:r>
          </a:p>
          <a:p>
            <a:pPr algn="just" eaLnBrk="0" hangingPunct="0">
              <a:defRPr/>
            </a:pPr>
            <a:endParaRPr lang="cs-CZ" sz="6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Lidský kapitál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Složení pedagogického sboru</a:t>
            </a:r>
          </a:p>
          <a:p>
            <a:pPr algn="just" eaLnBrk="0" hangingPunct="0">
              <a:defRPr/>
            </a:pPr>
            <a:endParaRPr lang="cs-CZ" sz="6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cs-CZ" sz="6000" b="1" dirty="0" smtClean="0">
                <a:solidFill>
                  <a:schemeClr val="tx1"/>
                </a:solidFill>
              </a:rPr>
              <a:t>Technologický proces</a:t>
            </a:r>
          </a:p>
          <a:p>
            <a:pPr algn="just" eaLnBrk="0" hangingPunct="0">
              <a:defRPr/>
            </a:pPr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Technické vybavení</a:t>
            </a:r>
          </a:p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cs-CZ" sz="6000" b="1" dirty="0" smtClean="0">
                <a:solidFill>
                  <a:srgbClr val="345D8E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6" y="1628800"/>
          <a:ext cx="7704856" cy="5049377"/>
        </p:xfrm>
        <a:graphic>
          <a:graphicData uri="http://schemas.openxmlformats.org/drawingml/2006/table">
            <a:tbl>
              <a:tblPr/>
              <a:tblGrid>
                <a:gridCol w="3851383"/>
                <a:gridCol w="3853473"/>
              </a:tblGrid>
              <a:tr h="30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Silné stránky: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Slabé stránky: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Vysoký podíl plně kvalifikovaných učitelů.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Dobré vedení úseků (VP, prevence, komise).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Propojenost školy s praxí (spolupráce s neziskovými organizacemi).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Zapojení do zahraniční spolupráce.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 využití areálu školy pro mimoškolní aktivity.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Ochota k řešení problémů a systém komunikace.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Vzdělávání dospělých / rekvalifikace ve spolupráci s jinými organizacemi.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Otevřené jednání k žákům, rodičům a zaměstnancům.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Nezatěžování pracovníků zbytečnostmi.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Poměr mužů a žen v pedagogickém kolektivu.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Úspěšnost žáků na VŠ a VOŠ.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 mnohých prostorech a učebnách zastaralé vybavení.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Pomalá modernizace výukových prostředků.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Stav některých částí budovy je značně zastaralý.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Image školy na veřejnosti.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Pozvolné snižování pemza požadavků v závislosti na klesající úrovni kvality studentů.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Málo kreativní kolegové, chybí ochota pracovat nad rámec pracovních povinností.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Neatraktivita</a:t>
                      </a: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oboru sociální péče.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Nezájem o projektovou činnost na škole.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Špatný přístup řady žáků k vybavení školy.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Dálkové studium málo efektivní, nákladné pro školu.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Nevyužité prostory školy (keramická dílna, klub </a:t>
                      </a:r>
                      <a:r>
                        <a:rPr kumimoji="0" 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Relaks</a:t>
                      </a: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studovna, jídelna, šatny v TEV…).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Setrvačnost práce některých zaměstnanců.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Kouření žáků v těsném okolí areálu školy – opatření v „boji“ jsou stále málo účinná.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Nedostačující hygienické prostory pro studenty i učitele, častá poruchovost odpadního systému.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Malá snaha o dlouhodobé finančně výhodné pronájmy trvalého charakteru.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827584" y="6926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cs-CZ" sz="28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Analýza prostředí školy (SWOT analýza)</a:t>
            </a:r>
            <a:endParaRPr lang="cs-CZ" sz="28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27584" y="1196752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345D8E"/>
                </a:solidFill>
                <a:latin typeface="+mn-lt"/>
              </a:rPr>
              <a:t>Silné a slabé stránky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accent1"/>
                </a:solidFill>
                <a:latin typeface="+mn-lt"/>
              </a:rPr>
              <a:t>Analýza prostředí školy (SWOT analýza)</a:t>
            </a:r>
            <a:endParaRPr lang="cs-CZ" sz="2800" dirty="0">
              <a:latin typeface="+mn-lt"/>
            </a:endParaRPr>
          </a:p>
        </p:txBody>
      </p:sp>
      <p:sp>
        <p:nvSpPr>
          <p:cNvPr id="21507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700392" cy="288032"/>
          </a:xfrm>
        </p:spPr>
        <p:txBody>
          <a:bodyPr>
            <a:no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srgbClr val="345D8E"/>
                </a:solidFill>
              </a:rPr>
              <a:t>Příležitosti a hrozby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700808"/>
          <a:ext cx="7632848" cy="4968552"/>
        </p:xfrm>
        <a:graphic>
          <a:graphicData uri="http://schemas.openxmlformats.org/drawingml/2006/table">
            <a:tbl>
              <a:tblPr/>
              <a:tblGrid>
                <a:gridCol w="3816423"/>
                <a:gridCol w="3816425"/>
              </a:tblGrid>
              <a:tr h="19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Příležitosti: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39" marR="43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Hrozby: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39" marR="43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6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Rozvoj spolupráce s dalšími školami směrem k transformaci vzdělávací nabídky.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Další využití grantů a fondů k rozvoji školy formou tvorby projektů.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školy, budování pozitivního image různými formami aktivního zapojení rodičů do života školy, investicí do reklamy.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Integrace zdravotně postižených žáků do výuky a vytvoření prostředí pro tyto žáky.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Propojenost teorie s praxí.</a:t>
                      </a:r>
                    </a:p>
                    <a:p>
                      <a:pPr marL="342900" marR="0" lvl="0" indent="-34290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Rozšířit vzdělávání o vyšší odbornou nástavbu atp., tím se zajistí vyšší stav studentů a zlepší prestiž školy.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Dále prohlubovat spolupráci se sociálními partnery.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Rozšiřování mezinárodních kontaktů, zahraniční spolupráce, zvážit možnost zahraničních praxí i pro studijní obor veřejnoprávní činnost a ekonomika a podnikání.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Provést opravy budovy (rekonstrukce hygienických prostor, výměna oken, zateplení budovy).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Vytvoření páteřní školy.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Komunitní škola.</a:t>
                      </a:r>
                    </a:p>
                  </a:txBody>
                  <a:tcPr marL="43439" marR="43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Přirozený úbytek školní populace.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Propouštění v návaznosti na snížení počtu žáků.</a:t>
                      </a:r>
                    </a:p>
                    <a:p>
                      <a:pPr marL="342900" marR="0" lvl="0" indent="-34290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Podcenění konkurence.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Odliv úspěšných učitelů. 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Konkurence škol: odliv do stejných oborů, resp. odliv žáků do technických oborů.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Páteřní školy.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Nechuť většiny žáků průběžně „sami na sobě pracovat“, slabá úroveň vzdělanosti žáků, se kterou přicházejí již ze základních škol.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Odchod úspěšných žáků na gymnázia.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Uvolnění kázně žáků, více výchovných problémů.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Snižování dotací.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Změna trhu práce – profesního složení v regionu.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AutoNum type="arabicPeriod"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Neobjektivnost rodičů v hodnocení svých potomků a způsob, se kterým přicházejí jednat se zaměstnanci školy.</a:t>
                      </a:r>
                    </a:p>
                  </a:txBody>
                  <a:tcPr marL="43439" marR="434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 bwMode="auto">
          <a:xfrm>
            <a:off x="755576" y="620688"/>
            <a:ext cx="6731025" cy="648072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r>
              <a:rPr lang="cs-CZ" sz="2800" b="1" dirty="0" smtClean="0">
                <a:solidFill>
                  <a:schemeClr val="accent1"/>
                </a:solidFill>
                <a:latin typeface="+mn-lt"/>
              </a:rPr>
              <a:t>Výsledky SWOT analýzy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5576" y="1340768"/>
            <a:ext cx="74168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SWOT analýza školy ukázala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příležitosti i rizika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se kterými se škola musí potýkat</a:t>
            </a: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683568" y="2594832"/>
            <a:ext cx="792003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228600" algn="l"/>
                <a:tab pos="457200" algn="l"/>
              </a:tabLst>
            </a:pPr>
            <a:r>
              <a:rPr lang="cs-CZ" sz="2400" b="1" i="1" dirty="0" smtClean="0">
                <a:solidFill>
                  <a:srgbClr val="262626"/>
                </a:solidFill>
                <a:cs typeface="Times New Roman" pitchFamily="18" charset="0"/>
              </a:rPr>
              <a:t>A) Využití </a:t>
            </a:r>
            <a:r>
              <a:rPr lang="cs-CZ" sz="2400" b="1" i="1" dirty="0">
                <a:solidFill>
                  <a:srgbClr val="262626"/>
                </a:solidFill>
                <a:cs typeface="Times New Roman" pitchFamily="18" charset="0"/>
              </a:rPr>
              <a:t>silných stránek školy </a:t>
            </a:r>
            <a:r>
              <a:rPr lang="cs-CZ" sz="2400" b="1" i="1" dirty="0" smtClean="0">
                <a:solidFill>
                  <a:srgbClr val="262626"/>
                </a:solidFill>
                <a:cs typeface="Times New Roman" pitchFamily="18" charset="0"/>
              </a:rPr>
              <a:t>a příležitostí</a:t>
            </a:r>
            <a:r>
              <a:rPr lang="cs-CZ" sz="2400" b="1" i="1" dirty="0">
                <a:solidFill>
                  <a:srgbClr val="262626"/>
                </a:solidFill>
                <a:cs typeface="Times New Roman" pitchFamily="18" charset="0"/>
              </a:rPr>
              <a:t>:</a:t>
            </a:r>
          </a:p>
          <a:p>
            <a:pPr algn="just" eaLnBrk="0" hangingPunct="0">
              <a:tabLst>
                <a:tab pos="228600" algn="l"/>
                <a:tab pos="457200" algn="l"/>
              </a:tabLst>
            </a:pPr>
            <a:endParaRPr lang="cs-CZ" sz="2400" b="1" i="1" dirty="0">
              <a:solidFill>
                <a:srgbClr val="262626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>
                <a:solidFill>
                  <a:srgbClr val="262626"/>
                </a:solidFill>
              </a:rPr>
              <a:t>  Snaha o větší propagaci školy</a:t>
            </a:r>
          </a:p>
          <a:p>
            <a:pPr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>
                <a:solidFill>
                  <a:srgbClr val="262626"/>
                </a:solidFill>
              </a:rPr>
              <a:t>  Prosazování nových vzdělávacích programů</a:t>
            </a:r>
          </a:p>
          <a:p>
            <a:pPr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>
                <a:solidFill>
                  <a:srgbClr val="262626"/>
                </a:solidFill>
              </a:rPr>
              <a:t>  Zefektivnit obor sociální činnost</a:t>
            </a:r>
          </a:p>
          <a:p>
            <a:pPr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>
                <a:solidFill>
                  <a:srgbClr val="262626"/>
                </a:solidFill>
              </a:rPr>
              <a:t>  Integrace zdravotně postižených žáků do výuky a </a:t>
            </a:r>
            <a:r>
              <a:rPr lang="cs-CZ" sz="2400" dirty="0" smtClean="0">
                <a:solidFill>
                  <a:srgbClr val="262626"/>
                </a:solidFill>
              </a:rPr>
              <a:t>			vytvoření </a:t>
            </a:r>
            <a:r>
              <a:rPr lang="cs-CZ" sz="2400" dirty="0">
                <a:solidFill>
                  <a:srgbClr val="262626"/>
                </a:solidFill>
              </a:rPr>
              <a:t>prostředí pro tyto </a:t>
            </a:r>
            <a:r>
              <a:rPr lang="cs-CZ" sz="2400" dirty="0" smtClean="0">
                <a:solidFill>
                  <a:srgbClr val="262626"/>
                </a:solidFill>
              </a:rPr>
              <a:t>žáky</a:t>
            </a:r>
            <a:endParaRPr lang="cs-CZ" sz="2400" dirty="0">
              <a:solidFill>
                <a:srgbClr val="262626"/>
              </a:solidFill>
            </a:endParaRPr>
          </a:p>
          <a:p>
            <a:pPr>
              <a:tabLst>
                <a:tab pos="228600" algn="l"/>
                <a:tab pos="457200" algn="l"/>
              </a:tabLst>
            </a:pPr>
            <a:endParaRPr lang="cs-CZ" sz="1200" dirty="0"/>
          </a:p>
          <a:p>
            <a:pPr>
              <a:tabLst>
                <a:tab pos="228600" algn="l"/>
                <a:tab pos="457200" algn="l"/>
              </a:tabLst>
            </a:pPr>
            <a:endParaRPr lang="cs-CZ" sz="1200" dirty="0"/>
          </a:p>
          <a:p>
            <a:pPr>
              <a:tabLst>
                <a:tab pos="228600" algn="l"/>
                <a:tab pos="457200" algn="l"/>
              </a:tabLst>
            </a:pPr>
            <a:endParaRPr lang="cs-CZ" sz="1200" dirty="0">
              <a:solidFill>
                <a:srgbClr val="262626"/>
              </a:solidFill>
            </a:endParaRPr>
          </a:p>
          <a:p>
            <a:pPr algn="just" eaLnBrk="0" hangingPunct="0">
              <a:tabLst>
                <a:tab pos="228600" algn="l"/>
                <a:tab pos="457200" algn="l"/>
              </a:tabLst>
            </a:pPr>
            <a:endParaRPr lang="cs-CZ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7"/>
            <a:ext cx="7772400" cy="720079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/>
                </a:solidFill>
                <a:latin typeface="+mn-lt"/>
              </a:rPr>
              <a:t>Výsledky SWOT analýzy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7772400" cy="5184576"/>
          </a:xfrm>
        </p:spPr>
        <p:txBody>
          <a:bodyPr>
            <a:normAutofit lnSpcReduction="10000"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cs-CZ" sz="2400" b="1" i="1" dirty="0" smtClean="0">
                <a:solidFill>
                  <a:srgbClr val="262626"/>
                </a:solidFill>
              </a:rPr>
              <a:t>B) Eliminace slabých stránek školy a hrozeb:</a:t>
            </a:r>
          </a:p>
          <a:p>
            <a:pPr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 smtClean="0">
                <a:solidFill>
                  <a:srgbClr val="262626"/>
                </a:solidFill>
              </a:rPr>
              <a:t>  Propagace</a:t>
            </a:r>
          </a:p>
          <a:p>
            <a:pPr>
              <a:buFont typeface="Wingdings" pitchFamily="2" charset="2"/>
              <a:buChar char="Ø"/>
              <a:tabLst>
                <a:tab pos="228600" algn="l"/>
                <a:tab pos="457200" algn="l"/>
              </a:tabLst>
            </a:pPr>
            <a:r>
              <a:rPr lang="cs-CZ" sz="2400" dirty="0" smtClean="0">
                <a:solidFill>
                  <a:srgbClr val="262626"/>
                </a:solidFill>
              </a:rPr>
              <a:t>   v prostorách školy, na veletrhu,  na webových stránkách, vyzdvižení významných úspěchů či mimořádných  akcí, případně  prostřednictvím oddělení PR uspořádat </a:t>
            </a:r>
            <a:r>
              <a:rPr lang="cs-CZ" sz="2400" b="1" dirty="0" smtClean="0">
                <a:solidFill>
                  <a:srgbClr val="262626"/>
                </a:solidFill>
              </a:rPr>
              <a:t>tiskovou konferenci </a:t>
            </a:r>
            <a:r>
              <a:rPr lang="cs-CZ" sz="2400" dirty="0" smtClean="0">
                <a:solidFill>
                  <a:srgbClr val="262626"/>
                </a:solidFill>
              </a:rPr>
              <a:t> a</a:t>
            </a:r>
            <a:r>
              <a:rPr lang="cs-CZ" sz="2400" b="1" dirty="0" smtClean="0">
                <a:solidFill>
                  <a:srgbClr val="262626"/>
                </a:solidFill>
              </a:rPr>
              <a:t> </a:t>
            </a:r>
            <a:r>
              <a:rPr lang="cs-CZ" sz="2400" dirty="0" smtClean="0">
                <a:solidFill>
                  <a:srgbClr val="262626"/>
                </a:solidFill>
              </a:rPr>
              <a:t>vydat</a:t>
            </a:r>
            <a:r>
              <a:rPr lang="cs-CZ" sz="2400" b="1" dirty="0" smtClean="0">
                <a:solidFill>
                  <a:srgbClr val="262626"/>
                </a:solidFill>
              </a:rPr>
              <a:t> tiskovou zprávu,  natáčení</a:t>
            </a:r>
            <a:r>
              <a:rPr lang="cs-CZ" sz="2400" dirty="0" smtClean="0">
                <a:solidFill>
                  <a:srgbClr val="262626"/>
                </a:solidFill>
              </a:rPr>
              <a:t> a </a:t>
            </a:r>
            <a:r>
              <a:rPr lang="cs-CZ" sz="2400" b="1" dirty="0" smtClean="0">
                <a:solidFill>
                  <a:srgbClr val="262626"/>
                </a:solidFill>
              </a:rPr>
              <a:t>focení. 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tabLst>
                <a:tab pos="228600" algn="l"/>
                <a:tab pos="457200" algn="l"/>
              </a:tabLst>
            </a:pPr>
            <a:r>
              <a:rPr lang="cs-CZ" sz="2400" b="1" i="1" dirty="0" smtClean="0">
                <a:solidFill>
                  <a:srgbClr val="262626"/>
                </a:solidFill>
              </a:rPr>
              <a:t>eliminace snížení počtu žáků, motivace.</a:t>
            </a:r>
            <a:endParaRPr lang="cs-CZ" sz="2400" dirty="0" smtClean="0">
              <a:solidFill>
                <a:srgbClr val="262626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v"/>
              <a:tabLst>
                <a:tab pos="228600" algn="l"/>
                <a:tab pos="457200" algn="l"/>
              </a:tabLst>
            </a:pPr>
            <a:r>
              <a:rPr lang="cs-CZ" sz="2400" dirty="0" smtClean="0">
                <a:solidFill>
                  <a:srgbClr val="262626"/>
                </a:solidFill>
              </a:rPr>
              <a:t>  Prosazení nových vzdělávacích programů -  nutnost zefektivnění oboru sociální činnost, jeho současná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cs-CZ" sz="2400" dirty="0" smtClean="0">
                <a:solidFill>
                  <a:srgbClr val="262626"/>
                </a:solidFill>
              </a:rPr>
              <a:t>     podoba neláká příliš mnoho žáků ke studiu – snaha o </a:t>
            </a:r>
            <a:r>
              <a:rPr lang="cs-CZ" sz="2400" b="1" i="1" dirty="0" smtClean="0">
                <a:solidFill>
                  <a:srgbClr val="262626"/>
                </a:solidFill>
              </a:rPr>
              <a:t>eliminaci konkurence škol s technickým zaměřením</a:t>
            </a:r>
            <a:r>
              <a:rPr lang="cs-CZ" sz="2400" i="1" dirty="0" smtClean="0">
                <a:solidFill>
                  <a:srgbClr val="262626"/>
                </a:solidFill>
              </a:rPr>
              <a:t>, </a:t>
            </a:r>
            <a:r>
              <a:rPr lang="cs-CZ" sz="2400" b="1" i="1" dirty="0" smtClean="0">
                <a:solidFill>
                  <a:srgbClr val="262626"/>
                </a:solidFill>
              </a:rPr>
              <a:t>získání vyššího počtu žáků, předcházení propouštění zaměstnanců.</a:t>
            </a:r>
            <a:endParaRPr lang="cs-CZ" sz="24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3880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  <a:latin typeface="+mn-lt"/>
              </a:rPr>
              <a:t>Hodnocení a </a:t>
            </a:r>
            <a:r>
              <a:rPr lang="cs-CZ" b="1" dirty="0" err="1" smtClean="0">
                <a:solidFill>
                  <a:schemeClr val="accent1"/>
                </a:solidFill>
                <a:latin typeface="+mn-lt"/>
              </a:rPr>
              <a:t>autoevaluace</a:t>
            </a:r>
            <a:r>
              <a:rPr lang="cs-CZ" b="1" dirty="0" smtClean="0">
                <a:solidFill>
                  <a:schemeClr val="accent1"/>
                </a:solidFill>
                <a:latin typeface="+mn-lt"/>
              </a:rPr>
              <a:t> školy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5252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Hodnocení školy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vlastní hodnocení školy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hodnocení Českou školní inspekcí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zjišťování, shromažďování, porovnávání, posuzování, hodnocení a vysvětlování informací charakterizujících stav, kvalitu a efektivnost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Cíl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posouzení  kvality její práce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získání podkladů pro další manažerská rozhodnutí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 bwMode="auto">
          <a:xfrm>
            <a:off x="539552" y="548681"/>
            <a:ext cx="7772400" cy="648072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r>
              <a:rPr lang="cs-CZ" sz="3600" b="1" dirty="0" smtClean="0">
                <a:solidFill>
                  <a:schemeClr val="accent1"/>
                </a:solidFill>
                <a:latin typeface="+mn-lt"/>
              </a:rPr>
              <a:t>Návrh nové strategie</a:t>
            </a: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67544" y="498882"/>
            <a:ext cx="806489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endParaRPr lang="cs-CZ" sz="1200" b="1" dirty="0">
              <a:cs typeface="Times New Roman" pitchFamily="18" charset="0"/>
            </a:endParaRPr>
          </a:p>
          <a:p>
            <a:pPr eaLnBrk="0" hangingPunct="0"/>
            <a:endParaRPr lang="cs-CZ" sz="1200" b="1" dirty="0">
              <a:cs typeface="Times New Roman" pitchFamily="18" charset="0"/>
            </a:endParaRPr>
          </a:p>
          <a:p>
            <a:pPr eaLnBrk="0" hangingPunct="0"/>
            <a:endParaRPr lang="cs-CZ" sz="1200" b="1" dirty="0">
              <a:cs typeface="Times New Roman" pitchFamily="18" charset="0"/>
            </a:endParaRPr>
          </a:p>
          <a:p>
            <a:pPr eaLnBrk="0" hangingPunct="0"/>
            <a:endParaRPr lang="cs-CZ" sz="1200" b="1" dirty="0">
              <a:cs typeface="Times New Roman" pitchFamily="18" charset="0"/>
            </a:endParaRPr>
          </a:p>
          <a:p>
            <a:pPr eaLnBrk="0" hangingPunct="0"/>
            <a:r>
              <a:rPr lang="cs-CZ" sz="2800" b="1" dirty="0">
                <a:solidFill>
                  <a:srgbClr val="262626"/>
                </a:solidFill>
                <a:latin typeface="+mn-lt"/>
                <a:cs typeface="Times New Roman" pitchFamily="18" charset="0"/>
              </a:rPr>
              <a:t>Vize školy: </a:t>
            </a:r>
          </a:p>
          <a:p>
            <a:pPr eaLnBrk="0" hangingPunct="0"/>
            <a:endParaRPr lang="cs-CZ" sz="2800" b="1" dirty="0">
              <a:solidFill>
                <a:srgbClr val="262626"/>
              </a:solidFill>
              <a:latin typeface="+mn-lt"/>
              <a:cs typeface="Times New Roman" pitchFamily="18" charset="0"/>
            </a:endParaRPr>
          </a:p>
          <a:p>
            <a:pPr eaLnBrk="0" hangingPunct="0"/>
            <a:r>
              <a:rPr lang="cs-CZ" sz="2800" b="1" dirty="0">
                <a:solidFill>
                  <a:srgbClr val="262626"/>
                </a:solidFill>
                <a:latin typeface="+mn-lt"/>
                <a:cs typeface="Times New Roman" pitchFamily="18" charset="0"/>
              </a:rPr>
              <a:t>NÁROČNOST - PARTNERSTVÍ - TVOŘIVOST - OTEVŘENOST - EFEKTIVITA - KVALITA  - AKTUÁLNOST</a:t>
            </a:r>
            <a:endParaRPr lang="cs-CZ" sz="2800" dirty="0">
              <a:solidFill>
                <a:srgbClr val="262626"/>
              </a:solidFill>
              <a:latin typeface="+mn-lt"/>
              <a:cs typeface="Times New Roman" pitchFamily="18" charset="0"/>
            </a:endParaRPr>
          </a:p>
          <a:p>
            <a:pPr eaLnBrk="0" hangingPunct="0"/>
            <a:endParaRPr lang="cs-CZ" sz="2400" b="1" i="1" dirty="0">
              <a:solidFill>
                <a:srgbClr val="262626"/>
              </a:solidFill>
              <a:cs typeface="Times New Roman" pitchFamily="18" charset="0"/>
            </a:endParaRPr>
          </a:p>
          <a:p>
            <a:pPr eaLnBrk="0" hangingPunct="0"/>
            <a:endParaRPr lang="cs-CZ" sz="2400" b="1" i="1" dirty="0">
              <a:solidFill>
                <a:srgbClr val="262626"/>
              </a:solidFill>
              <a:cs typeface="Times New Roman" pitchFamily="18" charset="0"/>
            </a:endParaRPr>
          </a:p>
          <a:p>
            <a:pPr eaLnBrk="0" hangingPunct="0"/>
            <a:r>
              <a:rPr lang="cs-CZ" sz="2400" b="1" i="1" dirty="0">
                <a:solidFill>
                  <a:srgbClr val="262626"/>
                </a:solidFill>
                <a:latin typeface="+mn-lt"/>
                <a:cs typeface="Times New Roman" pitchFamily="18" charset="0"/>
              </a:rPr>
              <a:t>Škola poskytuje žákům úplné středoškolské vzdělání ukončené maturitou. Rozvíjí u nich tvůrčí a odbornou činnost, formuje jejich intelektuální a mravní rozvoj. Vychovává žáky v duchu vědeckého poznání a v souladu se zásadami humanity, demokracie a vlastenectví. </a:t>
            </a:r>
            <a:endParaRPr lang="cs-CZ" sz="2400" dirty="0">
              <a:solidFill>
                <a:srgbClr val="26262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13620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Děkujeme za pozornost.  </a:t>
            </a:r>
            <a:r>
              <a:rPr lang="cs-CZ" sz="3200" dirty="0" smtClean="0">
                <a:sym typeface="Wingdings" pitchFamily="2" charset="2"/>
              </a:rPr>
              <a:t></a:t>
            </a:r>
            <a:endParaRPr lang="cs-CZ" sz="32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229600" cy="157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850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  <a:latin typeface="+mn-lt"/>
              </a:rPr>
              <a:t>Vnitřní hodnocení školy (</a:t>
            </a:r>
            <a:r>
              <a:rPr lang="cs-CZ" b="1" dirty="0" err="1" smtClean="0">
                <a:solidFill>
                  <a:schemeClr val="accent1"/>
                </a:solidFill>
                <a:latin typeface="+mn-lt"/>
              </a:rPr>
              <a:t>autoevaluace</a:t>
            </a:r>
            <a:r>
              <a:rPr lang="cs-CZ" b="1" dirty="0" smtClean="0">
                <a:solidFill>
                  <a:schemeClr val="accent1"/>
                </a:solidFill>
                <a:latin typeface="+mn-lt"/>
              </a:rPr>
              <a:t>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251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  <a:defRPr/>
            </a:pPr>
            <a:r>
              <a:rPr lang="cs-CZ" dirty="0" smtClean="0"/>
              <a:t> 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základ vnitřního hodnocení kvality školy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systematické hodnocení dosažených cílů dle    	předem stanovených kritérií prováděných 	pracovníky školy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	východisko pro zpracování výroční zprávy o 	činnosti školy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jeden z podkladů pro hodnocení ČŠI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7"/>
            <a:ext cx="7920880" cy="792087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Cíl vlastního hodnocení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556792"/>
            <a:ext cx="7772400" cy="4752528"/>
          </a:xfrm>
        </p:spPr>
        <p:txBody>
          <a:bodyPr>
            <a:normAutofit lnSpcReduction="10000"/>
          </a:bodyPr>
          <a:lstStyle/>
          <a:p>
            <a:r>
              <a:rPr lang="cs-CZ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Cílem je získat odpovědi na otázky:</a:t>
            </a:r>
          </a:p>
          <a:p>
            <a:pPr algn="just" eaLnBrk="0" hangingPunct="0">
              <a:buFont typeface="Wingdings" pitchFamily="2" charset="2"/>
              <a:buChar char="v"/>
              <a:tabLst>
                <a:tab pos="228600" algn="l"/>
                <a:tab pos="342900" algn="l"/>
                <a:tab pos="457200" algn="l"/>
              </a:tabLst>
              <a:defRPr/>
            </a:pPr>
            <a:r>
              <a:rPr lang="cs-CZ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  Jak jsme na tom?</a:t>
            </a:r>
            <a:endParaRPr lang="cs-CZ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0" hangingPunct="0">
              <a:buFont typeface="Wingdings" pitchFamily="2" charset="2"/>
              <a:buChar char="v"/>
              <a:tabLst>
                <a:tab pos="228600" algn="l"/>
                <a:tab pos="342900" algn="l"/>
                <a:tab pos="457200" algn="l"/>
              </a:tabLst>
              <a:defRPr/>
            </a:pPr>
            <a:r>
              <a:rPr lang="cs-CZ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  Co musíme udělat pro zlepšení 					  situace?</a:t>
            </a:r>
          </a:p>
          <a:p>
            <a:pPr algn="just" eaLnBrk="0" hangingPunct="0">
              <a:buFont typeface="Wingdings" pitchFamily="2" charset="2"/>
              <a:buChar char="v"/>
              <a:tabLst>
                <a:tab pos="228600" algn="l"/>
                <a:tab pos="342900" algn="l"/>
                <a:tab pos="457200" algn="l"/>
              </a:tabLst>
              <a:defRPr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defRPr/>
            </a:pPr>
            <a:endParaRPr lang="cs-CZ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defRPr/>
            </a:pP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Zjistit oblasti, ve kterých škola dosahuje dobrých výsledků a co je třeba zlepšit, navrhnout příslušná opatření ke zlepšení stavu a vyhodnotit účinnost těchto opatření.</a:t>
            </a:r>
          </a:p>
          <a:p>
            <a:pPr lvl="1">
              <a:defRPr/>
            </a:pPr>
            <a:endParaRPr lang="cs-CZ" sz="22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lvl="1">
              <a:defRPr/>
            </a:pP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Zjistit a zhodnotit vztah mezi cíli školy a výsledky, tj. koncepcí rozvoje školy se školním vzdělávacím programem a skutečností.</a:t>
            </a:r>
          </a:p>
          <a:p>
            <a:pPr algn="just" eaLnBrk="0" hangingPunct="0">
              <a:tabLst>
                <a:tab pos="228600" algn="l"/>
                <a:tab pos="342900" algn="l"/>
                <a:tab pos="457200" algn="l"/>
              </a:tabLst>
              <a:defRPr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sz="2400" b="1" i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7"/>
            <a:ext cx="8496944" cy="648071"/>
          </a:xfrm>
        </p:spPr>
        <p:txBody>
          <a:bodyPr/>
          <a:lstStyle/>
          <a:p>
            <a:r>
              <a:rPr lang="cs-CZ" sz="4400" dirty="0" smtClean="0">
                <a:solidFill>
                  <a:schemeClr val="accent1"/>
                </a:solidFill>
              </a:rPr>
              <a:t/>
            </a:r>
            <a:br>
              <a:rPr lang="cs-CZ" sz="4400" dirty="0" smtClean="0">
                <a:solidFill>
                  <a:schemeClr val="accent1"/>
                </a:solidFill>
              </a:rPr>
            </a:br>
            <a:r>
              <a:rPr lang="cs-CZ" sz="3000" dirty="0" smtClean="0">
                <a:solidFill>
                  <a:schemeClr val="accent1"/>
                </a:solidFill>
                <a:latin typeface="+mn-lt"/>
              </a:rPr>
              <a:t>Hlavní oblasti vlastního hodnocení školy:</a:t>
            </a:r>
            <a:endParaRPr lang="cs-CZ" sz="30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340768"/>
            <a:ext cx="7772400" cy="5112568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 ke vzdělávání</a:t>
            </a:r>
          </a:p>
          <a:p>
            <a:pPr lvl="2"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průběh vzdělávání</a:t>
            </a:r>
          </a:p>
          <a:p>
            <a:pPr lvl="2">
              <a:buFont typeface="Wingdings" pitchFamily="2" charset="2"/>
              <a:buChar char="v"/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podpora školy žákům, spolupráce s rodiči, vliv vzájemných vztahů školy, žáků, rodičů a dalších osob ve vzdělávání</a:t>
            </a:r>
          </a:p>
          <a:p>
            <a:pPr lvl="2"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výsledky vzdělávání žáků</a:t>
            </a:r>
          </a:p>
          <a:p>
            <a:pPr lvl="2">
              <a:buFont typeface="Wingdings" pitchFamily="2" charset="2"/>
              <a:buChar char="v"/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řízení školy, kvalita personální práce a kvalita DVPP</a:t>
            </a:r>
          </a:p>
          <a:p>
            <a:pPr lvl="2">
              <a:buFont typeface="Wingdings" pitchFamily="2" charset="2"/>
              <a:buChar char="v"/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úroveň výsledků práce školy, zejména vzhledem k podmínkám vzdělávání</a:t>
            </a:r>
          </a:p>
          <a:p>
            <a:pPr lvl="2"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 a   ekonomickým zdrojům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772400" cy="936104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Nástroje pro </a:t>
            </a:r>
            <a:r>
              <a:rPr lang="cs-CZ" sz="3600" dirty="0" err="1" smtClean="0">
                <a:solidFill>
                  <a:schemeClr val="accent1"/>
                </a:solidFill>
                <a:latin typeface="+mn-lt"/>
              </a:rPr>
              <a:t>autoevaluaci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vybírá škola sama dle sledovaných cílů a 	jevů</a:t>
            </a:r>
          </a:p>
          <a:p>
            <a:pPr>
              <a:buFont typeface="Wingdings" pitchFamily="2" charset="2"/>
              <a:buChar char="v"/>
              <a:defRPr/>
            </a:pPr>
            <a:endParaRPr lang="cs-CZ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získaná data musí být platná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je měřeno to, co se měřit mělo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data jsou spolehlivá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data mohou být kvantitativní  i   	kvalitativní</a:t>
            </a:r>
          </a:p>
          <a:p>
            <a:pPr>
              <a:buFont typeface="Wingdings" pitchFamily="2" charset="2"/>
              <a:buChar char="Ø"/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772400" cy="936104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/>
                </a:solidFill>
                <a:latin typeface="+mn-lt"/>
              </a:rPr>
              <a:t>Příklady nástrojů k provádění vlastního hodnocení školy: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772400" cy="460851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Analýza dokumentů školy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SWOT analýza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Dotazníkové metody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Rozhovory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Hospitace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Pozorování, audio/videonahrávky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Situační metoda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Testy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Některý ze zavedených modelů řízení kvality</a:t>
            </a:r>
          </a:p>
          <a:p>
            <a:pPr marL="342900" indent="-342900">
              <a:defRPr/>
            </a:pP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( </a:t>
            </a:r>
            <a:r>
              <a:rPr lang="cs-CZ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TQM</a:t>
            </a: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EFQM</a:t>
            </a: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CAF</a:t>
            </a: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ISO, … </a:t>
            </a:r>
            <a:r>
              <a:rPr lang="cs-CZ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772400" cy="864096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/>
                </a:solidFill>
                <a:latin typeface="+mn-lt"/>
              </a:rPr>
              <a:t>Podmínky úspěšnosti </a:t>
            </a:r>
            <a:r>
              <a:rPr lang="cs-CZ" sz="3200" dirty="0" err="1" smtClean="0">
                <a:solidFill>
                  <a:schemeClr val="accent1"/>
                </a:solidFill>
                <a:latin typeface="+mn-lt"/>
              </a:rPr>
              <a:t>autoevaluace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4824536"/>
          </a:xfrm>
        </p:spPr>
        <p:txBody>
          <a:bodyPr wrap="square" anchor="ctr" anchorCtr="0">
            <a:norm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omezení na několik konkrétních bodů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shromažďování pouze podstatných a nezbytných 	        	informací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maximální využití již dříve získaných informací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dotazníky  i  rozhovory krátké a jednoznačné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nezbytnost rozhodnutí, jakým způsobem     	budou odpovědi analyzovány</a:t>
            </a:r>
          </a:p>
          <a:p>
            <a:pPr>
              <a:defRPr/>
            </a:pP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cs-CZ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autoevaluace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musí být pro učitele důvěryhodná a 	hodnotná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nesmí být náročná na čas, úsilí i zdroje</a:t>
            </a:r>
          </a:p>
          <a:p>
            <a:pPr>
              <a:buFont typeface="Wingdings" pitchFamily="2" charset="2"/>
              <a:buChar char="v"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368152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1"/>
                </a:solidFill>
              </a:rPr>
              <a:t/>
            </a:r>
            <a:br>
              <a:rPr lang="cs-CZ" sz="2800" dirty="0" smtClean="0">
                <a:solidFill>
                  <a:schemeClr val="accent1"/>
                </a:solidFill>
              </a:rPr>
            </a:br>
            <a:r>
              <a:rPr lang="cs-CZ" sz="2800" dirty="0" smtClean="0">
                <a:solidFill>
                  <a:schemeClr val="accent1"/>
                </a:solidFill>
              </a:rPr>
              <a:t/>
            </a:r>
            <a:br>
              <a:rPr lang="cs-CZ" sz="2800" dirty="0" smtClean="0">
                <a:solidFill>
                  <a:schemeClr val="accent1"/>
                </a:solidFill>
              </a:rPr>
            </a:br>
            <a:r>
              <a:rPr lang="cs-CZ" sz="2800" dirty="0" smtClean="0">
                <a:solidFill>
                  <a:schemeClr val="accent1"/>
                </a:solidFill>
              </a:rPr>
              <a:t/>
            </a:r>
            <a:br>
              <a:rPr lang="cs-CZ" sz="2800" dirty="0" smtClean="0">
                <a:solidFill>
                  <a:schemeClr val="accent1"/>
                </a:solidFill>
              </a:rPr>
            </a:br>
            <a:r>
              <a:rPr lang="cs-CZ" sz="2600" dirty="0" smtClean="0">
                <a:solidFill>
                  <a:schemeClr val="accent1"/>
                </a:solidFill>
                <a:latin typeface="+mn-lt"/>
              </a:rPr>
              <a:t>Analýza vnitřního prostředí</a:t>
            </a:r>
            <a:br>
              <a:rPr lang="cs-CZ" sz="2600" dirty="0" smtClean="0">
                <a:solidFill>
                  <a:schemeClr val="accent1"/>
                </a:solidFill>
                <a:latin typeface="+mn-lt"/>
              </a:rPr>
            </a:br>
            <a:r>
              <a:rPr lang="cs-CZ" sz="26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Základní informace jsou čerpány z Výroční zprávy SOŠ, Ústí nad Labem, Stará 100, p. o.</a:t>
            </a:r>
            <a:r>
              <a:rPr lang="cs-CZ" sz="2800" dirty="0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7772400" cy="5013176"/>
          </a:xfrm>
        </p:spPr>
        <p:txBody>
          <a:bodyPr>
            <a:normAutofit/>
          </a:bodyPr>
          <a:lstStyle/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Škola je zařazena do sítě škol od roku 1992.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Zřizovatelem je Ústecký kraj.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Škola nabízí studium ve třech maturitních oborech: </a:t>
            </a:r>
            <a:r>
              <a:rPr lang="cs-CZ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Veřejnosprávní</a:t>
            </a: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činnost, Sociální činnost a Ekonomika a podnikání v denní i dálkové formě. </a:t>
            </a:r>
          </a:p>
          <a:p>
            <a:pPr marL="273050" indent="-273050">
              <a:buFont typeface="Wingdings" pitchFamily="2" charset="2"/>
              <a:buChar char="v"/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Denní studium je čtyřleté, dálkové pětileté.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Škola má </a:t>
            </a:r>
            <a:r>
              <a:rPr lang="cs-CZ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nadregionální</a:t>
            </a: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působnost, více než 60 % studentů dojíždí mimo okres Ústí nad Labem z celého Ústeckého a části Libereckého kraje.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702</TotalTime>
  <Words>615</Words>
  <Application>Microsoft Office PowerPoint</Application>
  <PresentationFormat>Předvádění na obrazovce (4:3)</PresentationFormat>
  <Paragraphs>236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Urbanistický</vt:lpstr>
      <vt:lpstr>Hodnocení a autoevaluace školy</vt:lpstr>
      <vt:lpstr>Hodnocení a autoevaluace školy</vt:lpstr>
      <vt:lpstr>Vnitřní hodnocení školy (autoevaluace)</vt:lpstr>
      <vt:lpstr>Cíl vlastního hodnocení</vt:lpstr>
      <vt:lpstr> Hlavní oblasti vlastního hodnocení školy:</vt:lpstr>
      <vt:lpstr>Nástroje pro autoevaluaci</vt:lpstr>
      <vt:lpstr>Příklady nástrojů k provádění vlastního hodnocení školy:</vt:lpstr>
      <vt:lpstr>Podmínky úspěšnosti autoevaluace</vt:lpstr>
      <vt:lpstr>   Analýza vnitřního prostředí Základní informace jsou čerpány z Výroční zprávy SOŠ, Ústí nad Labem, Stará 100, p. o. </vt:lpstr>
      <vt:lpstr>Vize a cíle SOŠ</vt:lpstr>
      <vt:lpstr>Analýza dotazníků</vt:lpstr>
      <vt:lpstr>Cílený marketing</vt:lpstr>
      <vt:lpstr>Analýza struktury konkurence </vt:lpstr>
      <vt:lpstr>Analýza struktury konkurence </vt:lpstr>
      <vt:lpstr>Marketingový mix </vt:lpstr>
      <vt:lpstr>Snímek 16</vt:lpstr>
      <vt:lpstr>Analýza prostředí školy (SWOT analýza)</vt:lpstr>
      <vt:lpstr>Výsledky SWOT analýzy</vt:lpstr>
      <vt:lpstr>Výsledky SWOT analýzy</vt:lpstr>
      <vt:lpstr>Návrh nové strategie</vt:lpstr>
      <vt:lpstr>Snímek 21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Minimální preventivní program</dc:title>
  <dc:creator>Sosovi</dc:creator>
  <cp:lastModifiedBy>Vasek</cp:lastModifiedBy>
  <cp:revision>83</cp:revision>
  <dcterms:created xsi:type="dcterms:W3CDTF">2010-11-19T19:00:10Z</dcterms:created>
  <dcterms:modified xsi:type="dcterms:W3CDTF">2011-02-17T23:57:47Z</dcterms:modified>
</cp:coreProperties>
</file>