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6858000" cy="9144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 varScale="1">
        <p:scale>
          <a:sx n="79" d="100"/>
          <a:sy n="79" d="100"/>
        </p:scale>
        <p:origin x="-2574" y="-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C39F22-EC35-436D-AED4-2B537793FA4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CF84129-8A27-4AD2-9A03-E0980844EDCC}">
      <dgm:prSet phldrT="[Text]"/>
      <dgm:spPr/>
      <dgm:t>
        <a:bodyPr/>
        <a:lstStyle/>
        <a:p>
          <a:r>
            <a:rPr lang="cs-CZ" dirty="0" smtClean="0"/>
            <a:t>Ukázka výstupů </a:t>
          </a:r>
        </a:p>
        <a:p>
          <a:r>
            <a:rPr lang="cs-CZ" dirty="0" smtClean="0"/>
            <a:t>Jednotlivých ročníků</a:t>
          </a:r>
          <a:endParaRPr lang="cs-CZ" dirty="0"/>
        </a:p>
      </dgm:t>
    </dgm:pt>
    <dgm:pt modelId="{4ED27853-49E2-45A4-838C-9896451A55C1}" type="parTrans" cxnId="{C559E054-F3F1-4F3D-91DB-375F59945EBE}">
      <dgm:prSet/>
      <dgm:spPr/>
      <dgm:t>
        <a:bodyPr/>
        <a:lstStyle/>
        <a:p>
          <a:endParaRPr lang="cs-CZ"/>
        </a:p>
      </dgm:t>
    </dgm:pt>
    <dgm:pt modelId="{2B425429-9E52-48A1-800D-7C806177EC4F}" type="sibTrans" cxnId="{C559E054-F3F1-4F3D-91DB-375F59945EBE}">
      <dgm:prSet/>
      <dgm:spPr/>
      <dgm:t>
        <a:bodyPr/>
        <a:lstStyle/>
        <a:p>
          <a:endParaRPr lang="cs-CZ"/>
        </a:p>
      </dgm:t>
    </dgm:pt>
    <dgm:pt modelId="{58A47306-33C8-4CBE-AAD2-8956832EFC79}" type="pres">
      <dgm:prSet presAssocID="{A9C39F22-EC35-436D-AED4-2B537793FA4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E0FB880-D728-4905-A419-DF86035417B6}" type="pres">
      <dgm:prSet presAssocID="{9CF84129-8A27-4AD2-9A03-E0980844EDCC}" presName="parentLin" presStyleCnt="0"/>
      <dgm:spPr/>
    </dgm:pt>
    <dgm:pt modelId="{D57F1C03-2AF1-40E2-B6A2-83EE2713A5D1}" type="pres">
      <dgm:prSet presAssocID="{9CF84129-8A27-4AD2-9A03-E0980844EDCC}" presName="parentLeftMargin" presStyleLbl="node1" presStyleIdx="0" presStyleCnt="1"/>
      <dgm:spPr/>
      <dgm:t>
        <a:bodyPr/>
        <a:lstStyle/>
        <a:p>
          <a:endParaRPr lang="cs-CZ"/>
        </a:p>
      </dgm:t>
    </dgm:pt>
    <dgm:pt modelId="{90FDEA99-4337-45AF-95C9-C6C4D32687E2}" type="pres">
      <dgm:prSet presAssocID="{9CF84129-8A27-4AD2-9A03-E0980844EDC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181F7B9-8B61-4B19-A4CF-24838C5B6FE3}" type="pres">
      <dgm:prSet presAssocID="{9CF84129-8A27-4AD2-9A03-E0980844EDCC}" presName="negativeSpace" presStyleCnt="0"/>
      <dgm:spPr/>
    </dgm:pt>
    <dgm:pt modelId="{8D177EC6-1F5B-4A3E-A0C0-4E6299C7380E}" type="pres">
      <dgm:prSet presAssocID="{9CF84129-8A27-4AD2-9A03-E0980844EDC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20BFA92F-BE03-4D40-8076-C5C8CF44A85C}" type="presOf" srcId="{9CF84129-8A27-4AD2-9A03-E0980844EDCC}" destId="{90FDEA99-4337-45AF-95C9-C6C4D32687E2}" srcOrd="1" destOrd="0" presId="urn:microsoft.com/office/officeart/2005/8/layout/list1"/>
    <dgm:cxn modelId="{C8A1A33C-5294-4263-BE46-7E6C5F60B351}" type="presOf" srcId="{A9C39F22-EC35-436D-AED4-2B537793FA45}" destId="{58A47306-33C8-4CBE-AAD2-8956832EFC79}" srcOrd="0" destOrd="0" presId="urn:microsoft.com/office/officeart/2005/8/layout/list1"/>
    <dgm:cxn modelId="{E1E35F66-65C0-4B2A-B03A-CE8971D9011F}" type="presOf" srcId="{9CF84129-8A27-4AD2-9A03-E0980844EDCC}" destId="{D57F1C03-2AF1-40E2-B6A2-83EE2713A5D1}" srcOrd="0" destOrd="0" presId="urn:microsoft.com/office/officeart/2005/8/layout/list1"/>
    <dgm:cxn modelId="{C559E054-F3F1-4F3D-91DB-375F59945EBE}" srcId="{A9C39F22-EC35-436D-AED4-2B537793FA45}" destId="{9CF84129-8A27-4AD2-9A03-E0980844EDCC}" srcOrd="0" destOrd="0" parTransId="{4ED27853-49E2-45A4-838C-9896451A55C1}" sibTransId="{2B425429-9E52-48A1-800D-7C806177EC4F}"/>
    <dgm:cxn modelId="{15B1AEFA-BEC1-47C0-9DF4-8C9F91633056}" type="presParOf" srcId="{58A47306-33C8-4CBE-AAD2-8956832EFC79}" destId="{6E0FB880-D728-4905-A419-DF86035417B6}" srcOrd="0" destOrd="0" presId="urn:microsoft.com/office/officeart/2005/8/layout/list1"/>
    <dgm:cxn modelId="{AAA31B0F-A58D-4008-9CCA-8979FC8166C5}" type="presParOf" srcId="{6E0FB880-D728-4905-A419-DF86035417B6}" destId="{D57F1C03-2AF1-40E2-B6A2-83EE2713A5D1}" srcOrd="0" destOrd="0" presId="urn:microsoft.com/office/officeart/2005/8/layout/list1"/>
    <dgm:cxn modelId="{F050DE2F-63EB-4C35-ABC3-CA83DD778FAE}" type="presParOf" srcId="{6E0FB880-D728-4905-A419-DF86035417B6}" destId="{90FDEA99-4337-45AF-95C9-C6C4D32687E2}" srcOrd="1" destOrd="0" presId="urn:microsoft.com/office/officeart/2005/8/layout/list1"/>
    <dgm:cxn modelId="{65455C75-2BC2-42C8-B911-EF298F30D4F7}" type="presParOf" srcId="{58A47306-33C8-4CBE-AAD2-8956832EFC79}" destId="{E181F7B9-8B61-4B19-A4CF-24838C5B6FE3}" srcOrd="1" destOrd="0" presId="urn:microsoft.com/office/officeart/2005/8/layout/list1"/>
    <dgm:cxn modelId="{E574148A-78E0-46AE-A91B-B4612B299A72}" type="presParOf" srcId="{58A47306-33C8-4CBE-AAD2-8956832EFC79}" destId="{8D177EC6-1F5B-4A3E-A0C0-4E6299C7380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177EC6-1F5B-4A3E-A0C0-4E6299C7380E}">
      <dsp:nvSpPr>
        <dsp:cNvPr id="0" name=""/>
        <dsp:cNvSpPr/>
      </dsp:nvSpPr>
      <dsp:spPr>
        <a:xfrm>
          <a:off x="0" y="2829388"/>
          <a:ext cx="6172199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DEA99-4337-45AF-95C9-C6C4D32687E2}">
      <dsp:nvSpPr>
        <dsp:cNvPr id="0" name=""/>
        <dsp:cNvSpPr/>
      </dsp:nvSpPr>
      <dsp:spPr>
        <a:xfrm>
          <a:off x="308610" y="2298028"/>
          <a:ext cx="4320540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/>
            <a:t>Ukázka výstupů 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/>
            <a:t>Jednotlivých ročníků</a:t>
          </a:r>
          <a:endParaRPr lang="cs-CZ" sz="3600" kern="1200" dirty="0"/>
        </a:p>
      </dsp:txBody>
      <dsp:txXfrm>
        <a:off x="308610" y="2298028"/>
        <a:ext cx="4320540" cy="1062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16389-15C6-4B14-A38B-4187DD699331}" type="datetimeFigureOut">
              <a:rPr lang="cs-CZ" smtClean="0"/>
              <a:pPr/>
              <a:t>22.9.2010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1B9A2-3A8A-445E-8C26-7A6357E43EF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1000" b="1" dirty="0">
              <a:solidFill>
                <a:schemeClr val="accent2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B9A2-3A8A-445E-8C26-7A6357E43EF6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4351" y="2840571"/>
            <a:ext cx="5829300" cy="196003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F445-ED80-4B9A-A61E-A53C2AC254C2}" type="datetime1">
              <a:rPr lang="cs-CZ" smtClean="0"/>
              <a:pPr/>
              <a:t>22.9.2010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1891-5414-40E0-A1D4-562B16F38900}" type="datetime1">
              <a:rPr lang="cs-CZ" smtClean="0"/>
              <a:pPr/>
              <a:t>22.9.2010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4972049" y="366189"/>
            <a:ext cx="1543051" cy="780203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42900" y="366189"/>
            <a:ext cx="4514851" cy="780203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3751-29F3-488F-9539-1B6EBD29B4B7}" type="datetime1">
              <a:rPr lang="cs-CZ" smtClean="0"/>
              <a:pPr/>
              <a:t>22.9.2010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7624-5A8C-4E82-B305-811929A9CF16}" type="datetime1">
              <a:rPr lang="cs-CZ" smtClean="0"/>
              <a:pPr/>
              <a:t>22.9.2010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1735" y="3875622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7B12-C0A5-4630-86F5-AE440971343F}" type="datetime1">
              <a:rPr lang="cs-CZ" smtClean="0"/>
              <a:pPr/>
              <a:t>22.9.2010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42901" y="2133605"/>
            <a:ext cx="3028951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86150" y="2133605"/>
            <a:ext cx="3028951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3E42-ACFF-4451-A566-660BEDC242B6}" type="datetime1">
              <a:rPr lang="cs-CZ" smtClean="0"/>
              <a:pPr/>
              <a:t>22.9.2010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488A-CF5B-4101-B5A5-7C5F9902B9F2}" type="datetime1">
              <a:rPr lang="cs-CZ" smtClean="0"/>
              <a:pPr/>
              <a:t>22.9.2010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BF42F-8B12-4004-B188-DC0EEEDFAEDB}" type="datetime1">
              <a:rPr lang="cs-CZ" smtClean="0"/>
              <a:pPr/>
              <a:t>22.9.2010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6304A-B798-417C-AA91-9C67E184029E}" type="datetime1">
              <a:rPr lang="cs-CZ" smtClean="0"/>
              <a:pPr/>
              <a:t>22.9.2010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81288" y="364071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42901" y="1913471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B0B3-B773-4D9F-BB7E-90EB01BAC570}" type="datetime1">
              <a:rPr lang="cs-CZ" smtClean="0"/>
              <a:pPr/>
              <a:t>22.9.2010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4216" y="6400802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344216" y="7156453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0DFD-B80F-4EE6-BD26-34E0C0D54741}" type="datetime1">
              <a:rPr lang="cs-CZ" smtClean="0"/>
              <a:pPr/>
              <a:t>22.9.2010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900" y="2133605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92630-17A5-4A41-BA8B-D07BD981858E}" type="datetime1">
              <a:rPr lang="cs-CZ" smtClean="0"/>
              <a:pPr/>
              <a:t>22.9.2010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343151" y="8475138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sruzovyvrch.cz/" TargetMode="External"/><Relationship Id="rId2" Type="http://schemas.openxmlformats.org/officeDocument/2006/relationships/hyperlink" Target="mailto:skola@zsruzovyvrch.cz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2677" y="827589"/>
            <a:ext cx="5829300" cy="1960033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cs-CZ" sz="2400" b="1" dirty="0" smtClean="0"/>
              <a:t>Základní škola Karlovy Vary,Krušnohorská 11,</a:t>
            </a:r>
            <a:br>
              <a:rPr lang="cs-CZ" sz="2400" b="1" dirty="0" smtClean="0"/>
            </a:br>
            <a:r>
              <a:rPr lang="cs-CZ" sz="2400" b="1" dirty="0" smtClean="0"/>
              <a:t>příspěvková organizace </a:t>
            </a:r>
            <a:endParaRPr lang="cs-CZ" sz="24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u="sng" dirty="0" smtClean="0">
                <a:solidFill>
                  <a:srgbClr val="00B0F0"/>
                </a:solidFill>
              </a:rPr>
              <a:t>Workshop 24.9.2010</a:t>
            </a:r>
          </a:p>
          <a:p>
            <a:r>
              <a:rPr lang="cs-CZ" b="1" u="sng" dirty="0" smtClean="0">
                <a:solidFill>
                  <a:srgbClr val="00B0F0"/>
                </a:solidFill>
              </a:rPr>
              <a:t>Evaluace školy</a:t>
            </a:r>
            <a:endParaRPr lang="cs-CZ" b="1" u="sng" dirty="0">
              <a:solidFill>
                <a:srgbClr val="00B0F0"/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2887" y="3227851"/>
            <a:ext cx="2160240" cy="144016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2900" y="2133604"/>
            <a:ext cx="6172200" cy="6470847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cs-CZ" sz="1400" b="1" i="1" dirty="0" smtClean="0"/>
              <a:t>6.2 Závěry z hospitační a kontrolní činnosti</a:t>
            </a:r>
            <a:endParaRPr lang="cs-CZ" sz="1400" dirty="0" smtClean="0"/>
          </a:p>
          <a:p>
            <a:pPr>
              <a:buNone/>
            </a:pPr>
            <a:endParaRPr lang="cs-CZ" sz="14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cs-CZ" dirty="0" smtClean="0"/>
              <a:t>Vlastní hodnocení školy - náplň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512675" y="2519681"/>
          <a:ext cx="5778644" cy="5863936"/>
        </p:xfrm>
        <a:graphic>
          <a:graphicData uri="http://schemas.openxmlformats.org/drawingml/2006/table">
            <a:tbl>
              <a:tblPr/>
              <a:tblGrid>
                <a:gridCol w="2866924"/>
                <a:gridCol w="895915"/>
                <a:gridCol w="895915"/>
                <a:gridCol w="1119892"/>
              </a:tblGrid>
              <a:tr h="1192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b="1"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Times New Roman"/>
                          <a:cs typeface="Times New Roman"/>
                        </a:rPr>
                        <a:t>(objevuje se ve všech hodinách)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b="1">
                          <a:latin typeface="Times New Roman"/>
                          <a:ea typeface="Times New Roman"/>
                          <a:cs typeface="Times New Roman"/>
                        </a:rPr>
                        <a:t>+ -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Times New Roman"/>
                          <a:cs typeface="Times New Roman"/>
                        </a:rPr>
                        <a:t>(objevuje se pouze v některých hodinách)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b="1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Times New Roman"/>
                          <a:cs typeface="Times New Roman"/>
                        </a:rPr>
                        <a:t>(v hodinách se neobjevuje)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044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b="1">
                          <a:latin typeface="Times New Roman"/>
                          <a:ea typeface="Times New Roman"/>
                          <a:cs typeface="Times New Roman"/>
                        </a:rPr>
                        <a:t>Plnění cílů vzdělávání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soulad výuky s cíli základního vzdělávání (školním vzdělávacím programem)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vhodnost a přiměřenost stanovených cílů výuky k aktuálnímu stavu třídy,  respektování individuálních vzdělávacích potřeb žáků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konkretizace cílů ve sledované výuce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návaznost probíraného učiva na předcházející témata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65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cs-CZ" sz="1500" b="1">
                          <a:latin typeface="Times New Roman"/>
                          <a:ea typeface="Times New Roman"/>
                          <a:cs typeface="Times New Roman"/>
                        </a:rPr>
                        <a:t>Materiální podpora výuky</a:t>
                      </a:r>
                      <a:endParaRPr lang="cs-CZ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vhodnost vybavení a uspořádání učeben vzhledem k cílům výuky a k činnostem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účelnost využití pomůcek, učebnic, didaktické techniky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/>
          <a:p>
            <a:endParaRPr lang="cs-CZ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539552"/>
            <a:ext cx="6048672" cy="1152128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53" y="2133605"/>
            <a:ext cx="6372708" cy="6034617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32" y="251520"/>
            <a:ext cx="6741368" cy="8496944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0264769-77EF-4CD0-90DE-F7D7F2D423C4}" type="slidenum">
              <a:rPr lang="cs-CZ" smtClean="0"/>
              <a:pPr algn="ctr"/>
              <a:t>12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652" y="347534"/>
            <a:ext cx="6264696" cy="8160907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14</a:t>
            </a:fld>
            <a:endParaRPr lang="cs-CZ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56" y="395536"/>
            <a:ext cx="6264696" cy="8136904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  <a:latin typeface="Arial Black" pitchFamily="34" charset="0"/>
              </a:rPr>
              <a:t>KEA SCIO 5. – 9.ročník</a:t>
            </a:r>
            <a:endParaRPr lang="cs-CZ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STONOŽKA 2009/2010 - 5. ROČNÍKY</a:t>
            </a:r>
          </a:p>
          <a:p>
            <a:r>
              <a:rPr lang="cs-CZ" dirty="0" smtClean="0"/>
              <a:t>STONOŽKA 2009/2010, modul KEA - 6. TŘÍDY</a:t>
            </a:r>
          </a:p>
          <a:p>
            <a:pPr algn="ctr"/>
            <a:r>
              <a:rPr lang="cs-CZ" sz="2000" dirty="0" smtClean="0"/>
              <a:t>KEA - MEZIROČNÍ POROVNÁNÍ                   2008/2009 - </a:t>
            </a:r>
            <a:r>
              <a:rPr lang="cs-CZ" sz="2000" dirty="0" err="1" smtClean="0"/>
              <a:t>2009</a:t>
            </a:r>
            <a:r>
              <a:rPr lang="cs-CZ" sz="2000" dirty="0" smtClean="0"/>
              <a:t>/2010</a:t>
            </a:r>
          </a:p>
          <a:p>
            <a:pPr algn="ctr"/>
            <a:r>
              <a:rPr lang="cs-CZ" sz="2000" dirty="0" smtClean="0"/>
              <a:t>6. ročník, </a:t>
            </a:r>
            <a:r>
              <a:rPr lang="cs-CZ" sz="2000" dirty="0" err="1" smtClean="0"/>
              <a:t>šk.r</a:t>
            </a:r>
            <a:r>
              <a:rPr lang="cs-CZ" sz="2000" dirty="0" smtClean="0"/>
              <a:t>. 2008/2009                              7. ročník, </a:t>
            </a:r>
            <a:r>
              <a:rPr lang="cs-CZ" sz="2000" dirty="0" err="1" smtClean="0"/>
              <a:t>šk.r</a:t>
            </a:r>
            <a:r>
              <a:rPr lang="cs-CZ" sz="2000" dirty="0" smtClean="0"/>
              <a:t>. 2009/2010</a:t>
            </a:r>
          </a:p>
          <a:p>
            <a:r>
              <a:rPr lang="pt-BR" dirty="0" smtClean="0"/>
              <a:t>Klíčové kompetence 2009/2010 - 8. ROČNÍK</a:t>
            </a:r>
            <a:endParaRPr lang="cs-CZ" dirty="0" smtClean="0"/>
          </a:p>
          <a:p>
            <a:r>
              <a:rPr lang="cs-CZ" dirty="0" smtClean="0"/>
              <a:t>KEA 2009/2010 - 9. ROČNÍKY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342900" y="2133605"/>
          <a:ext cx="6172200" cy="6034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  <a:latin typeface="Arial Black" pitchFamily="34" charset="0"/>
              </a:rPr>
              <a:t>KEA SCIO 5. – 9.ročník</a:t>
            </a:r>
            <a:endParaRPr lang="cs-CZ" dirty="0">
              <a:solidFill>
                <a:schemeClr val="accent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17</a:t>
            </a:fld>
            <a:endParaRPr lang="cs-CZ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73" y="323530"/>
            <a:ext cx="6192688" cy="866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18</a:t>
            </a:fld>
            <a:endParaRPr lang="cs-CZ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347533"/>
            <a:ext cx="6048672" cy="849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19</a:t>
            </a:fld>
            <a:endParaRPr lang="cs-CZ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75" y="155510"/>
            <a:ext cx="5904655" cy="873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cs-CZ" dirty="0" smtClean="0"/>
              <a:t>Struktura vlastního 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cs-CZ" sz="1200" b="1" dirty="0" smtClean="0"/>
              <a:t>1. Nástroje vlastního hodnocení</a:t>
            </a:r>
          </a:p>
          <a:p>
            <a:r>
              <a:rPr lang="cs-CZ" sz="1200" b="1" dirty="0" smtClean="0"/>
              <a:t>2. Struktura vlastního hodnocení</a:t>
            </a:r>
          </a:p>
          <a:p>
            <a:r>
              <a:rPr lang="cs-CZ" sz="1200" b="1" dirty="0" smtClean="0"/>
              <a:t>3. Personální a časové rozvržení vlastního hodnocení školy za období …</a:t>
            </a:r>
          </a:p>
          <a:p>
            <a:r>
              <a:rPr lang="cs-CZ" sz="1200" dirty="0" smtClean="0"/>
              <a:t> </a:t>
            </a:r>
          </a:p>
          <a:p>
            <a:r>
              <a:rPr lang="cs-CZ" sz="1200" dirty="0" smtClean="0">
                <a:solidFill>
                  <a:srgbClr val="FF0000"/>
                </a:solidFill>
              </a:rPr>
              <a:t>Ad1 Nástroje hodnocení:</a:t>
            </a:r>
          </a:p>
          <a:p>
            <a:r>
              <a:rPr lang="cs-CZ" sz="1200" dirty="0" smtClean="0">
                <a:solidFill>
                  <a:srgbClr val="FF0000"/>
                </a:solidFill>
              </a:rPr>
              <a:t>- hospitační a kontrolní činnost vedení školy</a:t>
            </a:r>
          </a:p>
          <a:p>
            <a:r>
              <a:rPr lang="cs-CZ" sz="1200" dirty="0" smtClean="0">
                <a:solidFill>
                  <a:srgbClr val="FF0000"/>
                </a:solidFill>
              </a:rPr>
              <a:t>- rozhovory s  pedagogy a dalšími pracovníky školy, </a:t>
            </a:r>
          </a:p>
          <a:p>
            <a:r>
              <a:rPr lang="cs-CZ" sz="1200" dirty="0" smtClean="0">
                <a:solidFill>
                  <a:srgbClr val="FF0000"/>
                </a:solidFill>
              </a:rPr>
              <a:t>- rozhovory se žáky a se zákonnými zástupci žáků</a:t>
            </a:r>
          </a:p>
          <a:p>
            <a:r>
              <a:rPr lang="cs-CZ" sz="1200" dirty="0" smtClean="0">
                <a:solidFill>
                  <a:srgbClr val="FF0000"/>
                </a:solidFill>
              </a:rPr>
              <a:t>- analýza školní dokumentace a žákovských prací</a:t>
            </a:r>
          </a:p>
          <a:p>
            <a:r>
              <a:rPr lang="cs-CZ" sz="1200" dirty="0" smtClean="0">
                <a:solidFill>
                  <a:srgbClr val="FF0000"/>
                </a:solidFill>
              </a:rPr>
              <a:t>- dotazníková šetření</a:t>
            </a:r>
          </a:p>
          <a:p>
            <a:r>
              <a:rPr lang="cs-CZ" sz="1200" dirty="0" smtClean="0">
                <a:solidFill>
                  <a:srgbClr val="FF0000"/>
                </a:solidFill>
              </a:rPr>
              <a:t>- prohlídka prostor a vybavení školy</a:t>
            </a:r>
          </a:p>
          <a:p>
            <a:r>
              <a:rPr lang="cs-CZ" sz="1200" dirty="0" smtClean="0">
                <a:solidFill>
                  <a:srgbClr val="FF0000"/>
                </a:solidFill>
              </a:rPr>
              <a:t>- závěry kontrolní činnosti ČŠI a zřizovatele</a:t>
            </a:r>
          </a:p>
          <a:p>
            <a:r>
              <a:rPr lang="cs-CZ" sz="1200" dirty="0" smtClean="0">
                <a:solidFill>
                  <a:srgbClr val="FF0000"/>
                </a:solidFill>
              </a:rPr>
              <a:t>- statistické vyhodnocení údajů (Bakalář)</a:t>
            </a:r>
          </a:p>
          <a:p>
            <a:r>
              <a:rPr lang="cs-CZ" sz="1200" dirty="0" smtClean="0">
                <a:solidFill>
                  <a:srgbClr val="FF0000"/>
                </a:solidFill>
              </a:rPr>
              <a:t>- srovnávací testy (</a:t>
            </a:r>
            <a:r>
              <a:rPr lang="cs-CZ" sz="1200" dirty="0" err="1" smtClean="0">
                <a:solidFill>
                  <a:srgbClr val="FF0000"/>
                </a:solidFill>
              </a:rPr>
              <a:t>Scio</a:t>
            </a:r>
            <a:r>
              <a:rPr lang="cs-CZ" sz="1200" dirty="0" smtClean="0">
                <a:solidFill>
                  <a:srgbClr val="FF0000"/>
                </a:solidFill>
              </a:rPr>
              <a:t>. CERMAT)</a:t>
            </a:r>
          </a:p>
          <a:p>
            <a:r>
              <a:rPr lang="cs-CZ" sz="1200" dirty="0" smtClean="0">
                <a:solidFill>
                  <a:srgbClr val="FF0000"/>
                </a:solidFill>
              </a:rPr>
              <a:t>- zápisy z pedagogických rad, třídních schůzek, …</a:t>
            </a:r>
          </a:p>
          <a:p>
            <a:r>
              <a:rPr lang="cs-CZ" sz="1200" dirty="0" smtClean="0">
                <a:solidFill>
                  <a:srgbClr val="FF0000"/>
                </a:solidFill>
              </a:rPr>
              <a:t>- plnění závazných ukazatelů rozpočtu</a:t>
            </a:r>
          </a:p>
          <a:p>
            <a:r>
              <a:rPr lang="cs-CZ" sz="1200" dirty="0" smtClean="0">
                <a:solidFill>
                  <a:srgbClr val="FF0000"/>
                </a:solidFill>
              </a:rPr>
              <a:t>- finanční vypořádání dotací, vyúčtování a použití dalších prostředků</a:t>
            </a:r>
          </a:p>
          <a:p>
            <a:r>
              <a:rPr lang="cs-CZ" sz="1200" dirty="0" smtClean="0">
                <a:solidFill>
                  <a:srgbClr val="FF0000"/>
                </a:solidFill>
              </a:rPr>
              <a:t>- rozbor hospodaření a ukazatele nákladovosti</a:t>
            </a:r>
          </a:p>
          <a:p>
            <a:r>
              <a:rPr lang="cs-CZ" sz="1200" dirty="0" smtClean="0">
                <a:solidFill>
                  <a:srgbClr val="FF0000"/>
                </a:solidFill>
              </a:rPr>
              <a:t>- výsledky inventarizace majetku</a:t>
            </a:r>
          </a:p>
          <a:p>
            <a:r>
              <a:rPr lang="cs-CZ" sz="1200" dirty="0" smtClean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20</a:t>
            </a:fld>
            <a:endParaRPr lang="cs-CZ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155510"/>
            <a:ext cx="6192688" cy="873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21</a:t>
            </a:fld>
            <a:endParaRPr lang="cs-CZ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155511"/>
            <a:ext cx="6048672" cy="876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cs-CZ" sz="1400" b="1" u="sng" dirty="0" smtClean="0"/>
              <a:t>Ad 2 Struktura vlastního hodnocení - příklady</a:t>
            </a:r>
          </a:p>
          <a:p>
            <a:r>
              <a:rPr lang="cs-CZ" sz="1400" dirty="0" smtClean="0">
                <a:solidFill>
                  <a:srgbClr val="FF0000"/>
                </a:solidFill>
              </a:rPr>
              <a:t>1. Základní údaje o škole</a:t>
            </a:r>
          </a:p>
          <a:p>
            <a:r>
              <a:rPr lang="cs-CZ" sz="1400" dirty="0" smtClean="0">
                <a:solidFill>
                  <a:srgbClr val="FF0000"/>
                </a:solidFill>
              </a:rPr>
              <a:t>1.1 Základní údaje o škole</a:t>
            </a:r>
          </a:p>
          <a:p>
            <a:r>
              <a:rPr lang="cs-CZ" sz="1400" dirty="0" smtClean="0">
                <a:solidFill>
                  <a:srgbClr val="FF0000"/>
                </a:solidFill>
              </a:rPr>
              <a:t>1.2 Součásti školy</a:t>
            </a:r>
          </a:p>
          <a:p>
            <a:r>
              <a:rPr lang="cs-CZ" sz="1400" dirty="0" smtClean="0">
                <a:solidFill>
                  <a:srgbClr val="FF0000"/>
                </a:solidFill>
              </a:rPr>
              <a:t>2. Personální údaje</a:t>
            </a:r>
          </a:p>
          <a:p>
            <a:r>
              <a:rPr lang="cs-CZ" sz="1400" dirty="0" smtClean="0">
                <a:solidFill>
                  <a:srgbClr val="FF0000"/>
                </a:solidFill>
              </a:rPr>
              <a:t>2.1 Členění zaměstnanců podle věku a pohlaví</a:t>
            </a:r>
          </a:p>
          <a:p>
            <a:r>
              <a:rPr lang="cs-CZ" sz="1400" dirty="0" smtClean="0">
                <a:solidFill>
                  <a:srgbClr val="FF0000"/>
                </a:solidFill>
              </a:rPr>
              <a:t>2.2 Členění zaměstnanců podle vzdělání a pohlaví</a:t>
            </a:r>
          </a:p>
          <a:p>
            <a:r>
              <a:rPr lang="cs-CZ" sz="1400" dirty="0" smtClean="0">
                <a:solidFill>
                  <a:srgbClr val="FF0000"/>
                </a:solidFill>
              </a:rPr>
              <a:t>2.3 Členění pedagogických pracovníků podle odborné kvalifikace</a:t>
            </a:r>
          </a:p>
          <a:p>
            <a:r>
              <a:rPr lang="cs-CZ" sz="1400" dirty="0" smtClean="0">
                <a:solidFill>
                  <a:srgbClr val="FF0000"/>
                </a:solidFill>
              </a:rPr>
              <a:t>2.4 </a:t>
            </a:r>
            <a:r>
              <a:rPr lang="cs-CZ" sz="1400" dirty="0" err="1" smtClean="0">
                <a:solidFill>
                  <a:srgbClr val="FF0000"/>
                </a:solidFill>
              </a:rPr>
              <a:t>Aprobovanost</a:t>
            </a:r>
            <a:r>
              <a:rPr lang="cs-CZ" sz="1400" dirty="0" smtClean="0">
                <a:solidFill>
                  <a:srgbClr val="FF0000"/>
                </a:solidFill>
              </a:rPr>
              <a:t> výuky</a:t>
            </a:r>
          </a:p>
          <a:p>
            <a:r>
              <a:rPr lang="cs-CZ" sz="1400" dirty="0" smtClean="0">
                <a:solidFill>
                  <a:srgbClr val="FF0000"/>
                </a:solidFill>
              </a:rPr>
              <a:t>2.5 Přehled pracovníků podle </a:t>
            </a:r>
            <a:r>
              <a:rPr lang="cs-CZ" sz="1400" dirty="0" err="1" smtClean="0">
                <a:solidFill>
                  <a:srgbClr val="FF0000"/>
                </a:solidFill>
              </a:rPr>
              <a:t>aprobovanosti</a:t>
            </a:r>
            <a:endParaRPr lang="cs-CZ" sz="1400" dirty="0" smtClean="0">
              <a:solidFill>
                <a:srgbClr val="FF0000"/>
              </a:solidFill>
            </a:endParaRPr>
          </a:p>
          <a:p>
            <a:r>
              <a:rPr lang="cs-CZ" sz="1400" dirty="0" smtClean="0">
                <a:solidFill>
                  <a:srgbClr val="FF0000"/>
                </a:solidFill>
              </a:rPr>
              <a:t>5. Hodnocení žáků</a:t>
            </a:r>
          </a:p>
          <a:p>
            <a:r>
              <a:rPr lang="cs-CZ" sz="1400" dirty="0" smtClean="0">
                <a:solidFill>
                  <a:srgbClr val="FF0000"/>
                </a:solidFill>
              </a:rPr>
              <a:t>5.1 Celkové hodnocení žáků – prospěch</a:t>
            </a:r>
          </a:p>
          <a:p>
            <a:r>
              <a:rPr lang="cs-CZ" sz="1400" dirty="0" smtClean="0">
                <a:solidFill>
                  <a:srgbClr val="FF0000"/>
                </a:solidFill>
              </a:rPr>
              <a:t>5.2 Celkové hodnocení žáků – zhoršené chování</a:t>
            </a:r>
          </a:p>
          <a:p>
            <a:r>
              <a:rPr lang="cs-CZ" sz="1400" dirty="0" smtClean="0">
                <a:solidFill>
                  <a:srgbClr val="FF0000"/>
                </a:solidFill>
              </a:rPr>
              <a:t>5.3 Hodnocení výsledků vzdělávání – způsob vyjádření </a:t>
            </a:r>
          </a:p>
          <a:p>
            <a:r>
              <a:rPr lang="cs-CZ" sz="1400" dirty="0" smtClean="0">
                <a:solidFill>
                  <a:srgbClr val="FF0000"/>
                </a:solidFill>
              </a:rPr>
              <a:t>6. Průběh a výsledky vzdělávání</a:t>
            </a:r>
          </a:p>
          <a:p>
            <a:r>
              <a:rPr lang="cs-CZ" sz="1400" dirty="0" smtClean="0">
                <a:solidFill>
                  <a:srgbClr val="FF0000"/>
                </a:solidFill>
              </a:rPr>
              <a:t>6.1 Hospitační činnost</a:t>
            </a:r>
          </a:p>
          <a:p>
            <a:r>
              <a:rPr lang="cs-CZ" sz="1400" dirty="0" smtClean="0">
                <a:solidFill>
                  <a:srgbClr val="FF0000"/>
                </a:solidFill>
              </a:rPr>
              <a:t>6.2 Závěry z hospitační a kontrolní činnosti</a:t>
            </a:r>
          </a:p>
          <a:p>
            <a:r>
              <a:rPr lang="cs-CZ" sz="1400" dirty="0" smtClean="0">
                <a:solidFill>
                  <a:srgbClr val="FF0000"/>
                </a:solidFill>
              </a:rPr>
              <a:t>6.3 Úroveň klíčových kompetencí žáků</a:t>
            </a:r>
          </a:p>
          <a:p>
            <a:endParaRPr lang="cs-CZ" sz="14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cs-CZ" dirty="0" smtClean="0"/>
              <a:t>Struktura vlastního hodnocení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cs-CZ" dirty="0" smtClean="0"/>
              <a:t>Struktura vlastního 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2900" y="2133605"/>
            <a:ext cx="6172200" cy="6542851"/>
          </a:xfr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2500"/>
          </a:bodyPr>
          <a:lstStyle/>
          <a:p>
            <a:r>
              <a:rPr lang="cs-CZ" sz="1400" b="1" u="sng" dirty="0" smtClean="0"/>
              <a:t>Ad.3 Personální a časové rozvržení vlastního hodnocení školy za období školního roku </a:t>
            </a:r>
            <a:r>
              <a:rPr lang="cs-CZ" sz="1400" b="1" u="sng" dirty="0" smtClean="0"/>
              <a:t>2007/2008</a:t>
            </a:r>
          </a:p>
          <a:p>
            <a:endParaRPr lang="cs-CZ" sz="1400" b="1" u="sng" dirty="0" smtClean="0"/>
          </a:p>
          <a:p>
            <a:r>
              <a:rPr lang="cs-CZ" sz="1400" b="1" u="sng" dirty="0" smtClean="0"/>
              <a:t>Úkol						</a:t>
            </a:r>
            <a:r>
              <a:rPr lang="cs-CZ" sz="1400" b="1" dirty="0" smtClean="0"/>
              <a:t>				</a:t>
            </a:r>
            <a:r>
              <a:rPr lang="cs-CZ" sz="1400" b="1" u="sng" dirty="0" smtClean="0"/>
              <a:t>Zodpovídá</a:t>
            </a:r>
            <a:r>
              <a:rPr lang="cs-CZ" sz="1400" b="1" dirty="0" smtClean="0"/>
              <a:t>		</a:t>
            </a:r>
            <a:r>
              <a:rPr lang="cs-CZ" sz="1400" b="1" u="sng" dirty="0" smtClean="0"/>
              <a:t>Termín</a:t>
            </a:r>
          </a:p>
          <a:p>
            <a:endParaRPr lang="cs-CZ" sz="1400" b="1" u="sng" dirty="0" smtClean="0"/>
          </a:p>
          <a:p>
            <a:pPr>
              <a:buNone/>
            </a:pPr>
            <a:endParaRPr lang="cs-CZ" sz="1400" b="1" u="sng" dirty="0" smtClean="0"/>
          </a:p>
          <a:p>
            <a:r>
              <a:rPr lang="cs-CZ" sz="1400" b="1" u="sng" dirty="0" smtClean="0">
                <a:solidFill>
                  <a:srgbClr val="FF0000"/>
                </a:solidFill>
              </a:rPr>
              <a:t>příklady</a:t>
            </a:r>
          </a:p>
          <a:p>
            <a:r>
              <a:rPr lang="cs-CZ" sz="1400" dirty="0" smtClean="0">
                <a:solidFill>
                  <a:srgbClr val="FF0000"/>
                </a:solidFill>
              </a:rPr>
              <a:t>Projednat strukturu a nástroje vlastního hodnocení ve vedení </a:t>
            </a:r>
            <a:r>
              <a:rPr lang="cs-CZ" sz="1400" dirty="0" smtClean="0">
                <a:solidFill>
                  <a:srgbClr val="FF0000"/>
                </a:solidFill>
              </a:rPr>
              <a:t>školy</a:t>
            </a:r>
          </a:p>
          <a:p>
            <a:pPr>
              <a:buNone/>
            </a:pPr>
            <a:r>
              <a:rPr lang="cs-CZ" sz="1400" dirty="0" smtClean="0">
                <a:solidFill>
                  <a:srgbClr val="FF0000"/>
                </a:solidFill>
              </a:rPr>
              <a:t>	</a:t>
            </a:r>
            <a:r>
              <a:rPr lang="cs-CZ" sz="1400" dirty="0" smtClean="0">
                <a:solidFill>
                  <a:srgbClr val="FF0000"/>
                </a:solidFill>
              </a:rPr>
              <a:t>			</a:t>
            </a:r>
            <a:r>
              <a:rPr lang="cs-CZ" sz="1400" dirty="0" smtClean="0">
                <a:solidFill>
                  <a:srgbClr val="FF0000"/>
                </a:solidFill>
              </a:rPr>
              <a:t>	Ředitel </a:t>
            </a:r>
            <a:r>
              <a:rPr lang="cs-CZ" sz="1400" dirty="0" smtClean="0">
                <a:solidFill>
                  <a:srgbClr val="FF0000"/>
                </a:solidFill>
              </a:rPr>
              <a:t>školy                    30.8.2007</a:t>
            </a:r>
            <a:endParaRPr lang="cs-CZ" sz="1400" dirty="0" smtClean="0">
              <a:solidFill>
                <a:srgbClr val="FF0000"/>
              </a:solidFill>
            </a:endParaRPr>
          </a:p>
          <a:p>
            <a:r>
              <a:rPr lang="cs-CZ" sz="1400" dirty="0" smtClean="0">
                <a:solidFill>
                  <a:srgbClr val="FF0000"/>
                </a:solidFill>
              </a:rPr>
              <a:t>Projednat strukturu a nástroje vlastního hodnocení v pedagogické </a:t>
            </a:r>
            <a:r>
              <a:rPr lang="cs-CZ" sz="1400" dirty="0" smtClean="0">
                <a:solidFill>
                  <a:srgbClr val="FF0000"/>
                </a:solidFill>
              </a:rPr>
              <a:t>radě</a:t>
            </a:r>
          </a:p>
          <a:p>
            <a:pPr>
              <a:buNone/>
            </a:pPr>
            <a:r>
              <a:rPr lang="cs-CZ" sz="1400" dirty="0" smtClean="0">
                <a:solidFill>
                  <a:srgbClr val="FF0000"/>
                </a:solidFill>
              </a:rPr>
              <a:t>	</a:t>
            </a:r>
            <a:r>
              <a:rPr lang="cs-CZ" sz="1400" dirty="0" smtClean="0">
                <a:solidFill>
                  <a:srgbClr val="FF0000"/>
                </a:solidFill>
              </a:rPr>
              <a:t>			</a:t>
            </a:r>
            <a:r>
              <a:rPr lang="cs-CZ" sz="1400" dirty="0" smtClean="0">
                <a:solidFill>
                  <a:srgbClr val="FF0000"/>
                </a:solidFill>
              </a:rPr>
              <a:t>	Ředitel </a:t>
            </a:r>
            <a:r>
              <a:rPr lang="cs-CZ" sz="1400" dirty="0" smtClean="0">
                <a:solidFill>
                  <a:srgbClr val="FF0000"/>
                </a:solidFill>
              </a:rPr>
              <a:t>školy                     15.9.2007</a:t>
            </a:r>
            <a:endParaRPr lang="cs-CZ" sz="1400" dirty="0" smtClean="0">
              <a:solidFill>
                <a:srgbClr val="FF0000"/>
              </a:solidFill>
            </a:endParaRPr>
          </a:p>
          <a:p>
            <a:r>
              <a:rPr lang="cs-CZ" sz="1400" dirty="0" smtClean="0">
                <a:solidFill>
                  <a:srgbClr val="FF0000"/>
                </a:solidFill>
              </a:rPr>
              <a:t>Přidělení jednotlivých oblastí </a:t>
            </a:r>
            <a:r>
              <a:rPr lang="cs-CZ" sz="1400" dirty="0" smtClean="0">
                <a:solidFill>
                  <a:srgbClr val="FF0000"/>
                </a:solidFill>
              </a:rPr>
              <a:t>zpracovatelů</a:t>
            </a:r>
            <a:r>
              <a:rPr lang="cs-CZ" sz="1400" dirty="0" smtClean="0">
                <a:solidFill>
                  <a:srgbClr val="FF0000"/>
                </a:solidFill>
              </a:rPr>
              <a:t>	Ředitel školy	</a:t>
            </a:r>
            <a:r>
              <a:rPr lang="cs-CZ" sz="1400" dirty="0" smtClean="0">
                <a:solidFill>
                  <a:srgbClr val="FF0000"/>
                </a:solidFill>
              </a:rPr>
              <a:t>                   15.9.2007</a:t>
            </a:r>
            <a:endParaRPr lang="cs-CZ" sz="1400" dirty="0" smtClean="0">
              <a:solidFill>
                <a:srgbClr val="FF0000"/>
              </a:solidFill>
            </a:endParaRPr>
          </a:p>
          <a:p>
            <a:r>
              <a:rPr lang="cs-CZ" sz="1400" dirty="0" smtClean="0">
                <a:solidFill>
                  <a:srgbClr val="FF0000"/>
                </a:solidFill>
              </a:rPr>
              <a:t>1. Základní údaje o </a:t>
            </a:r>
            <a:r>
              <a:rPr lang="cs-CZ" sz="1400" dirty="0" smtClean="0">
                <a:solidFill>
                  <a:srgbClr val="FF0000"/>
                </a:solidFill>
              </a:rPr>
              <a:t>škole                                            Sekretářka </a:t>
            </a:r>
            <a:r>
              <a:rPr lang="cs-CZ" sz="1400" dirty="0" smtClean="0">
                <a:solidFill>
                  <a:srgbClr val="FF0000"/>
                </a:solidFill>
              </a:rPr>
              <a:t>školy  </a:t>
            </a:r>
            <a:r>
              <a:rPr lang="cs-CZ" sz="1400" dirty="0" smtClean="0">
                <a:solidFill>
                  <a:srgbClr val="FF0000"/>
                </a:solidFill>
              </a:rPr>
              <a:t>         </a:t>
            </a:r>
            <a:r>
              <a:rPr lang="cs-CZ" sz="1400" dirty="0" smtClean="0">
                <a:solidFill>
                  <a:srgbClr val="FF0000"/>
                </a:solidFill>
              </a:rPr>
              <a:t>10.10.2007</a:t>
            </a:r>
          </a:p>
          <a:p>
            <a:r>
              <a:rPr lang="cs-CZ" sz="1400" dirty="0" smtClean="0">
                <a:solidFill>
                  <a:srgbClr val="FF0000"/>
                </a:solidFill>
              </a:rPr>
              <a:t>2. Personální </a:t>
            </a:r>
            <a:r>
              <a:rPr lang="cs-CZ" sz="1400" dirty="0" smtClean="0">
                <a:solidFill>
                  <a:srgbClr val="FF0000"/>
                </a:solidFill>
              </a:rPr>
              <a:t>údaje</a:t>
            </a:r>
            <a:r>
              <a:rPr lang="cs-CZ" sz="1400" dirty="0" smtClean="0">
                <a:solidFill>
                  <a:srgbClr val="FF0000"/>
                </a:solidFill>
              </a:rPr>
              <a:t>			Mzdová </a:t>
            </a:r>
            <a:r>
              <a:rPr lang="cs-CZ" sz="1400" dirty="0" smtClean="0">
                <a:solidFill>
                  <a:srgbClr val="FF0000"/>
                </a:solidFill>
              </a:rPr>
              <a:t>účetní                 15.3.2008</a:t>
            </a:r>
            <a:endParaRPr lang="cs-CZ" sz="1400" dirty="0" smtClean="0">
              <a:solidFill>
                <a:srgbClr val="FF0000"/>
              </a:solidFill>
            </a:endParaRPr>
          </a:p>
          <a:p>
            <a:r>
              <a:rPr lang="cs-CZ" sz="1400" dirty="0" smtClean="0">
                <a:solidFill>
                  <a:srgbClr val="FF0000"/>
                </a:solidFill>
              </a:rPr>
              <a:t>3. Vzdělávací program </a:t>
            </a:r>
            <a:r>
              <a:rPr lang="cs-CZ" sz="1400" dirty="0" smtClean="0">
                <a:solidFill>
                  <a:srgbClr val="FF0000"/>
                </a:solidFill>
              </a:rPr>
              <a:t>školy</a:t>
            </a:r>
            <a:r>
              <a:rPr lang="cs-CZ" sz="1400" dirty="0" smtClean="0">
                <a:solidFill>
                  <a:srgbClr val="FF0000"/>
                </a:solidFill>
              </a:rPr>
              <a:t>		Ředitel školy     </a:t>
            </a:r>
            <a:r>
              <a:rPr lang="cs-CZ" sz="1400" dirty="0" smtClean="0">
                <a:solidFill>
                  <a:srgbClr val="FF0000"/>
                </a:solidFill>
              </a:rPr>
              <a:t>                15.3.2008</a:t>
            </a:r>
            <a:endParaRPr lang="cs-CZ" sz="1400" dirty="0" smtClean="0">
              <a:solidFill>
                <a:srgbClr val="FF0000"/>
              </a:solidFill>
            </a:endParaRPr>
          </a:p>
          <a:p>
            <a:r>
              <a:rPr lang="cs-CZ" sz="1400" dirty="0" smtClean="0">
                <a:solidFill>
                  <a:srgbClr val="FF0000"/>
                </a:solidFill>
              </a:rPr>
              <a:t>4. Počty </a:t>
            </a:r>
            <a:r>
              <a:rPr lang="cs-CZ" sz="1400" dirty="0" smtClean="0">
                <a:solidFill>
                  <a:srgbClr val="FF0000"/>
                </a:solidFill>
              </a:rPr>
              <a:t>žáků</a:t>
            </a:r>
            <a:r>
              <a:rPr lang="cs-CZ" sz="1400" dirty="0" smtClean="0">
                <a:solidFill>
                  <a:srgbClr val="FF0000"/>
                </a:solidFill>
              </a:rPr>
              <a:t>			Zástupce </a:t>
            </a:r>
            <a:r>
              <a:rPr lang="cs-CZ" sz="1400" dirty="0" smtClean="0">
                <a:solidFill>
                  <a:srgbClr val="FF0000"/>
                </a:solidFill>
              </a:rPr>
              <a:t>ŘŠ                      15.3.2008</a:t>
            </a:r>
            <a:endParaRPr lang="cs-CZ" sz="1400" dirty="0" smtClean="0">
              <a:solidFill>
                <a:srgbClr val="FF0000"/>
              </a:solidFill>
            </a:endParaRPr>
          </a:p>
          <a:p>
            <a:r>
              <a:rPr lang="cs-CZ" sz="1400" dirty="0" smtClean="0">
                <a:solidFill>
                  <a:srgbClr val="FF0000"/>
                </a:solidFill>
              </a:rPr>
              <a:t>5. Hodnocení </a:t>
            </a:r>
            <a:r>
              <a:rPr lang="cs-CZ" sz="1400" dirty="0" smtClean="0">
                <a:solidFill>
                  <a:srgbClr val="FF0000"/>
                </a:solidFill>
              </a:rPr>
              <a:t>žáků</a:t>
            </a:r>
            <a:r>
              <a:rPr lang="cs-CZ" sz="1400" dirty="0" smtClean="0">
                <a:solidFill>
                  <a:srgbClr val="FF0000"/>
                </a:solidFill>
              </a:rPr>
              <a:t>			Zástupce </a:t>
            </a:r>
            <a:r>
              <a:rPr lang="cs-CZ" sz="1400" dirty="0" smtClean="0">
                <a:solidFill>
                  <a:srgbClr val="FF0000"/>
                </a:solidFill>
              </a:rPr>
              <a:t>ŘŠ                     20.6.2008</a:t>
            </a:r>
            <a:endParaRPr lang="cs-CZ" sz="1400" dirty="0" smtClean="0">
              <a:solidFill>
                <a:srgbClr val="FF0000"/>
              </a:solidFill>
            </a:endParaRPr>
          </a:p>
          <a:p>
            <a:r>
              <a:rPr lang="cs-CZ" sz="1400" dirty="0" smtClean="0">
                <a:solidFill>
                  <a:srgbClr val="FF0000"/>
                </a:solidFill>
              </a:rPr>
              <a:t>6. Průběh a výsledky </a:t>
            </a:r>
            <a:r>
              <a:rPr lang="cs-CZ" sz="1400" dirty="0" smtClean="0">
                <a:solidFill>
                  <a:srgbClr val="FF0000"/>
                </a:solidFill>
              </a:rPr>
              <a:t>vzdělávání</a:t>
            </a:r>
            <a:r>
              <a:rPr lang="cs-CZ" sz="1400" dirty="0" smtClean="0">
                <a:solidFill>
                  <a:srgbClr val="FF0000"/>
                </a:solidFill>
              </a:rPr>
              <a:t>		Zástupce </a:t>
            </a:r>
            <a:r>
              <a:rPr lang="cs-CZ" sz="1400" dirty="0" smtClean="0">
                <a:solidFill>
                  <a:srgbClr val="FF0000"/>
                </a:solidFill>
              </a:rPr>
              <a:t>ŘŠ                     20.6.2008</a:t>
            </a:r>
            <a:endParaRPr lang="cs-CZ" sz="1400" dirty="0" smtClean="0">
              <a:solidFill>
                <a:srgbClr val="FF0000"/>
              </a:solidFill>
            </a:endParaRPr>
          </a:p>
          <a:p>
            <a:r>
              <a:rPr lang="cs-CZ" sz="1400" dirty="0" smtClean="0">
                <a:solidFill>
                  <a:srgbClr val="FF0000"/>
                </a:solidFill>
              </a:rPr>
              <a:t>7. Další vzdělávání pedagogických pracovníků	Ředitel školy	</a:t>
            </a:r>
            <a:r>
              <a:rPr lang="cs-CZ" sz="1400" dirty="0" smtClean="0">
                <a:solidFill>
                  <a:srgbClr val="FF0000"/>
                </a:solidFill>
              </a:rPr>
              <a:t>                   20.6.2008</a:t>
            </a:r>
            <a:endParaRPr lang="cs-CZ" sz="1400" dirty="0" smtClean="0">
              <a:solidFill>
                <a:srgbClr val="FF0000"/>
              </a:solidFill>
            </a:endParaRPr>
          </a:p>
          <a:p>
            <a:r>
              <a:rPr lang="cs-CZ" sz="1400" dirty="0" smtClean="0">
                <a:solidFill>
                  <a:srgbClr val="FF0000"/>
                </a:solidFill>
              </a:rPr>
              <a:t>9. Zájmové vzdělávání: školní družina	</a:t>
            </a:r>
            <a:r>
              <a:rPr lang="cs-CZ" sz="1400" dirty="0" smtClean="0">
                <a:solidFill>
                  <a:srgbClr val="FF0000"/>
                </a:solidFill>
              </a:rPr>
              <a:t>Zástupce ŘŠ                      20.6.2008</a:t>
            </a:r>
            <a:endParaRPr lang="cs-CZ" sz="1400" dirty="0" smtClean="0">
              <a:solidFill>
                <a:srgbClr val="FF0000"/>
              </a:solidFill>
            </a:endParaRPr>
          </a:p>
          <a:p>
            <a:r>
              <a:rPr lang="cs-CZ" sz="1400" dirty="0" smtClean="0">
                <a:solidFill>
                  <a:srgbClr val="FF0000"/>
                </a:solidFill>
              </a:rPr>
              <a:t>10. Žáci se speciálními vzdělávacími potřebami 	Výchovný </a:t>
            </a:r>
            <a:r>
              <a:rPr lang="cs-CZ" sz="1400" dirty="0" smtClean="0">
                <a:solidFill>
                  <a:srgbClr val="FF0000"/>
                </a:solidFill>
              </a:rPr>
              <a:t>poradce           20.6.2008</a:t>
            </a:r>
            <a:endParaRPr lang="cs-CZ" sz="1400" dirty="0">
              <a:solidFill>
                <a:srgbClr val="FF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cs-CZ" dirty="0" smtClean="0"/>
              <a:t>Vlastní hodnocení školy - 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  <a:ln w="28575" cmpd="thinThick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55000" lnSpcReduction="20000"/>
          </a:bodyPr>
          <a:lstStyle/>
          <a:p>
            <a:r>
              <a:rPr lang="cs-CZ" b="1" u="sng" cap="all" dirty="0" smtClean="0"/>
              <a:t>Vlastní hodnocení školy</a:t>
            </a:r>
            <a:endParaRPr lang="cs-CZ" dirty="0" smtClean="0"/>
          </a:p>
          <a:p>
            <a:r>
              <a:rPr lang="cs-CZ" b="1" cap="all" dirty="0" smtClean="0"/>
              <a:t> </a:t>
            </a:r>
            <a:endParaRPr lang="cs-CZ" dirty="0" smtClean="0"/>
          </a:p>
          <a:p>
            <a:r>
              <a:rPr lang="cs-CZ" b="1" dirty="0" smtClean="0"/>
              <a:t>Školní rok: 2007/2008	Zpracovatel: Mgr. Miroslav Peer - ředitel školy</a:t>
            </a:r>
            <a:endParaRPr lang="cs-CZ" dirty="0" smtClean="0"/>
          </a:p>
          <a:p>
            <a:r>
              <a:rPr lang="cs-CZ" dirty="0" smtClean="0"/>
              <a:t> </a:t>
            </a:r>
          </a:p>
          <a:p>
            <a:r>
              <a:rPr lang="cs-CZ" u="sng" dirty="0" smtClean="0"/>
              <a:t>Obsah</a:t>
            </a:r>
            <a:endParaRPr lang="cs-CZ" dirty="0" smtClean="0"/>
          </a:p>
          <a:p>
            <a:r>
              <a:rPr lang="cs-CZ" dirty="0" smtClean="0"/>
              <a:t>1. Základní údaje o škole</a:t>
            </a:r>
          </a:p>
          <a:p>
            <a:r>
              <a:rPr lang="cs-CZ" dirty="0" smtClean="0"/>
              <a:t>2. Personální údaje</a:t>
            </a:r>
          </a:p>
          <a:p>
            <a:r>
              <a:rPr lang="cs-CZ" dirty="0" smtClean="0"/>
              <a:t>3. Vzdělávací program školy</a:t>
            </a:r>
          </a:p>
          <a:p>
            <a:r>
              <a:rPr lang="cs-CZ" dirty="0" smtClean="0"/>
              <a:t>4. Počty žáků</a:t>
            </a:r>
          </a:p>
          <a:p>
            <a:r>
              <a:rPr lang="cs-CZ" dirty="0" smtClean="0"/>
              <a:t>5. Hodnocení žáků</a:t>
            </a:r>
          </a:p>
          <a:p>
            <a:r>
              <a:rPr lang="cs-CZ" dirty="0" smtClean="0"/>
              <a:t>6. Průběh a výsledky vzdělávání</a:t>
            </a:r>
          </a:p>
          <a:p>
            <a:r>
              <a:rPr lang="cs-CZ" dirty="0" smtClean="0"/>
              <a:t>7. Další vzdělávání pedagogických pracovníků</a:t>
            </a:r>
          </a:p>
          <a:p>
            <a:r>
              <a:rPr lang="cs-CZ" dirty="0" smtClean="0"/>
              <a:t>8. Zájmové vzdělávání: školní družina a školní klub</a:t>
            </a:r>
          </a:p>
          <a:p>
            <a:r>
              <a:rPr lang="cs-CZ" dirty="0" smtClean="0"/>
              <a:t>9. Žáci se speciálními vzdělávacími potřebami a mimořádně nadaní žáci</a:t>
            </a:r>
          </a:p>
          <a:p>
            <a:r>
              <a:rPr lang="cs-CZ" dirty="0" smtClean="0"/>
              <a:t>10. Akce školy (výjezdy, kurzy, vystoupení, soutěže)</a:t>
            </a:r>
          </a:p>
          <a:p>
            <a:r>
              <a:rPr lang="cs-CZ" dirty="0" smtClean="0"/>
              <a:t>11. Prevence sociálně patologických jevů</a:t>
            </a:r>
          </a:p>
          <a:p>
            <a:r>
              <a:rPr lang="cs-CZ" dirty="0" smtClean="0"/>
              <a:t>12. Rozbor hospodaření, ukazatele nákladovosti</a:t>
            </a:r>
          </a:p>
          <a:p>
            <a:r>
              <a:rPr lang="cs-CZ" dirty="0" smtClean="0"/>
              <a:t>13. Prevence rizik a školní úrazy</a:t>
            </a:r>
          </a:p>
          <a:p>
            <a:r>
              <a:rPr lang="cs-CZ" dirty="0" smtClean="0"/>
              <a:t>14. Závěr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cs-CZ" sz="1000" b="1" i="1" dirty="0" smtClean="0"/>
              <a:t>1. Základní údaje o škole</a:t>
            </a:r>
            <a:endParaRPr lang="cs-CZ" sz="1000" dirty="0" smtClean="0"/>
          </a:p>
          <a:p>
            <a:r>
              <a:rPr lang="cs-CZ" sz="1000" dirty="0" smtClean="0"/>
              <a:t> </a:t>
            </a:r>
          </a:p>
          <a:p>
            <a:r>
              <a:rPr lang="cs-CZ" sz="1000" b="1" dirty="0" smtClean="0"/>
              <a:t>Název školy:	Základní škola Karlovy Vary,Krušnohorská 11,Karlovy Vary </a:t>
            </a:r>
          </a:p>
          <a:p>
            <a:r>
              <a:rPr lang="cs-CZ" sz="1000" b="1" dirty="0" smtClean="0"/>
              <a:t>Adresa školy:	Základní škola Karlovy Vary,Krušnohorská 11, 360 10 Karlovy Vary</a:t>
            </a:r>
          </a:p>
          <a:p>
            <a:r>
              <a:rPr lang="cs-CZ" sz="1000" b="1" dirty="0" smtClean="0"/>
              <a:t>IČ:  699 79 359 </a:t>
            </a:r>
          </a:p>
          <a:p>
            <a:r>
              <a:rPr lang="cs-CZ" sz="1000" b="1" dirty="0" smtClean="0"/>
              <a:t>Bankovní spojení:	</a:t>
            </a:r>
          </a:p>
          <a:p>
            <a:r>
              <a:rPr lang="cs-CZ" sz="1000" b="1" dirty="0" smtClean="0"/>
              <a:t>DIČ:	CZ 699 79 359</a:t>
            </a:r>
          </a:p>
          <a:p>
            <a:r>
              <a:rPr lang="cs-CZ" sz="1000" b="1" dirty="0" smtClean="0"/>
              <a:t>	</a:t>
            </a:r>
          </a:p>
          <a:p>
            <a:r>
              <a:rPr lang="cs-CZ" sz="1000" b="1" dirty="0" smtClean="0"/>
              <a:t>Telefon/fax:	353 437 111, fax 353 437 110</a:t>
            </a:r>
          </a:p>
          <a:p>
            <a:r>
              <a:rPr lang="cs-CZ" sz="1000" b="1" dirty="0" smtClean="0"/>
              <a:t>E-mail:	</a:t>
            </a:r>
            <a:r>
              <a:rPr lang="cs-CZ" sz="1000" b="1" u="sng" dirty="0" err="1" smtClean="0">
                <a:hlinkClick r:id="rId2"/>
              </a:rPr>
              <a:t>skola</a:t>
            </a:r>
            <a:r>
              <a:rPr lang="cs-CZ" sz="1000" b="1" u="sng" dirty="0" smtClean="0">
                <a:hlinkClick r:id="rId2"/>
              </a:rPr>
              <a:t>@</a:t>
            </a:r>
            <a:r>
              <a:rPr lang="cs-CZ" sz="1000" b="1" u="sng" dirty="0" err="1" smtClean="0">
                <a:hlinkClick r:id="rId2"/>
              </a:rPr>
              <a:t>zsruzovyvrch.cz</a:t>
            </a:r>
            <a:endParaRPr lang="cs-CZ" sz="1000" b="1" dirty="0" smtClean="0"/>
          </a:p>
          <a:p>
            <a:r>
              <a:rPr lang="cs-CZ" sz="1000" b="1" dirty="0" smtClean="0"/>
              <a:t>Adresa internetové stránky:	</a:t>
            </a:r>
            <a:r>
              <a:rPr lang="cs-CZ" sz="1000" b="1" u="sng" dirty="0" smtClean="0">
                <a:hlinkClick r:id="rId3"/>
              </a:rPr>
              <a:t>www.</a:t>
            </a:r>
            <a:r>
              <a:rPr lang="cs-CZ" sz="1000" b="1" u="sng" dirty="0" err="1" smtClean="0">
                <a:hlinkClick r:id="rId3"/>
              </a:rPr>
              <a:t>zsruzovyvrch.cz</a:t>
            </a:r>
            <a:r>
              <a:rPr lang="cs-CZ" sz="1000" b="1" dirty="0" smtClean="0"/>
              <a:t> </a:t>
            </a:r>
          </a:p>
          <a:p>
            <a:r>
              <a:rPr lang="cs-CZ" sz="1000" b="1" dirty="0" smtClean="0"/>
              <a:t>	</a:t>
            </a:r>
          </a:p>
          <a:p>
            <a:r>
              <a:rPr lang="cs-CZ" sz="1000" b="1" dirty="0" smtClean="0"/>
              <a:t>Právní forma:	Příspěvková organizace</a:t>
            </a:r>
          </a:p>
          <a:p>
            <a:r>
              <a:rPr lang="cs-CZ" sz="1000" b="1" dirty="0" smtClean="0"/>
              <a:t>Zapsáno do školského rejstříku: 1.3.2006	</a:t>
            </a:r>
          </a:p>
          <a:p>
            <a:r>
              <a:rPr lang="cs-CZ" sz="1000" b="1" dirty="0" smtClean="0"/>
              <a:t>Název zřizovatele:	Město Karlovy Vary</a:t>
            </a:r>
          </a:p>
          <a:p>
            <a:r>
              <a:rPr lang="cs-CZ" sz="1000" b="1" dirty="0" smtClean="0"/>
              <a:t>Součásti školy	: 	Základní škola   IZO 102 088 632 </a:t>
            </a:r>
          </a:p>
          <a:p>
            <a:r>
              <a:rPr lang="cs-CZ" sz="1000" b="1" dirty="0" smtClean="0"/>
              <a:t>Školní družina   IZO 115 200 223 </a:t>
            </a:r>
          </a:p>
          <a:p>
            <a:r>
              <a:rPr lang="cs-CZ" sz="1000" b="1" dirty="0" smtClean="0"/>
              <a:t>Školní klub        IZO 150 074 603      </a:t>
            </a:r>
          </a:p>
          <a:p>
            <a:r>
              <a:rPr lang="cs-CZ" sz="1000" b="1" dirty="0" smtClean="0"/>
              <a:t>Školní jídelna    IZO 102 640 891  </a:t>
            </a:r>
          </a:p>
          <a:p>
            <a:r>
              <a:rPr lang="cs-CZ" sz="1000" b="1" dirty="0" smtClean="0"/>
              <a:t>Identifikátor  právnické osoby: 600 067 602</a:t>
            </a:r>
          </a:p>
          <a:p>
            <a:r>
              <a:rPr lang="cs-CZ" sz="1000" b="1" u="sng" dirty="0" smtClean="0"/>
              <a:t>Vedoucí a hospodářští pracovníci:</a:t>
            </a:r>
          </a:p>
          <a:p>
            <a:r>
              <a:rPr lang="cs-CZ" sz="1000" b="1" dirty="0" smtClean="0"/>
              <a:t>Ředitel: Mgr. Miroslav Peer</a:t>
            </a:r>
          </a:p>
          <a:p>
            <a:r>
              <a:rPr lang="cs-CZ" sz="1000" b="1" dirty="0" smtClean="0"/>
              <a:t>Zástupce ředitele školy: Václav Struček, </a:t>
            </a:r>
          </a:p>
          <a:p>
            <a:r>
              <a:rPr lang="cs-CZ" sz="1000" b="1" dirty="0" smtClean="0"/>
              <a:t>Ekonom: Soňa Nikolovová</a:t>
            </a:r>
          </a:p>
          <a:p>
            <a:pPr algn="just"/>
            <a:r>
              <a:rPr lang="cs-CZ" sz="1000" b="1" u="sng" dirty="0" smtClean="0"/>
              <a:t>Přehled hlavní činnosti školy (podle zřizovací listiny):</a:t>
            </a:r>
            <a:r>
              <a:rPr lang="cs-CZ" sz="1000" b="1" dirty="0" smtClean="0"/>
              <a:t>	Organizace je základní škola se školní družinou a se školní jídelnou. Její činnost je vymezena zákonem č.561/2004 Sb., o předškolním, základním, středním, vyšším odborném a jiném vzdělávání (školský zákon) a vyhláškou Ministerstva školství, mládeže a tělovýchovy České republiky č. 107/2005 Sb., o školním stravování.</a:t>
            </a:r>
          </a:p>
          <a:p>
            <a:endParaRPr lang="cs-CZ" sz="1000" b="1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cs-CZ" dirty="0" smtClean="0"/>
              <a:t>Vlastní hodnocení školy - náplň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2900" y="2133604"/>
            <a:ext cx="6172200" cy="6470847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cs-CZ" sz="800" b="1" i="1" dirty="0" smtClean="0"/>
              <a:t>5. Hodnocení žáků</a:t>
            </a:r>
            <a:r>
              <a:rPr lang="cs-CZ" sz="800" b="1" dirty="0" smtClean="0"/>
              <a:t>                   </a:t>
            </a:r>
            <a:r>
              <a:rPr lang="cs-CZ" sz="800" b="1" i="1" dirty="0" smtClean="0"/>
              <a:t>5.1 Celkové hodnocení žáků – prospěch</a:t>
            </a:r>
            <a:endParaRPr lang="cs-CZ" sz="800" dirty="0" smtClean="0"/>
          </a:p>
          <a:p>
            <a:pPr>
              <a:buNone/>
            </a:pPr>
            <a:endParaRPr lang="cs-CZ" sz="8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cs-CZ" dirty="0" smtClean="0"/>
              <a:t>Vlastní hodnocení školy - náplň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782707" y="2555776"/>
          <a:ext cx="4235768" cy="5715000"/>
        </p:xfrm>
        <a:graphic>
          <a:graphicData uri="http://schemas.openxmlformats.org/drawingml/2006/table">
            <a:tbl>
              <a:tblPr/>
              <a:tblGrid>
                <a:gridCol w="1627823"/>
                <a:gridCol w="1028700"/>
                <a:gridCol w="893445"/>
                <a:gridCol w="685800"/>
              </a:tblGrid>
              <a:tr h="685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b="1" dirty="0">
                          <a:latin typeface="Times New Roman"/>
                          <a:ea typeface="Times New Roman"/>
                          <a:cs typeface="Times New Roman"/>
                        </a:rPr>
                        <a:t>třída</a:t>
                      </a:r>
                      <a:endParaRPr lang="cs-CZ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b="1" dirty="0">
                          <a:latin typeface="Times New Roman"/>
                          <a:ea typeface="Times New Roman"/>
                          <a:cs typeface="Times New Roman"/>
                        </a:rPr>
                        <a:t>prospěli s vyznamenáním</a:t>
                      </a:r>
                      <a:endParaRPr lang="cs-CZ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b="1">
                          <a:latin typeface="Times New Roman"/>
                          <a:ea typeface="Times New Roman"/>
                          <a:cs typeface="Times New Roman"/>
                        </a:rPr>
                        <a:t>prospěli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b="1" dirty="0">
                          <a:latin typeface="Times New Roman"/>
                          <a:ea typeface="Times New Roman"/>
                          <a:cs typeface="Times New Roman"/>
                        </a:rPr>
                        <a:t>neprospěli</a:t>
                      </a:r>
                      <a:endParaRPr lang="cs-CZ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1.A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cs-CZ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1.B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cs-CZ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2.A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2.B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3.A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3.B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4.A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4.B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5.A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5.B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6.A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6.B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7.A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7.B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8.A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8.B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8.H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9.A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9.B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dirty="0" smtClean="0">
                          <a:latin typeface="Times New Roman"/>
                          <a:ea typeface="Times New Roman"/>
                          <a:cs typeface="Times New Roman"/>
                        </a:rPr>
                        <a:t>9.C</a:t>
                      </a:r>
                      <a:endParaRPr lang="cs-CZ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9.H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b="1"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b="1">
                          <a:latin typeface="Times New Roman"/>
                          <a:ea typeface="Times New Roman"/>
                          <a:cs typeface="Times New Roman"/>
                        </a:rPr>
                        <a:t>239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b="1">
                          <a:latin typeface="Times New Roman"/>
                          <a:ea typeface="Times New Roman"/>
                          <a:cs typeface="Times New Roman"/>
                        </a:rPr>
                        <a:t>208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b="1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cs-CZ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cs-CZ" sz="1400" b="1" dirty="0" smtClean="0"/>
              <a:t>Komentář ředitele školy:</a:t>
            </a:r>
            <a:endParaRPr lang="cs-CZ" sz="1400" dirty="0" smtClean="0"/>
          </a:p>
          <a:p>
            <a:r>
              <a:rPr lang="cs-CZ" sz="1400" b="1" dirty="0" smtClean="0"/>
              <a:t>Výsledky vzdělávání žáků.</a:t>
            </a:r>
            <a:endParaRPr lang="cs-CZ" sz="1400" dirty="0" smtClean="0"/>
          </a:p>
          <a:p>
            <a:r>
              <a:rPr lang="cs-CZ" sz="2000" dirty="0" smtClean="0"/>
              <a:t>V roce 2007/2008 jsme pokračovali v celostátním testování v rámci projektu Komplexní evaluační analýza pro žáky 6.-9-tříd pořádané společností </a:t>
            </a:r>
            <a:r>
              <a:rPr lang="cs-CZ" sz="2000" dirty="0" err="1" smtClean="0"/>
              <a:t>Scio</a:t>
            </a:r>
            <a:r>
              <a:rPr lang="cs-CZ" sz="2000" dirty="0" smtClean="0"/>
              <a:t>. Výsledky jsou k dispozici ve výroční zprávě a každý žák obdržel vlastní vyhodnocení. Žáci si mohli vyzkoušet testování a prokázat získané vědomosti a dovednosti tzv. rámcové výstupy. Z výsledků testů vyplynulo, že přetrvávají problémy ve výuce matematiky i znalostech v tomto předmětech. Také se projevuje různý přístup pedagogů a různé formy práce.</a:t>
            </a:r>
          </a:p>
          <a:p>
            <a:r>
              <a:rPr lang="cs-CZ" sz="2000" dirty="0" smtClean="0"/>
              <a:t>Výsledky prospěchu a chování odpovídají předchozím letům. Celkové výsledky jsou uvedené v tabulkách.</a:t>
            </a:r>
          </a:p>
          <a:p>
            <a:endParaRPr lang="cs-CZ" sz="14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cs-CZ" dirty="0" smtClean="0"/>
              <a:t>Vlastní hodnocení školy - náplň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cs-CZ" sz="1400" b="1" i="1" dirty="0" smtClean="0"/>
              <a:t>6. Průběh a výsledky vzdělávání</a:t>
            </a:r>
            <a:r>
              <a:rPr lang="cs-CZ" sz="1400" dirty="0" smtClean="0"/>
              <a:t> </a:t>
            </a:r>
          </a:p>
          <a:p>
            <a:r>
              <a:rPr lang="cs-CZ" sz="1400" b="1" i="1" dirty="0" smtClean="0"/>
              <a:t>6.1 Kontrolní činnost</a:t>
            </a:r>
          </a:p>
          <a:p>
            <a:endParaRPr lang="cs-CZ" sz="1400" b="1" i="1" dirty="0" smtClean="0"/>
          </a:p>
          <a:p>
            <a:endParaRPr lang="cs-CZ" sz="1400" b="1" i="1" dirty="0" smtClean="0"/>
          </a:p>
          <a:p>
            <a:endParaRPr lang="cs-CZ" sz="1400" b="1" i="1" dirty="0" smtClean="0"/>
          </a:p>
          <a:p>
            <a:endParaRPr lang="cs-CZ" sz="1400" b="1" i="1" dirty="0" smtClean="0"/>
          </a:p>
          <a:p>
            <a:endParaRPr lang="cs-CZ" sz="1400" b="1" i="1" dirty="0" smtClean="0"/>
          </a:p>
          <a:p>
            <a:endParaRPr lang="cs-CZ" sz="1400" b="1" i="1" dirty="0" smtClean="0"/>
          </a:p>
          <a:p>
            <a:endParaRPr lang="cs-CZ" sz="1400" b="1" i="1" dirty="0" smtClean="0"/>
          </a:p>
          <a:p>
            <a:endParaRPr lang="cs-CZ" sz="1400" b="1" i="1" dirty="0" smtClean="0"/>
          </a:p>
          <a:p>
            <a:endParaRPr lang="cs-CZ" sz="1400" b="1" i="1" dirty="0" smtClean="0"/>
          </a:p>
          <a:p>
            <a:endParaRPr lang="cs-CZ" sz="1400" b="1" i="1" dirty="0" smtClean="0"/>
          </a:p>
          <a:p>
            <a:endParaRPr lang="cs-CZ" sz="1400" b="1" i="1" dirty="0" smtClean="0"/>
          </a:p>
          <a:p>
            <a:endParaRPr lang="cs-CZ" sz="1400" b="1" i="1" dirty="0" smtClean="0"/>
          </a:p>
          <a:p>
            <a:endParaRPr lang="cs-CZ" sz="1400" b="1" i="1" dirty="0" smtClean="0"/>
          </a:p>
          <a:p>
            <a:endParaRPr lang="cs-CZ" sz="1400" b="1" i="1" dirty="0" smtClean="0"/>
          </a:p>
          <a:p>
            <a:r>
              <a:rPr lang="cs-CZ" sz="1400" dirty="0" smtClean="0"/>
              <a:t>Kontroly byly prováděny podle plánu kontrolní činnosti vedení školy pro školní rok  2007/2008.</a:t>
            </a:r>
          </a:p>
          <a:p>
            <a:pPr>
              <a:buNone/>
            </a:pPr>
            <a:endParaRPr lang="cs-CZ" sz="1400" dirty="0" smtClean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cs-CZ" dirty="0" smtClean="0"/>
              <a:t>Vlastní hodnocení školy - náplň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728700" y="3227852"/>
          <a:ext cx="5292590" cy="2880318"/>
        </p:xfrm>
        <a:graphic>
          <a:graphicData uri="http://schemas.openxmlformats.org/drawingml/2006/table">
            <a:tbl>
              <a:tblPr/>
              <a:tblGrid>
                <a:gridCol w="2646295"/>
                <a:gridCol w="2646295"/>
              </a:tblGrid>
              <a:tr h="576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b="1">
                          <a:latin typeface="Times New Roman"/>
                          <a:ea typeface="Times New Roman"/>
                          <a:cs typeface="Times New Roman"/>
                        </a:rPr>
                        <a:t>pracovník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b="1">
                          <a:latin typeface="Times New Roman"/>
                          <a:ea typeface="Times New Roman"/>
                          <a:cs typeface="Times New Roman"/>
                        </a:rPr>
                        <a:t>Druhy kontrol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576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Ředitel školy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Průběžně kontrola všech úseků a pracovníků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Zástupci ředitele školy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Průběžně kontrola dokumentace a svěřených úseků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Times New Roman"/>
                          <a:ea typeface="Times New Roman"/>
                          <a:cs typeface="Times New Roman"/>
                        </a:rPr>
                        <a:t>Ostatní pracovníci</a:t>
                      </a:r>
                      <a:endParaRPr lang="cs-CZ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latin typeface="Times New Roman"/>
                          <a:ea typeface="Times New Roman"/>
                          <a:cs typeface="Times New Roman"/>
                        </a:rPr>
                        <a:t>Průběžně podle potřeb</a:t>
                      </a:r>
                      <a:endParaRPr lang="cs-CZ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478</Words>
  <Application>Microsoft Office PowerPoint</Application>
  <PresentationFormat>Předvádění na obrazovce (4:3)</PresentationFormat>
  <Paragraphs>290</Paragraphs>
  <Slides>21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sady Office</vt:lpstr>
      <vt:lpstr>Základní škola Karlovy Vary,Krušnohorská 11, příspěvková organizace </vt:lpstr>
      <vt:lpstr>Struktura vlastního hodnocení</vt:lpstr>
      <vt:lpstr>Struktura vlastního hodnocení</vt:lpstr>
      <vt:lpstr>Struktura vlastního hodnocení</vt:lpstr>
      <vt:lpstr>Vlastní hodnocení školy - obsah</vt:lpstr>
      <vt:lpstr>Vlastní hodnocení školy - náplň</vt:lpstr>
      <vt:lpstr>Vlastní hodnocení školy - náplň</vt:lpstr>
      <vt:lpstr>Vlastní hodnocení školy - náplň</vt:lpstr>
      <vt:lpstr>Vlastní hodnocení školy - náplň</vt:lpstr>
      <vt:lpstr>Vlastní hodnocení školy - náplň</vt:lpstr>
      <vt:lpstr>Snímek 11</vt:lpstr>
      <vt:lpstr>Snímek 12</vt:lpstr>
      <vt:lpstr>Snímek 13</vt:lpstr>
      <vt:lpstr>Snímek 14</vt:lpstr>
      <vt:lpstr>KEA SCIO 5. – 9.ročník</vt:lpstr>
      <vt:lpstr>KEA SCIO 5. – 9.ročník</vt:lpstr>
      <vt:lpstr>Snímek 17</vt:lpstr>
      <vt:lpstr>Snímek 18</vt:lpstr>
      <vt:lpstr>Snímek 19</vt:lpstr>
      <vt:lpstr>Snímek 20</vt:lpstr>
      <vt:lpstr>Snímek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škola Karlovy Vary,Krušnohorská 11, příspěvková organizace </dc:title>
  <dc:creator>peer</dc:creator>
  <cp:lastModifiedBy>Miroslav Peer</cp:lastModifiedBy>
  <cp:revision>14</cp:revision>
  <dcterms:created xsi:type="dcterms:W3CDTF">2010-09-20T14:38:29Z</dcterms:created>
  <dcterms:modified xsi:type="dcterms:W3CDTF">2010-09-22T11:08:42Z</dcterms:modified>
</cp:coreProperties>
</file>