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838" r:id="rId2"/>
  </p:sldMasterIdLst>
  <p:notesMasterIdLst>
    <p:notesMasterId r:id="rId20"/>
  </p:notesMasterIdLst>
  <p:sldIdLst>
    <p:sldId id="256" r:id="rId3"/>
    <p:sldId id="262" r:id="rId4"/>
    <p:sldId id="275" r:id="rId5"/>
    <p:sldId id="276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8" r:id="rId16"/>
    <p:sldId id="287" r:id="rId17"/>
    <p:sldId id="289" r:id="rId18"/>
    <p:sldId id="272" r:id="rId19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E4D7506D-6B76-473F-B0CF-1BE46327CA2D}">
          <p14:sldIdLst>
            <p14:sldId id="256"/>
            <p14:sldId id="262"/>
            <p14:sldId id="275"/>
            <p14:sldId id="276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8"/>
            <p14:sldId id="287"/>
            <p14:sldId id="289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9" autoAdjust="0"/>
    <p:restoredTop sz="99644" autoAdjust="0"/>
  </p:normalViewPr>
  <p:slideViewPr>
    <p:cSldViewPr>
      <p:cViewPr varScale="1">
        <p:scale>
          <a:sx n="62" d="100"/>
          <a:sy n="62" d="100"/>
        </p:scale>
        <p:origin x="3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838BE-8C52-4003-B8EF-1334142C4B38}" type="datetimeFigureOut">
              <a:rPr lang="nl-BE" smtClean="0"/>
              <a:t>7/12/2017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03C45-B3B6-4333-B5D0-BE98F7F362C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0337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03C45-B3B6-4333-B5D0-BE98F7F362C5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221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počátku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bojovali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spoluprací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neexistence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formální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partnerství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partnerů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problém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Administrativa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03C45-B3B6-4333-B5D0-BE98F7F362C5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9995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počátku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bojovali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spoluprací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neexistence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formální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partnerství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partnerů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problém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Administrativa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03C45-B3B6-4333-B5D0-BE98F7F362C5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99955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počátku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bojovali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spoluprací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neexistence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formální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partnerství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partnerů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problém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Administrativa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03C45-B3B6-4333-B5D0-BE98F7F362C5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9995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počátku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bojovali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spoluprací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neexistence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formální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partnerství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partnerů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problém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Administrativa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03C45-B3B6-4333-B5D0-BE98F7F362C5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99955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počátku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bojovali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spoluprací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neexistence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formální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partnerství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partnerů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problém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Administrativa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03C45-B3B6-4333-B5D0-BE98F7F362C5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9995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počátku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bojovali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spoluprací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neexistence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formální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partnerství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partnerů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problém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Administrativa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03C45-B3B6-4333-B5D0-BE98F7F362C5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9995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Osoby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vzdělání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menšiny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Nutný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zkušený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konzultant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který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porozumí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problémům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cílové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skupiny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dokáže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vypořádat</a:t>
            </a:r>
            <a:r>
              <a:rPr lang="en-US" baseline="0" dirty="0" smtClean="0"/>
              <a:t> s </a:t>
            </a:r>
            <a:r>
              <a:rPr lang="en-US" baseline="0" dirty="0" err="1" smtClean="0"/>
              <a:t>krizovými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situacemi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Kontakt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klienti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získali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ÚP, </a:t>
            </a:r>
            <a:r>
              <a:rPr lang="en-US" baseline="0" dirty="0" err="1" smtClean="0"/>
              <a:t>klienti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často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žijí</a:t>
            </a:r>
            <a:r>
              <a:rPr lang="en-US" baseline="0" dirty="0" smtClean="0"/>
              <a:t> v </a:t>
            </a:r>
            <a:r>
              <a:rPr lang="en-US" baseline="0" dirty="0" err="1" smtClean="0"/>
              <a:t>místech</a:t>
            </a:r>
            <a:r>
              <a:rPr lang="en-US" baseline="0" dirty="0" smtClean="0"/>
              <a:t> s </a:t>
            </a:r>
            <a:r>
              <a:rPr lang="en-US" baseline="0" dirty="0" err="1" smtClean="0"/>
              <a:t>omezenou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hromadnou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dopravou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nemají</a:t>
            </a:r>
            <a:r>
              <a:rPr lang="en-US" baseline="0" dirty="0" smtClean="0"/>
              <a:t> fin. </a:t>
            </a:r>
            <a:r>
              <a:rPr lang="en-US" baseline="0" dirty="0" err="1" smtClean="0"/>
              <a:t>Prostředky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03C45-B3B6-4333-B5D0-BE98F7F362C5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9995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Nístroje</a:t>
            </a:r>
            <a:r>
              <a:rPr lang="en-US" baseline="0" dirty="0" smtClean="0"/>
              <a:t> </a:t>
            </a:r>
            <a:r>
              <a:rPr lang="mr-IN" baseline="0" dirty="0" smtClean="0"/>
              <a:t>–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např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Karty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03C45-B3B6-4333-B5D0-BE98F7F362C5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9995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03C45-B3B6-4333-B5D0-BE98F7F362C5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9995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počátku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bojovali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spoluprací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neexistence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formální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partnerství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partnerů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problém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03C45-B3B6-4333-B5D0-BE98F7F362C5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9995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počátku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bojovali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spoluprací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neexistence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formální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partnerství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partnerů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problém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Administrativa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03C45-B3B6-4333-B5D0-BE98F7F362C5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9995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03C45-B3B6-4333-B5D0-BE98F7F362C5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9995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počátku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bojovali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spoluprací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neexistence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formální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partnerství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partnerů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problém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Administrativa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03C45-B3B6-4333-B5D0-BE98F7F362C5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9995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počátku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bojovali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spoluprací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neexistence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formální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partnerství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partnerů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problém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Administrativa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03C45-B3B6-4333-B5D0-BE98F7F362C5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9995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589241"/>
            <a:ext cx="9144000" cy="126876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5733256"/>
            <a:ext cx="6784848" cy="1024160"/>
          </a:xfrm>
          <a:prstGeom prst="rect">
            <a:avLst/>
          </a:prstGeom>
          <a:noFill/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513076" y="2564904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98776" y="4581128"/>
            <a:ext cx="6705600" cy="93610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 dirty="0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8D93DB1-EB22-4006-BE45-1CE144EE1D47}" type="datetime1">
              <a:rPr lang="nl-BE" smtClean="0"/>
              <a:pPr/>
              <a:t>7/12/2017</a:t>
            </a:fld>
            <a:endParaRPr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-28516" y="1261336"/>
            <a:ext cx="677154" cy="24625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844387"/>
            <a:ext cx="2807355" cy="80189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90" y="116632"/>
            <a:ext cx="3642429" cy="1149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589241"/>
            <a:ext cx="9144000" cy="126876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2359152" y="5733256"/>
            <a:ext cx="6784848" cy="1024160"/>
          </a:xfrm>
          <a:prstGeom prst="rect">
            <a:avLst/>
          </a:prstGeom>
          <a:noFill/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513076" y="2564904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98776" y="4581128"/>
            <a:ext cx="6705600" cy="93610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 dirty="0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8D93DB1-EB22-4006-BE45-1CE144EE1D47}" type="datetime1">
              <a:rPr lang="nl-BE" smtClean="0">
                <a:solidFill>
                  <a:prstClr val="white"/>
                </a:solidFill>
              </a:rPr>
              <a:pPr/>
              <a:t>7/12/2017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-28516" y="1261336"/>
            <a:ext cx="677154" cy="24625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84A37A-AFC2-4A01-80A1-FC20F2C0D5B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844387"/>
            <a:ext cx="2807355" cy="801897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5826955"/>
            <a:ext cx="2843808" cy="81139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90" y="116632"/>
            <a:ext cx="3642429" cy="1149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4644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36418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40432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17364" y="116632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1340520" y="116632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6720" y="116632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-41472" y="1147664"/>
            <a:ext cx="647700" cy="438100"/>
          </a:xfrm>
        </p:spPr>
        <p:txBody>
          <a:bodyPr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889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5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357097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03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4023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78593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8292" y="4648200"/>
            <a:ext cx="7367108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-9144" y="1196752"/>
            <a:ext cx="548696" cy="360040"/>
          </a:xfrm>
        </p:spPr>
        <p:txBody>
          <a:bodyPr rtlCol="0"/>
          <a:lstStyle>
            <a:lvl1pPr>
              <a:defRPr sz="1400"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48384" y="0"/>
            <a:ext cx="759561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12201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40432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7364" y="116632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40520" y="116632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6720" y="116632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-41472" y="1147664"/>
            <a:ext cx="647700" cy="438100"/>
          </a:xfrm>
        </p:spPr>
        <p:txBody>
          <a:bodyPr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8292" y="4648200"/>
            <a:ext cx="7367108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-9144" y="1196752"/>
            <a:ext cx="548696" cy="360040"/>
          </a:xfrm>
        </p:spPr>
        <p:txBody>
          <a:bodyPr rtlCol="0"/>
          <a:lstStyle>
            <a:lvl1pPr>
              <a:defRPr sz="1400"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48384" y="0"/>
            <a:ext cx="759561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23218" y="87892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dirty="0" smtClean="0"/>
              <a:t>Klik om de stijl te bewerken</a:t>
            </a:r>
            <a:endParaRPr kumimoji="0" lang="en-US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dirty="0" smtClean="0"/>
              <a:t>Klik om de modelstijlen te bewerken</a:t>
            </a:r>
          </a:p>
          <a:p>
            <a:pPr lvl="1" eaLnBrk="1" latinLnBrk="0" hangingPunct="1"/>
            <a:r>
              <a:rPr kumimoji="0" lang="nl-NL" dirty="0" smtClean="0"/>
              <a:t>Tweede niveau</a:t>
            </a:r>
          </a:p>
          <a:p>
            <a:pPr lvl="2" eaLnBrk="1" latinLnBrk="0" hangingPunct="1"/>
            <a:r>
              <a:rPr kumimoji="0" lang="nl-NL" dirty="0" smtClean="0"/>
              <a:t>Derde niveau</a:t>
            </a:r>
          </a:p>
          <a:p>
            <a:pPr lvl="3" eaLnBrk="1" latinLnBrk="0" hangingPunct="1"/>
            <a:r>
              <a:rPr kumimoji="0" lang="nl-NL" dirty="0" smtClean="0"/>
              <a:t>Vierde niveau</a:t>
            </a:r>
          </a:p>
          <a:p>
            <a:pPr lvl="4" eaLnBrk="1" latinLnBrk="0" hangingPunct="1"/>
            <a:r>
              <a:rPr kumimoji="0" lang="nl-NL" dirty="0" smtClean="0"/>
              <a:t>Vijfde niveau</a:t>
            </a:r>
            <a:endParaRPr kumimoji="0" lang="en-US" dirty="0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DF4A17F-CE1B-4960-8788-B05D5550394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3" y="5733256"/>
            <a:ext cx="3287369" cy="10306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23218" y="87892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dirty="0" smtClean="0"/>
              <a:t>Klik om de stijl te bewerken</a:t>
            </a:r>
            <a:endParaRPr kumimoji="0" lang="en-US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dirty="0" smtClean="0"/>
              <a:t>Klik om de modelstijlen te bewerken</a:t>
            </a:r>
          </a:p>
          <a:p>
            <a:pPr lvl="1" eaLnBrk="1" latinLnBrk="0" hangingPunct="1"/>
            <a:r>
              <a:rPr kumimoji="0" lang="nl-NL" dirty="0" smtClean="0"/>
              <a:t>Tweede niveau</a:t>
            </a:r>
          </a:p>
          <a:p>
            <a:pPr lvl="2" eaLnBrk="1" latinLnBrk="0" hangingPunct="1"/>
            <a:r>
              <a:rPr kumimoji="0" lang="nl-NL" dirty="0" smtClean="0"/>
              <a:t>Derde niveau</a:t>
            </a:r>
          </a:p>
          <a:p>
            <a:pPr lvl="3" eaLnBrk="1" latinLnBrk="0" hangingPunct="1"/>
            <a:r>
              <a:rPr kumimoji="0" lang="nl-NL" dirty="0" smtClean="0"/>
              <a:t>Vierde niveau</a:t>
            </a:r>
          </a:p>
          <a:p>
            <a:pPr lvl="4" eaLnBrk="1" latinLnBrk="0" hangingPunct="1"/>
            <a:r>
              <a:rPr kumimoji="0" lang="nl-NL" dirty="0" smtClean="0"/>
              <a:t>Vijfde niveau</a:t>
            </a:r>
            <a:endParaRPr kumimoji="0" lang="en-US" dirty="0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DF4A17F-CE1B-4960-8788-B05D5550394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3" y="5733256"/>
            <a:ext cx="3287369" cy="103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86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VÝSTUPY PROJEKTU GOAL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627784" y="4437112"/>
            <a:ext cx="6476592" cy="1008112"/>
          </a:xfrm>
        </p:spPr>
        <p:txBody>
          <a:bodyPr/>
          <a:lstStyle/>
          <a:p>
            <a:r>
              <a:rPr lang="cs-CZ" dirty="0" smtClean="0"/>
              <a:t>Mgr. Tereza Halouzková </a:t>
            </a:r>
          </a:p>
          <a:p>
            <a:r>
              <a:rPr lang="cs-CZ" dirty="0" smtClean="0"/>
              <a:t>Praha 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08.12.2017</a:t>
            </a:r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949280"/>
            <a:ext cx="201622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01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Rozhovory s poradci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8153400" cy="4680520"/>
          </a:xfrm>
        </p:spPr>
        <p:txBody>
          <a:bodyPr>
            <a:noAutofit/>
          </a:bodyPr>
          <a:lstStyle/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Většina klientů je motivována po poradenském procesu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Mnoho klientů očekává rychlá řešení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err="1" smtClean="0">
                <a:solidFill>
                  <a:schemeClr val="tx2">
                    <a:lumMod val="75000"/>
                  </a:schemeClr>
                </a:solidFill>
              </a:rPr>
              <a:t>Nejeefektivnější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 metoda poradenství je metoda </a:t>
            </a:r>
            <a:r>
              <a:rPr lang="cs-CZ" sz="1900" dirty="0" err="1" smtClean="0">
                <a:solidFill>
                  <a:schemeClr val="tx2">
                    <a:lumMod val="75000"/>
                  </a:schemeClr>
                </a:solidFill>
              </a:rPr>
              <a:t>koučinku</a:t>
            </a:r>
            <a:endParaRPr lang="cs-CZ" sz="19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Klient je aktivním partnerem; poradce nemá zodpovědnost za jeho život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Cílem je udržet vysokou úroveň spolupráce mezi </a:t>
            </a:r>
            <a:r>
              <a:rPr lang="cs-CZ" sz="1900" dirty="0" err="1" smtClean="0">
                <a:solidFill>
                  <a:schemeClr val="tx2">
                    <a:lumMod val="75000"/>
                  </a:schemeClr>
                </a:solidFill>
              </a:rPr>
              <a:t>stakeholdery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 i po ukončení projektu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Zpočátku měli poradci problém se získávání klientů</a:t>
            </a:r>
          </a:p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Spolupráce s ÚP předčila původní očekávání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Měla by být jasná zpráva od tvůrců politik, zda tyto služby budou poskytovány, a kým </a:t>
            </a:r>
          </a:p>
          <a:p>
            <a:pPr marL="0" indent="0">
              <a:buNone/>
            </a:pPr>
            <a:endParaRPr lang="cs-CZ" sz="19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7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Rozhovory s tvůrci politik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8153400" cy="4680520"/>
          </a:xfrm>
        </p:spPr>
        <p:txBody>
          <a:bodyPr>
            <a:noAutofit/>
          </a:bodyPr>
          <a:lstStyle/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GOAL je vnímán jako první pozitivní krok k integrovanému systému kariérového poradenství a systémovému řešení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Důležitá je jednotná metodologie spojená s kontrolou kvality u poskytovatelů poradenství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Nutné formalizovat kompetence kariérového poradce (ideálně s využitím stávajících systému a rámců </a:t>
            </a:r>
            <a:r>
              <a:rPr lang="mr-IN" sz="1900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 např. NSK, spolupráce s univerzitami aj.)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Výstupy projektu GOAL mohou posloužit jako základ k vytvoření sofistikovaného systému (např. formou systémového projektu) </a:t>
            </a:r>
          </a:p>
          <a:p>
            <a:endParaRPr lang="cs-CZ" sz="19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05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Rozhovory s partnery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8153400" cy="4680520"/>
          </a:xfrm>
        </p:spPr>
        <p:txBody>
          <a:bodyPr>
            <a:noAutofit/>
          </a:bodyPr>
          <a:lstStyle/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Zástupci ÚP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Není nutné spolupráci formalizovat; neformální spolupráce funguje na regionální úrovni</a:t>
            </a:r>
          </a:p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Potřeba systémového řešení na regionální (národní) úrovni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Poradci nejsou vnímání ze strany partnerů jako konkurence (nabízejí služby „nad rámec“)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Výměna informací mezi poradci a partnery by měla probíhat i po ukončení projektu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Potřeba respektovat přání každého klienta (ne každý klient chce stabilní zaměstnání či vzdělání)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Partneři byli spokojeni s rozsahem spolupráce </a:t>
            </a:r>
          </a:p>
          <a:p>
            <a:pPr marL="0" indent="0">
              <a:buNone/>
            </a:pP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668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Rozhovory s partnery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8153400" cy="4680520"/>
          </a:xfrm>
        </p:spPr>
        <p:txBody>
          <a:bodyPr>
            <a:noAutofit/>
          </a:bodyPr>
          <a:lstStyle/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Poradce by měl být expert v sociální oblasti </a:t>
            </a:r>
          </a:p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Poradce musí porozumět klientovi a jeho potřebám; nevnucovat mu své závěry a názory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Poradce by měl mít rozsáhlé znalosti o specificích trhu práce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Pedagog, psycholog, sociální pracovník....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Nutná spolupráce se školami s cílem zabránit předčasným odchodům ze vzdělávání </a:t>
            </a:r>
          </a:p>
          <a:p>
            <a:pPr marL="0" indent="0">
              <a:buNone/>
            </a:pP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947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Výstupy z projektu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8153400" cy="4680520"/>
          </a:xfrm>
        </p:spPr>
        <p:txBody>
          <a:bodyPr>
            <a:noAutofit/>
          </a:bodyPr>
          <a:lstStyle/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Dvě plně vybavená centra kariérového poradenství v Mostě a v Olomouci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Metodika „Asistent kariérového poradce“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Metodická doporučení pro práci s nízce kvalifikovanými osobami</a:t>
            </a:r>
          </a:p>
        </p:txBody>
      </p:sp>
    </p:spTree>
    <p:extLst>
      <p:ext uri="{BB962C8B-B14F-4D97-AF65-F5344CB8AC3E}">
        <p14:creationId xmlns:p14="http://schemas.microsoft.com/office/powerpoint/2010/main" val="94975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Výzvy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8153400" cy="4680520"/>
          </a:xfrm>
        </p:spPr>
        <p:txBody>
          <a:bodyPr>
            <a:noAutofit/>
          </a:bodyPr>
          <a:lstStyle/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Udržení spolupráce mezi partnery na stávající úrovni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Neexistence integrovaného systému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Zvýšit povědomí o službách kariérového poradenství u širší veřejnosti, efektivní publicita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Finanční možnosti cílové skupiny projektu, nedostatečná státní podpora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Jak motivovat cílovou skupinu k návratu do vzdělávání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Organizační záležitosti/administrativa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Jak pracovat s klienty v sociálně vyloučených oblastech </a:t>
            </a:r>
          </a:p>
          <a:p>
            <a:endParaRPr lang="cs-CZ" sz="19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49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Doporučení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8153400" cy="4680520"/>
          </a:xfrm>
        </p:spPr>
        <p:txBody>
          <a:bodyPr>
            <a:noAutofit/>
          </a:bodyPr>
          <a:lstStyle/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 Klíčová je spolupráce s partnery (ÚP...)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Větší důraz na publicitu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Spolupráce by měla probíhat s využitím stávajících sítí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Znalost možností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v </a:t>
            </a:r>
            <a:r>
              <a:rPr lang="cs-CZ" sz="1900" smtClean="0">
                <a:solidFill>
                  <a:schemeClr val="tx2">
                    <a:lumMod val="75000"/>
                  </a:schemeClr>
                </a:solidFill>
              </a:rPr>
              <a:t>rámci dalšího </a:t>
            </a:r>
            <a:r>
              <a:rPr lang="cs-CZ" sz="1900" smtClean="0">
                <a:solidFill>
                  <a:schemeClr val="tx2">
                    <a:lumMod val="75000"/>
                  </a:schemeClr>
                </a:solidFill>
              </a:rPr>
              <a:t>vzdělávání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podmínkou </a:t>
            </a:r>
          </a:p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 Systémové řešení</a:t>
            </a:r>
          </a:p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Uvedené služby je potřeba poskytovat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 Nutná formalizace kompetencí poradce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Finanční otázky </a:t>
            </a:r>
          </a:p>
          <a:p>
            <a:endParaRPr lang="cs-CZ" sz="19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75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8800" dirty="0" smtClean="0"/>
          </a:p>
          <a:p>
            <a:pPr marL="0" indent="0" algn="ctr">
              <a:buNone/>
            </a:pPr>
            <a:r>
              <a:rPr lang="cs-CZ" sz="4400" dirty="0" smtClean="0"/>
              <a:t>Děkuji za pozornost</a:t>
            </a:r>
          </a:p>
          <a:p>
            <a:pPr marL="0" indent="0" algn="ctr">
              <a:buNone/>
            </a:pPr>
            <a:endParaRPr lang="cs-CZ" sz="4400" dirty="0" smtClean="0"/>
          </a:p>
          <a:p>
            <a:pPr marL="0" indent="0" algn="r">
              <a:buNone/>
            </a:pPr>
            <a:endParaRPr lang="en-US" sz="1600" b="0" dirty="0" smtClean="0">
              <a:solidFill>
                <a:srgbClr val="000090"/>
              </a:solidFill>
            </a:endParaRPr>
          </a:p>
          <a:p>
            <a:pPr marL="0" indent="0" algn="r">
              <a:buNone/>
            </a:pPr>
            <a:r>
              <a:rPr lang="en-US" sz="1600" b="0" dirty="0" err="1" smtClean="0">
                <a:solidFill>
                  <a:srgbClr val="000090"/>
                </a:solidFill>
              </a:rPr>
              <a:t>tereza.halouzkova@nuv.cz</a:t>
            </a:r>
            <a:endParaRPr lang="cs-CZ" sz="1600" b="0" dirty="0"/>
          </a:p>
        </p:txBody>
      </p:sp>
    </p:spTree>
    <p:extLst>
      <p:ext uri="{BB962C8B-B14F-4D97-AF65-F5344CB8AC3E}">
        <p14:creationId xmlns:p14="http://schemas.microsoft.com/office/powerpoint/2010/main" val="110886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Kvalitativní data  - vzorek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 Data byla sbírána v první vlně v období od 4/16 do 5/16; v druhé vlně potom od 3/17 do 4/17.</a:t>
            </a:r>
          </a:p>
          <a:p>
            <a:endParaRPr lang="cs-CZ" sz="19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Kvalitativní data byla získána formou rozhovorů se 4 zástupci regionálních center, 2 partnery projektu a 5 tvůrci politik.  </a:t>
            </a:r>
          </a:p>
          <a:p>
            <a:endParaRPr lang="cs-CZ" sz="19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Dotazování (formou </a:t>
            </a:r>
            <a:r>
              <a:rPr lang="cs-CZ" sz="1900" dirty="0" err="1" smtClean="0">
                <a:solidFill>
                  <a:schemeClr val="tx2">
                    <a:lumMod val="75000"/>
                  </a:schemeClr>
                </a:solidFill>
              </a:rPr>
              <a:t>semi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 strukturovaného rozhovoru) každého klienta trvalo přibližně 1-1,5 hod. </a:t>
            </a:r>
          </a:p>
        </p:txBody>
      </p:sp>
    </p:spTree>
    <p:extLst>
      <p:ext uri="{BB962C8B-B14F-4D97-AF65-F5344CB8AC3E}">
        <p14:creationId xmlns:p14="http://schemas.microsoft.com/office/powerpoint/2010/main" val="183088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Poradenský proces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 Cílová skupina projektu GOAL patří mezi nejobtížnější skupinu při poskytování kariérového poradenství.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Klienti byli primárně doporučeni kariérovým poradcům prostřednictvím spolupráce s ÚP či neziskovými organizacemi (Most, př. Dům romské kultury)</a:t>
            </a:r>
          </a:p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 První kontakt s konzultantem probíhal výhradně telefonicky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Poradci museli cestovat za klientem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Poradenství probíhalo výhradně formou osobního rozhovoru mezi klientem a poradcem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Poradci informovali klienty o možnostech návratu do vzdělání (např. prostřednictvím kvalifikací v rámci NSK) </a:t>
            </a:r>
          </a:p>
        </p:txBody>
      </p:sp>
    </p:spTree>
    <p:extLst>
      <p:ext uri="{BB962C8B-B14F-4D97-AF65-F5344CB8AC3E}">
        <p14:creationId xmlns:p14="http://schemas.microsoft.com/office/powerpoint/2010/main" val="407126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Vedení rozhovoru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8058747"/>
              </p:ext>
            </p:extLst>
          </p:nvPr>
        </p:nvGraphicFramePr>
        <p:xfrm>
          <a:off x="755650" y="1557338"/>
          <a:ext cx="81534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982"/>
                <a:gridCol w="764941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Představení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projektových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cílů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pracovních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podmínek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zajištění</a:t>
                      </a:r>
                      <a:r>
                        <a:rPr lang="en-US" baseline="0" dirty="0" smtClean="0"/>
                        <a:t> anonymity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Vyjasnění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vzájemých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očekávání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Identifikace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potřeb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klienta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Konkretizace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cíl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kterého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chce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klient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dosáhnout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Mapování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současné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situace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klienta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minulost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současnost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kompetence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err="1" smtClean="0"/>
                        <a:t>kariérová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diagnostika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Identifikace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silných</a:t>
                      </a:r>
                      <a:r>
                        <a:rPr lang="en-US" dirty="0" smtClean="0"/>
                        <a:t> a </a:t>
                      </a:r>
                      <a:r>
                        <a:rPr lang="en-US" dirty="0" err="1" smtClean="0"/>
                        <a:t>slabých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stránek</a:t>
                      </a:r>
                      <a:r>
                        <a:rPr lang="en-US" dirty="0" smtClean="0"/>
                        <a:t> (s </a:t>
                      </a:r>
                      <a:r>
                        <a:rPr lang="en-US" dirty="0" err="1" smtClean="0"/>
                        <a:t>využitím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nástrojů</a:t>
                      </a:r>
                      <a:r>
                        <a:rPr lang="en-US" dirty="0" smtClean="0"/>
                        <a:t>)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Nalezení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řešení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např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cesta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osobního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rozvoje</a:t>
                      </a:r>
                      <a:r>
                        <a:rPr lang="en-US" baseline="0" dirty="0" smtClean="0"/>
                        <a:t>)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Představení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návrhů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které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vzešly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ze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sezení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Podpora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klienta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při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realizaci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svých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cílů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akční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plán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milníky</a:t>
                      </a:r>
                      <a:r>
                        <a:rPr lang="mr-IN" baseline="0" dirty="0" smtClean="0"/>
                        <a:t>…</a:t>
                      </a:r>
                      <a:r>
                        <a:rPr lang="cs-CZ" baseline="0" dirty="0" smtClean="0"/>
                        <a:t>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28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Průběh poradenství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 Velká část klientů očekávala rychlé řešení „na míru“ od poradce (napsání CV, domluvení pohovoru atd.); demonstrace uvedených aktivit v rámci poradenství je však možná</a:t>
            </a:r>
          </a:p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 Dle poradců je optimální délka jednoho sezení 60 minut (max. 90); záleží na potřebách konkrétního klienta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Každý klient má jiné potřeby; neexistuje „univerzální přístup“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Využití metod </a:t>
            </a:r>
            <a:r>
              <a:rPr lang="cs-CZ" sz="1900" dirty="0" err="1" smtClean="0">
                <a:solidFill>
                  <a:schemeClr val="tx2">
                    <a:lumMod val="75000"/>
                  </a:schemeClr>
                </a:solidFill>
              </a:rPr>
              <a:t>koučinku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 a </a:t>
            </a:r>
            <a:r>
              <a:rPr lang="cs-CZ" sz="1900" dirty="0" err="1" smtClean="0">
                <a:solidFill>
                  <a:schemeClr val="tx2">
                    <a:lumMod val="75000"/>
                  </a:schemeClr>
                </a:solidFill>
              </a:rPr>
              <a:t>semi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 strukturovaných rozhovorů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Klient je v rámci poradenského procesu vždy aktivním partnerem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Uvedená cílová skupina se velmi složitě začleňuje zpět do vzdělávání a na trh práce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Poradenství je vždy dobrovolné </a:t>
            </a:r>
          </a:p>
          <a:p>
            <a:endParaRPr lang="cs-CZ" sz="19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50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Partnerství a sítě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 V ČR neexistuje formální partnerství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Zásadní je spolupráce s ÚP (přístup k cílové skupině) </a:t>
            </a:r>
            <a:endParaRPr lang="cs-CZ" sz="19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Spolupráce se středními školami (přístup k žákům, kteří předčasně opustili vzdělávání)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Ke konci projektu byla spolupráce mezi ÚP a regionálními centry poradenství na velmi vysoké úrovni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Spolupráce s věznicemi nebyla realizována (mají své vlastní programy) </a:t>
            </a:r>
          </a:p>
        </p:txBody>
      </p:sp>
    </p:spTree>
    <p:extLst>
      <p:ext uri="{BB962C8B-B14F-4D97-AF65-F5344CB8AC3E}">
        <p14:creationId xmlns:p14="http://schemas.microsoft.com/office/powerpoint/2010/main" val="15642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Kompetence poradců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8153400" cy="4680520"/>
          </a:xfrm>
        </p:spPr>
        <p:txBody>
          <a:bodyPr>
            <a:noAutofit/>
          </a:bodyPr>
          <a:lstStyle/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 V rámci projektu proběhlo 4 denní školení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Školení pomohlo poradcům v získání dovedností k vedení poradenského rozhovoru, technik rozhovorů atd.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Všichni poradci zmínili, že příklady dobré praxe a ocenění ze strany klientů zvýšilo jejich motivaci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Kompetence mohou být zvýšeny prostřednictvím studia, školení, praxe, a zkušeností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Téměř všichni klienti byli spokojeni s prací poradců; získali informace, které očekávali během poradenství </a:t>
            </a:r>
            <a:endParaRPr lang="cs-CZ" sz="19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Partneři a tvůrci politik uvedli, že by kompetence kariérového poradce měly být formalizovány (NSK, spolupráce v rámci akademické sféry atd.)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Poradci v rámci projektu GOAL se nevěnovali 100% pouze kariérovému poradenství </a:t>
            </a:r>
          </a:p>
        </p:txBody>
      </p:sp>
    </p:spTree>
    <p:extLst>
      <p:ext uri="{BB962C8B-B14F-4D97-AF65-F5344CB8AC3E}">
        <p14:creationId xmlns:p14="http://schemas.microsoft.com/office/powerpoint/2010/main" val="252214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Publicita a získávání klienta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8153400" cy="4680520"/>
          </a:xfrm>
        </p:spPr>
        <p:txBody>
          <a:bodyPr>
            <a:noAutofit/>
          </a:bodyPr>
          <a:lstStyle/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 Každé centrum mělo své webové stránky (kontaktní informace, „otevírací doba“, telefonní kontakt na poradce)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Přímý kontakt ve spolupráci s relevantními </a:t>
            </a:r>
            <a:r>
              <a:rPr lang="cs-CZ" sz="1900" dirty="0" err="1" smtClean="0">
                <a:solidFill>
                  <a:schemeClr val="tx2">
                    <a:lumMod val="75000"/>
                  </a:schemeClr>
                </a:solidFill>
              </a:rPr>
              <a:t>stakeholdery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 je nejefektivnější metodou při získávání klienta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Celkem bylo distribuováno 2000 letáků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Poradci uvedli, že propagace by mohla být formou např. letáku v MHD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Důležité, aby bylo zmíněno, že poradenské služby nerealizuje škola či ÚP (negativní postoj ze strany klientů, pocit povinnosti)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Kariérové poradenství by mělo být regulérní službou pro žáky v rámci počátečního vzdělávání </a:t>
            </a:r>
          </a:p>
          <a:p>
            <a:pPr marL="0" indent="0">
              <a:buNone/>
            </a:pPr>
            <a:endParaRPr lang="cs-CZ" sz="19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00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Rozhovory s klienty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8153400" cy="4680520"/>
          </a:xfrm>
        </p:spPr>
        <p:txBody>
          <a:bodyPr>
            <a:noAutofit/>
          </a:bodyPr>
          <a:lstStyle/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  2 klienti </a:t>
            </a:r>
          </a:p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Oba klienti potvrdili, že nevěděli o možnostech doplnit si vzdělání (např. v rámci NSK, rekvalifikační kurzy atd.)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Negativní zkušenosti ze vzdělávacího procesu (v rámci počátečního vzdělávání)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O poradenství měli zájem, aby zvýšili svojí konkurenceschopnost na trhu práce ; o svém budoucím uplatnění měli představu </a:t>
            </a:r>
          </a:p>
          <a:p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Zásadní je finanční bariéra (kurz si nemohou finančně dovolit)! </a:t>
            </a:r>
          </a:p>
        </p:txBody>
      </p:sp>
    </p:spTree>
    <p:extLst>
      <p:ext uri="{BB962C8B-B14F-4D97-AF65-F5344CB8AC3E}">
        <p14:creationId xmlns:p14="http://schemas.microsoft.com/office/powerpoint/2010/main" val="158527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AL TEMPLATE">
  <a:themeElements>
    <a:clrScheme name="Aangepast 6">
      <a:dk1>
        <a:srgbClr val="003399"/>
      </a:dk1>
      <a:lt1>
        <a:sysClr val="window" lastClr="FFFFFF"/>
      </a:lt1>
      <a:dk2>
        <a:srgbClr val="6C6C72"/>
      </a:dk2>
      <a:lt2>
        <a:srgbClr val="DEDEE0"/>
      </a:lt2>
      <a:accent1>
        <a:srgbClr val="94AF2C"/>
      </a:accent1>
      <a:accent2>
        <a:srgbClr val="CB5E1B"/>
      </a:accent2>
      <a:accent3>
        <a:srgbClr val="003399"/>
      </a:accent3>
      <a:accent4>
        <a:srgbClr val="94AF2C"/>
      </a:accent4>
      <a:accent5>
        <a:srgbClr val="CB5E1B"/>
      </a:accent5>
      <a:accent6>
        <a:srgbClr val="003399"/>
      </a:accent6>
      <a:hlink>
        <a:srgbClr val="CB5E1B"/>
      </a:hlink>
      <a:folHlink>
        <a:srgbClr val="003399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OAL TEMPLATE Flanders">
  <a:themeElements>
    <a:clrScheme name="Aangepast 6">
      <a:dk1>
        <a:srgbClr val="003399"/>
      </a:dk1>
      <a:lt1>
        <a:sysClr val="window" lastClr="FFFFFF"/>
      </a:lt1>
      <a:dk2>
        <a:srgbClr val="6C6C72"/>
      </a:dk2>
      <a:lt2>
        <a:srgbClr val="DEDEE0"/>
      </a:lt2>
      <a:accent1>
        <a:srgbClr val="94AF2C"/>
      </a:accent1>
      <a:accent2>
        <a:srgbClr val="CB5E1B"/>
      </a:accent2>
      <a:accent3>
        <a:srgbClr val="003399"/>
      </a:accent3>
      <a:accent4>
        <a:srgbClr val="94AF2C"/>
      </a:accent4>
      <a:accent5>
        <a:srgbClr val="CB5E1B"/>
      </a:accent5>
      <a:accent6>
        <a:srgbClr val="003399"/>
      </a:accent6>
      <a:hlink>
        <a:srgbClr val="CB5E1B"/>
      </a:hlink>
      <a:folHlink>
        <a:srgbClr val="003399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GOAL template</Template>
  <TotalTime>594</TotalTime>
  <Words>1333</Words>
  <Application>Microsoft Office PowerPoint</Application>
  <PresentationFormat>Předvádění na obrazovce (4:3)</PresentationFormat>
  <Paragraphs>162</Paragraphs>
  <Slides>17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Mangal</vt:lpstr>
      <vt:lpstr>Tw Cen MT</vt:lpstr>
      <vt:lpstr>Wingdings</vt:lpstr>
      <vt:lpstr>Wingdings 2</vt:lpstr>
      <vt:lpstr>GOAL TEMPLATE</vt:lpstr>
      <vt:lpstr>GOAL TEMPLATE Flanders</vt:lpstr>
      <vt:lpstr>VÝSTUPY PROJEKTU GOAL</vt:lpstr>
      <vt:lpstr>Kvalitativní data  - vzorek </vt:lpstr>
      <vt:lpstr>Poradenský proces </vt:lpstr>
      <vt:lpstr>Vedení rozhovoru </vt:lpstr>
      <vt:lpstr>Průběh poradenství </vt:lpstr>
      <vt:lpstr>Partnerství a sítě </vt:lpstr>
      <vt:lpstr>Kompetence poradců </vt:lpstr>
      <vt:lpstr>Publicita a získávání klienta </vt:lpstr>
      <vt:lpstr>Rozhovory s klienty </vt:lpstr>
      <vt:lpstr>Rozhovory s poradci </vt:lpstr>
      <vt:lpstr>Rozhovory s tvůrci politik </vt:lpstr>
      <vt:lpstr>Rozhovory s partnery </vt:lpstr>
      <vt:lpstr>Rozhovory s partnery </vt:lpstr>
      <vt:lpstr>Výstupy z projektu </vt:lpstr>
      <vt:lpstr>Výzvy </vt:lpstr>
      <vt:lpstr>Doporučení </vt:lpstr>
      <vt:lpstr>Prezentace aplikace PowerPoint</vt:lpstr>
    </vt:vector>
  </TitlesOfParts>
  <Company>NUV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Goal</dc:title>
  <dc:creator>Vongreyová Jana</dc:creator>
  <cp:lastModifiedBy>Halouzková Tereza</cp:lastModifiedBy>
  <cp:revision>48</cp:revision>
  <dcterms:created xsi:type="dcterms:W3CDTF">2015-05-27T09:12:54Z</dcterms:created>
  <dcterms:modified xsi:type="dcterms:W3CDTF">2017-12-07T14:53:40Z</dcterms:modified>
</cp:coreProperties>
</file>