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38" r:id="rId2"/>
  </p:sldMasterIdLst>
  <p:notesMasterIdLst>
    <p:notesMasterId r:id="rId21"/>
  </p:notesMasterIdLst>
  <p:sldIdLst>
    <p:sldId id="256" r:id="rId3"/>
    <p:sldId id="301" r:id="rId4"/>
    <p:sldId id="275" r:id="rId5"/>
    <p:sldId id="302" r:id="rId6"/>
    <p:sldId id="276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278" r:id="rId19"/>
    <p:sldId id="272" r:id="rId2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E4D7506D-6B76-473F-B0CF-1BE46327CA2D}">
          <p14:sldIdLst>
            <p14:sldId id="256"/>
            <p14:sldId id="301"/>
            <p14:sldId id="275"/>
            <p14:sldId id="302"/>
            <p14:sldId id="276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278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9" autoAdjust="0"/>
    <p:restoredTop sz="99644" autoAdjust="0"/>
  </p:normalViewPr>
  <p:slideViewPr>
    <p:cSldViewPr>
      <p:cViewPr varScale="1">
        <p:scale>
          <a:sx n="112" d="100"/>
          <a:sy n="112" d="100"/>
        </p:scale>
        <p:origin x="150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838BE-8C52-4003-B8EF-1334142C4B38}" type="datetimeFigureOut">
              <a:rPr lang="nl-BE" smtClean="0"/>
              <a:t>7/12/2017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03C45-B3B6-4333-B5D0-BE98F7F362C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033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03C45-B3B6-4333-B5D0-BE98F7F362C5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221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Nístroje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např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Karty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03C45-B3B6-4333-B5D0-BE98F7F362C5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8920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Nístroje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např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Karty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03C45-B3B6-4333-B5D0-BE98F7F362C5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5108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Nístroje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např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Karty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03C45-B3B6-4333-B5D0-BE98F7F362C5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0379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Nístroje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např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Karty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03C45-B3B6-4333-B5D0-BE98F7F362C5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39884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Nístroje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např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Karty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03C45-B3B6-4333-B5D0-BE98F7F362C5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3220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Nístroje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např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Karty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03C45-B3B6-4333-B5D0-BE98F7F362C5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0188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03C45-B3B6-4333-B5D0-BE98F7F362C5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9995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Osoby</a:t>
            </a:r>
            <a:r>
              <a:rPr lang="en-US" dirty="0" smtClean="0"/>
              <a:t>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vzdělání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menšiny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Nutný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zkušený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konzultant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který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porozumí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problémům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cílové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skupiny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dokáže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vypořádat</a:t>
            </a:r>
            <a:r>
              <a:rPr lang="en-US" baseline="0" dirty="0" smtClean="0"/>
              <a:t> s </a:t>
            </a:r>
            <a:r>
              <a:rPr lang="en-US" baseline="0" dirty="0" err="1" smtClean="0"/>
              <a:t>krizovými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situacemi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Kontakt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klienti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získali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ÚP, </a:t>
            </a:r>
            <a:r>
              <a:rPr lang="en-US" baseline="0" dirty="0" err="1" smtClean="0"/>
              <a:t>klienti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často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žijí</a:t>
            </a:r>
            <a:r>
              <a:rPr lang="en-US" baseline="0" dirty="0" smtClean="0"/>
              <a:t> v </a:t>
            </a:r>
            <a:r>
              <a:rPr lang="en-US" baseline="0" dirty="0" err="1" smtClean="0"/>
              <a:t>místech</a:t>
            </a:r>
            <a:r>
              <a:rPr lang="en-US" baseline="0" dirty="0" smtClean="0"/>
              <a:t> s </a:t>
            </a:r>
            <a:r>
              <a:rPr lang="en-US" baseline="0" dirty="0" err="1" smtClean="0"/>
              <a:t>omezenou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hromadnou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dopravou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nemají</a:t>
            </a:r>
            <a:r>
              <a:rPr lang="en-US" baseline="0" dirty="0" smtClean="0"/>
              <a:t> fin. </a:t>
            </a:r>
            <a:r>
              <a:rPr lang="en-US" baseline="0" dirty="0" err="1" smtClean="0"/>
              <a:t>Prostředky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03C45-B3B6-4333-B5D0-BE98F7F362C5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9995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Osoby</a:t>
            </a:r>
            <a:r>
              <a:rPr lang="en-US" dirty="0" smtClean="0"/>
              <a:t>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vzdělání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menšiny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Nutný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zkušený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konzultant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který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porozumí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problémům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cílové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skupiny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dokáže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vypořádat</a:t>
            </a:r>
            <a:r>
              <a:rPr lang="en-US" baseline="0" dirty="0" smtClean="0"/>
              <a:t> s </a:t>
            </a:r>
            <a:r>
              <a:rPr lang="en-US" baseline="0" dirty="0" err="1" smtClean="0"/>
              <a:t>krizovými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situacemi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Kontakt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klienti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získali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ÚP, </a:t>
            </a:r>
            <a:r>
              <a:rPr lang="en-US" baseline="0" dirty="0" err="1" smtClean="0"/>
              <a:t>klienti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často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žijí</a:t>
            </a:r>
            <a:r>
              <a:rPr lang="en-US" baseline="0" dirty="0" smtClean="0"/>
              <a:t> v </a:t>
            </a:r>
            <a:r>
              <a:rPr lang="en-US" baseline="0" dirty="0" err="1" smtClean="0"/>
              <a:t>místech</a:t>
            </a:r>
            <a:r>
              <a:rPr lang="en-US" baseline="0" dirty="0" smtClean="0"/>
              <a:t> s </a:t>
            </a:r>
            <a:r>
              <a:rPr lang="en-US" baseline="0" dirty="0" err="1" smtClean="0"/>
              <a:t>omezenou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hromadnou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dopravou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nemají</a:t>
            </a:r>
            <a:r>
              <a:rPr lang="en-US" baseline="0" dirty="0" smtClean="0"/>
              <a:t> fin. </a:t>
            </a:r>
            <a:r>
              <a:rPr lang="en-US" baseline="0" dirty="0" err="1" smtClean="0"/>
              <a:t>Prostředky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03C45-B3B6-4333-B5D0-BE98F7F362C5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0151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Nístroje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např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Karty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03C45-B3B6-4333-B5D0-BE98F7F362C5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9995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Nístroje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např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Karty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03C45-B3B6-4333-B5D0-BE98F7F362C5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048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Nístroje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např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Karty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03C45-B3B6-4333-B5D0-BE98F7F362C5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0671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Nístroje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např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Karty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03C45-B3B6-4333-B5D0-BE98F7F362C5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3642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Nístroje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např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Karty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03C45-B3B6-4333-B5D0-BE98F7F362C5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1744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Nístroje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např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Karty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03C45-B3B6-4333-B5D0-BE98F7F362C5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793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 bwMode="white">
          <a:xfrm>
            <a:off x="0" y="5589241"/>
            <a:ext cx="9144000" cy="126876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2359152" y="5733256"/>
            <a:ext cx="6784848" cy="1024160"/>
          </a:xfrm>
          <a:prstGeom prst="rect">
            <a:avLst/>
          </a:prstGeom>
          <a:noFill/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513076" y="2564904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 dirty="0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398776" y="4581128"/>
            <a:ext cx="6705600" cy="936104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 dirty="0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8D93DB1-EB22-4006-BE45-1CE144EE1D47}" type="datetime1">
              <a:rPr lang="nl-BE" smtClean="0"/>
              <a:pPr/>
              <a:t>7/12/2017</a:t>
            </a:fld>
            <a:endParaRPr lang="en-US" dirty="0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-28516" y="1261336"/>
            <a:ext cx="677154" cy="2462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844387"/>
            <a:ext cx="2807355" cy="8018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0" y="116632"/>
            <a:ext cx="3642429" cy="114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 bwMode="white">
          <a:xfrm>
            <a:off x="0" y="5589241"/>
            <a:ext cx="9144000" cy="126876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2359152" y="5733256"/>
            <a:ext cx="6784848" cy="1024160"/>
          </a:xfrm>
          <a:prstGeom prst="rect">
            <a:avLst/>
          </a:prstGeom>
          <a:noFill/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513076" y="2564904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 dirty="0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398776" y="4581128"/>
            <a:ext cx="6705600" cy="936104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 dirty="0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8D93DB1-EB22-4006-BE45-1CE144EE1D47}" type="datetime1">
              <a:rPr lang="nl-BE" smtClean="0">
                <a:solidFill>
                  <a:prstClr val="white"/>
                </a:solidFill>
              </a:rPr>
              <a:pPr/>
              <a:t>7/12/2017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-28516" y="1261336"/>
            <a:ext cx="677154" cy="2462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84A37A-AFC2-4A01-80A1-FC20F2C0D5B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844387"/>
            <a:ext cx="2807355" cy="80189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826955"/>
            <a:ext cx="2843808" cy="81139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0" y="116632"/>
            <a:ext cx="3642429" cy="114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644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755576" y="1556792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36418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Rechthoek 6"/>
          <p:cNvSpPr/>
          <p:nvPr/>
        </p:nvSpPr>
        <p:spPr bwMode="white">
          <a:xfrm>
            <a:off x="0" y="40432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17364" y="116632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1340520" y="116632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6720" y="116632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1"/>
          </p:nvPr>
        </p:nvSpPr>
        <p:spPr>
          <a:xfrm>
            <a:off x="-41472" y="1147664"/>
            <a:ext cx="647700" cy="438100"/>
          </a:xfrm>
        </p:spPr>
        <p:txBody>
          <a:bodyPr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889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5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357097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03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402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78593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Rechthoe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8292" y="4648200"/>
            <a:ext cx="7367108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 dirty="0"/>
          </a:p>
        </p:txBody>
      </p:sp>
      <p:sp>
        <p:nvSpPr>
          <p:cNvPr id="11" name="Rechthoe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1"/>
          </p:nvPr>
        </p:nvSpPr>
        <p:spPr>
          <a:xfrm>
            <a:off x="-9144" y="1196752"/>
            <a:ext cx="548696" cy="360040"/>
          </a:xfrm>
        </p:spPr>
        <p:txBody>
          <a:bodyPr rtlCol="0"/>
          <a:lstStyle>
            <a:lvl1pPr>
              <a:defRPr sz="1400"/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548384" y="0"/>
            <a:ext cx="7595616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12201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755576" y="1556792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Rechthoek 6"/>
          <p:cNvSpPr/>
          <p:nvPr/>
        </p:nvSpPr>
        <p:spPr bwMode="white">
          <a:xfrm>
            <a:off x="0" y="40432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17364" y="116632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1340520" y="116632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6720" y="116632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1"/>
          </p:nvPr>
        </p:nvSpPr>
        <p:spPr>
          <a:xfrm>
            <a:off x="-41472" y="1147664"/>
            <a:ext cx="647700" cy="438100"/>
          </a:xfrm>
        </p:spPr>
        <p:txBody>
          <a:bodyPr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Rechthoe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8292" y="4648200"/>
            <a:ext cx="7367108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 dirty="0"/>
          </a:p>
        </p:txBody>
      </p:sp>
      <p:sp>
        <p:nvSpPr>
          <p:cNvPr id="11" name="Rechthoe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1"/>
          </p:nvPr>
        </p:nvSpPr>
        <p:spPr>
          <a:xfrm>
            <a:off x="-9144" y="1196752"/>
            <a:ext cx="548696" cy="360040"/>
          </a:xfrm>
        </p:spPr>
        <p:txBody>
          <a:bodyPr rtlCol="0"/>
          <a:lstStyle>
            <a:lvl1pPr>
              <a:defRPr sz="1400"/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548384" y="0"/>
            <a:ext cx="7595616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623218" y="87892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dirty="0" smtClean="0"/>
              <a:t>Klik om de stijl te bewerken</a:t>
            </a:r>
            <a:endParaRPr kumimoji="0" lang="en-US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dirty="0" smtClean="0"/>
              <a:t>Klik om de modelstijlen te bewerken</a:t>
            </a:r>
          </a:p>
          <a:p>
            <a:pPr lvl="1" eaLnBrk="1" latinLnBrk="0" hangingPunct="1"/>
            <a:r>
              <a:rPr kumimoji="0" lang="nl-NL" dirty="0" smtClean="0"/>
              <a:t>Tweede niveau</a:t>
            </a:r>
          </a:p>
          <a:p>
            <a:pPr lvl="2" eaLnBrk="1" latinLnBrk="0" hangingPunct="1"/>
            <a:r>
              <a:rPr kumimoji="0" lang="nl-NL" dirty="0" smtClean="0"/>
              <a:t>Derde niveau</a:t>
            </a:r>
          </a:p>
          <a:p>
            <a:pPr lvl="3" eaLnBrk="1" latinLnBrk="0" hangingPunct="1"/>
            <a:r>
              <a:rPr kumimoji="0" lang="nl-NL" dirty="0" smtClean="0"/>
              <a:t>Vierde niveau</a:t>
            </a:r>
          </a:p>
          <a:p>
            <a:pPr lvl="4" eaLnBrk="1" latinLnBrk="0" hangingPunct="1"/>
            <a:r>
              <a:rPr kumimoji="0" lang="nl-NL" dirty="0" smtClean="0"/>
              <a:t>Vijfde niveau</a:t>
            </a:r>
            <a:endParaRPr kumimoji="0" lang="en-US" dirty="0"/>
          </a:p>
        </p:txBody>
      </p:sp>
      <p:sp>
        <p:nvSpPr>
          <p:cNvPr id="7" name="Rechthoe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F4A17F-CE1B-4960-8788-B05D5550394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5733256"/>
            <a:ext cx="3287369" cy="10306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623218" y="87892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dirty="0" smtClean="0"/>
              <a:t>Klik om de stijl te bewerken</a:t>
            </a:r>
            <a:endParaRPr kumimoji="0" lang="en-US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dirty="0" smtClean="0"/>
              <a:t>Klik om de modelstijlen te bewerken</a:t>
            </a:r>
          </a:p>
          <a:p>
            <a:pPr lvl="1" eaLnBrk="1" latinLnBrk="0" hangingPunct="1"/>
            <a:r>
              <a:rPr kumimoji="0" lang="nl-NL" dirty="0" smtClean="0"/>
              <a:t>Tweede niveau</a:t>
            </a:r>
          </a:p>
          <a:p>
            <a:pPr lvl="2" eaLnBrk="1" latinLnBrk="0" hangingPunct="1"/>
            <a:r>
              <a:rPr kumimoji="0" lang="nl-NL" dirty="0" smtClean="0"/>
              <a:t>Derde niveau</a:t>
            </a:r>
          </a:p>
          <a:p>
            <a:pPr lvl="3" eaLnBrk="1" latinLnBrk="0" hangingPunct="1"/>
            <a:r>
              <a:rPr kumimoji="0" lang="nl-NL" dirty="0" smtClean="0"/>
              <a:t>Vierde niveau</a:t>
            </a:r>
          </a:p>
          <a:p>
            <a:pPr lvl="4" eaLnBrk="1" latinLnBrk="0" hangingPunct="1"/>
            <a:r>
              <a:rPr kumimoji="0" lang="nl-NL" dirty="0" smtClean="0"/>
              <a:t>Vijfde niveau</a:t>
            </a:r>
            <a:endParaRPr kumimoji="0" lang="en-US" dirty="0"/>
          </a:p>
        </p:txBody>
      </p:sp>
      <p:sp>
        <p:nvSpPr>
          <p:cNvPr id="7" name="Rechthoe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F4A17F-CE1B-4960-8788-B05D555039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5733256"/>
            <a:ext cx="3287369" cy="103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6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33600" y="2564904"/>
            <a:ext cx="6856476" cy="1828800"/>
          </a:xfrm>
        </p:spPr>
        <p:txBody>
          <a:bodyPr>
            <a:normAutofit/>
          </a:bodyPr>
          <a:lstStyle/>
          <a:p>
            <a:pPr algn="r"/>
            <a:r>
              <a:rPr lang="cs-CZ" sz="3000" dirty="0" smtClean="0"/>
              <a:t>Průběh a evaluace poradenství – analytické výstupy </a:t>
            </a:r>
            <a:endParaRPr lang="nl-BE" sz="3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627784" y="4437112"/>
            <a:ext cx="6476592" cy="1008112"/>
          </a:xfrm>
        </p:spPr>
        <p:txBody>
          <a:bodyPr>
            <a:normAutofit/>
          </a:bodyPr>
          <a:lstStyle/>
          <a:p>
            <a:r>
              <a:rPr lang="cs-CZ" sz="2300" dirty="0" smtClean="0"/>
              <a:t>Mgr. </a:t>
            </a:r>
            <a:r>
              <a:rPr lang="cs-CZ" sz="2300" dirty="0" smtClean="0"/>
              <a:t>Martin Úlovec</a:t>
            </a:r>
            <a:endParaRPr lang="cs-CZ" sz="2300" dirty="0" smtClean="0"/>
          </a:p>
          <a:p>
            <a:r>
              <a:rPr lang="cs-CZ" sz="2300" dirty="0" smtClean="0"/>
              <a:t>Praha </a:t>
            </a:r>
            <a:endParaRPr lang="nl-BE" sz="23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08.12.2017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84A37A-AFC2-4A01-80A1-FC20F2C0D5B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949280"/>
            <a:ext cx="201622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1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2648" y="228600"/>
            <a:ext cx="8279832" cy="990600"/>
          </a:xfrm>
        </p:spPr>
        <p:txBody>
          <a:bodyPr>
            <a:noAutofit/>
          </a:bodyPr>
          <a:lstStyle/>
          <a:p>
            <a:r>
              <a:rPr lang="cs-CZ" sz="3600" dirty="0" smtClean="0">
                <a:solidFill>
                  <a:schemeClr val="tx1"/>
                </a:solidFill>
              </a:rPr>
              <a:t>Stanovené cíle ve vzdělávání a učení</a:t>
            </a: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84A37A-AFC2-4A01-80A1-FC20F2C0D5B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" y="1921738"/>
            <a:ext cx="8114479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7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2648" y="228600"/>
            <a:ext cx="8423848" cy="990600"/>
          </a:xfrm>
        </p:spPr>
        <p:txBody>
          <a:bodyPr>
            <a:noAutofit/>
          </a:bodyPr>
          <a:lstStyle/>
          <a:p>
            <a:r>
              <a:rPr lang="cs-CZ" sz="3400" dirty="0" smtClean="0">
                <a:solidFill>
                  <a:schemeClr val="tx1"/>
                </a:solidFill>
              </a:rPr>
              <a:t>Důvody pro vyhledání služeb kariérového poradenství</a:t>
            </a:r>
            <a:endParaRPr lang="cs-CZ" sz="3400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84A37A-AFC2-4A01-80A1-FC20F2C0D5B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" y="1688623"/>
            <a:ext cx="8235467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9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2648" y="228600"/>
            <a:ext cx="8279832" cy="990600"/>
          </a:xfrm>
        </p:spPr>
        <p:txBody>
          <a:bodyPr>
            <a:noAutofit/>
          </a:bodyPr>
          <a:lstStyle/>
          <a:p>
            <a:r>
              <a:rPr lang="cs-CZ" sz="3600" dirty="0" smtClean="0">
                <a:solidFill>
                  <a:schemeClr val="tx1"/>
                </a:solidFill>
              </a:rPr>
              <a:t>Průměrná délka schůzky s klientem</a:t>
            </a: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84A37A-AFC2-4A01-80A1-FC20F2C0D5B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" y="1903380"/>
            <a:ext cx="6749544" cy="165618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12648" y="3861048"/>
            <a:ext cx="525549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Průměrná délka schůzky delší v Olomouckém kraji – ve srovnání s Ústeckým krajem je průměrný rozdíl v délce rozhovoru cca 13 min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Srovnání průměrné délky rozhovoru indikuje rozdíl v přístupu klientů, jejich sdílnosti a úrovni proaktivního přístupu v rámci rozhovoru s poradci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729" y="3958694"/>
            <a:ext cx="2383743" cy="15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2648" y="228600"/>
            <a:ext cx="8279832" cy="990600"/>
          </a:xfrm>
        </p:spPr>
        <p:txBody>
          <a:bodyPr>
            <a:noAutofit/>
          </a:bodyPr>
          <a:lstStyle/>
          <a:p>
            <a:r>
              <a:rPr lang="cs-CZ" sz="3600" dirty="0" smtClean="0">
                <a:solidFill>
                  <a:schemeClr val="tx1"/>
                </a:solidFill>
              </a:rPr>
              <a:t>Zaměření schůzky a diskutovaná témata</a:t>
            </a: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84A37A-AFC2-4A01-80A1-FC20F2C0D5B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" y="1916832"/>
            <a:ext cx="7919792" cy="363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0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2648" y="228600"/>
            <a:ext cx="8279832" cy="990600"/>
          </a:xfrm>
        </p:spPr>
        <p:txBody>
          <a:bodyPr>
            <a:noAutofit/>
          </a:bodyPr>
          <a:lstStyle/>
          <a:p>
            <a:r>
              <a:rPr lang="cs-CZ" sz="3600" dirty="0" smtClean="0">
                <a:solidFill>
                  <a:schemeClr val="tx1"/>
                </a:solidFill>
              </a:rPr>
              <a:t>Evaluace kompetencí kariérových poradců</a:t>
            </a: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84A37A-AFC2-4A01-80A1-FC20F2C0D5B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20" y="1738632"/>
            <a:ext cx="7197040" cy="386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6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2648" y="228600"/>
            <a:ext cx="8279832" cy="990600"/>
          </a:xfrm>
        </p:spPr>
        <p:txBody>
          <a:bodyPr>
            <a:noAutofit/>
          </a:bodyPr>
          <a:lstStyle/>
          <a:p>
            <a:r>
              <a:rPr lang="cs-CZ" sz="2800" dirty="0" smtClean="0">
                <a:solidFill>
                  <a:schemeClr val="tx1"/>
                </a:solidFill>
              </a:rPr>
              <a:t>Evaluace efektivity a dopad poskytovaných služeb kariérového poradenství 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84A37A-AFC2-4A01-80A1-FC20F2C0D5B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9" y="1692262"/>
            <a:ext cx="7775776" cy="394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8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228600"/>
            <a:ext cx="8423848" cy="990600"/>
          </a:xfrm>
        </p:spPr>
        <p:txBody>
          <a:bodyPr>
            <a:noAutofit/>
          </a:bodyPr>
          <a:lstStyle/>
          <a:p>
            <a:r>
              <a:rPr lang="cs-CZ" sz="2800" dirty="0" smtClean="0">
                <a:solidFill>
                  <a:schemeClr val="tx1"/>
                </a:solidFill>
              </a:rPr>
              <a:t>Celková spokojenost s poskytovanými službami kariérového poradenství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84A37A-AFC2-4A01-80A1-FC20F2C0D5B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" y="1916832"/>
            <a:ext cx="4627265" cy="352379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9"/>
          <a:stretch/>
        </p:blipFill>
        <p:spPr>
          <a:xfrm>
            <a:off x="5508104" y="1916832"/>
            <a:ext cx="3312368" cy="189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 smtClean="0">
                <a:solidFill>
                  <a:schemeClr val="tx1"/>
                </a:solidFill>
              </a:rPr>
              <a:t>Follow</a:t>
            </a:r>
            <a:r>
              <a:rPr lang="cs-CZ" sz="3600" dirty="0" smtClean="0">
                <a:solidFill>
                  <a:schemeClr val="tx1"/>
                </a:solidFill>
              </a:rPr>
              <a:t>-up dotazování</a:t>
            </a: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84A37A-AFC2-4A01-80A1-FC20F2C0D5B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3400" y="1658078"/>
            <a:ext cx="4902696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V rámci projektu GOAL bylo opakovaně dotázáno 18 klientů (s odstupem 9 až 13 měsíců po rozhovoru s kariérovým poradcem)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</a:rPr>
              <a:t>Téměř všichni dotázaní klienti hodnotili rozhovor s poradcem pozitivně – získali informace o dalších možnostech vzdělávání a získání kvalifikace a informace týkající se hledání zaměstnání, rozhovor s poradcem jim umožnil definování cílů ve vazbě na vzdělávání / získání kvalifikace / hledání zaměstnání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</a:rPr>
              <a:t>Z hlediska dosažení stanovených cílů nicméně pokročila pouze malá část opětovně oslovených klientů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endParaRPr lang="cs-CZ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lvl="1"/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</a:rPr>
              <a:t>Doporučení:</a:t>
            </a: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</a:rPr>
              <a:t>Ačkoliv klienti během schůzky s poradcem získali užitečné informace a rady týkající se vzdělávání a uplatnění na trhu práce a stanovili si konkrétní cíle, většina klientů v rámci jejich naplňování nijak nepokročila</a:t>
            </a:r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 potřeba průběžných konzultací, odborné pomoci a vedení vedoucí k naplnění stanovených cílů </a:t>
            </a:r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endParaRPr lang="cs-CZ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764270"/>
            <a:ext cx="3329460" cy="166473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717" y="3645024"/>
            <a:ext cx="2469763" cy="192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0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84A37A-AFC2-4A01-80A1-FC20F2C0D5B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8800" dirty="0" smtClean="0"/>
          </a:p>
          <a:p>
            <a:pPr marL="0" indent="0" algn="ctr">
              <a:buNone/>
            </a:pPr>
            <a:r>
              <a:rPr lang="cs-CZ" sz="4400" dirty="0" smtClean="0">
                <a:solidFill>
                  <a:schemeClr val="tx2">
                    <a:lumMod val="75000"/>
                  </a:schemeClr>
                </a:solidFill>
              </a:rPr>
              <a:t>Děkuji za pozornost</a:t>
            </a:r>
          </a:p>
          <a:p>
            <a:pPr marL="0" indent="0" algn="ctr">
              <a:buNone/>
            </a:pPr>
            <a:endParaRPr lang="cs-CZ" sz="4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r">
              <a:buNone/>
            </a:pPr>
            <a:endParaRPr lang="en-US" sz="1600" b="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cs-CZ" sz="1600" b="0" dirty="0" err="1" smtClean="0">
                <a:solidFill>
                  <a:schemeClr val="tx2">
                    <a:lumMod val="75000"/>
                  </a:schemeClr>
                </a:solidFill>
              </a:rPr>
              <a:t>martin</a:t>
            </a:r>
            <a:r>
              <a:rPr lang="en-US" sz="1600" b="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cs-CZ" sz="1600" b="0" dirty="0" err="1" smtClean="0">
                <a:solidFill>
                  <a:schemeClr val="tx2">
                    <a:lumMod val="75000"/>
                  </a:schemeClr>
                </a:solidFill>
              </a:rPr>
              <a:t>ulovec</a:t>
            </a:r>
            <a:r>
              <a:rPr lang="en-US" sz="1600" b="0" dirty="0" smtClean="0">
                <a:solidFill>
                  <a:schemeClr val="tx2">
                    <a:lumMod val="75000"/>
                  </a:schemeClr>
                </a:solidFill>
              </a:rPr>
              <a:t>@nuv.cz</a:t>
            </a:r>
            <a:endParaRPr lang="cs-CZ" sz="1600" b="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6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</a:rPr>
              <a:t>Datové zdroje a background</a:t>
            </a: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84A37A-AFC2-4A01-80A1-FC20F2C0D5B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3700988"/>
            <a:ext cx="5247679" cy="200179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33400" y="1586070"/>
            <a:ext cx="77830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</a:rPr>
              <a:t>Kvantitativní data: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</a:rPr>
              <a:t>Monitorovací data (klientské listy) – záznam průběhu schůzky kariérovým poradcem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</a:rPr>
              <a:t>Evaluační dotazníky – vyhodnocení schůzky klientem (</a:t>
            </a:r>
            <a:r>
              <a:rPr lang="cs-CZ" sz="1600" i="1" dirty="0" smtClean="0">
                <a:solidFill>
                  <a:schemeClr val="tx2">
                    <a:lumMod val="75000"/>
                  </a:schemeClr>
                </a:solidFill>
              </a:rPr>
              <a:t>koncept 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satisfaction survey</a:t>
            </a: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</a:rPr>
              <a:t>Kvalitativní </a:t>
            </a:r>
            <a:r>
              <a:rPr lang="cs-CZ" sz="1600" b="1" dirty="0">
                <a:solidFill>
                  <a:schemeClr val="tx2">
                    <a:lumMod val="75000"/>
                  </a:schemeClr>
                </a:solidFill>
              </a:rPr>
              <a:t>data: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1600" dirty="0" err="1" smtClean="0">
                <a:solidFill>
                  <a:schemeClr val="tx2">
                    <a:lumMod val="75000"/>
                  </a:schemeClr>
                </a:solidFill>
              </a:rPr>
              <a:t>Follow</a:t>
            </a: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</a:rPr>
              <a:t>-up dotazování (opakované dotazování klientů) 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</a:rPr>
              <a:t> zpětné hodnocení schůzky s kariérovým poradcem, monitoring aktivit klientů po absolvování schůzky, realizace a naplňování cílů definovaných ve spolupráci s kariérovým poradcem v rámci schůzky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</a:rPr>
              <a:t>Interview s tvůrci politik, se zástupci regionálních center a partnery projektu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6"/>
          <a:stretch/>
        </p:blipFill>
        <p:spPr>
          <a:xfrm>
            <a:off x="6300193" y="3700988"/>
            <a:ext cx="2520280" cy="200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2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</a:rPr>
              <a:t>Metodologie</a:t>
            </a: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84A37A-AFC2-4A01-80A1-FC20F2C0D5B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3400" y="1538434"/>
            <a:ext cx="78550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</a:rPr>
              <a:t>Cílová skupina: </a:t>
            </a: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</a:rPr>
              <a:t>osoby s nižším stupněm dosaženého vzdělání / nízkou kvalifikací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</a:rPr>
              <a:t>Příprava research designu a dotazovacích nástrojů ve spolupráci s koordinátorem (Vlámské  ministerstvo školství), evaluátorem projektu (UCL Institute Of Education) a participujícími zeměmi (Vlámsko, Česká republika, Island, Nizozemí, Litva a Slovinsko)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</a:rPr>
              <a:t>Klienti získáni ve spolupráci s úřady práce ve vybraných regionech (Ústecký a Olomoucký kraj) a Agenturou pro sociální začleňování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</a:rPr>
              <a:t>Kvantitativní data: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</a:rPr>
              <a:t>Dvoufázový sběr kvantitativních dat: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</a:rPr>
              <a:t>Vlna I (leden – květen 2016)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</a:rPr>
              <a:t>Vlna II (březen 2016 – duben 2017)</a:t>
            </a:r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</a:rPr>
              <a:t>onitorovací data – průběh rozhovoru s klientem zaznamenán poradcem (standardizovaný formulář v tištěné podobě)</a:t>
            </a:r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</a:rPr>
              <a:t>Evaluační dotazník – vyhodnocení schůzky klientem / ve spolupráci s poradcem (standardizovaný formulář v tištěné podobě)</a:t>
            </a:r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</a:rPr>
              <a:t>Většina klientů absolvovala pouze jednu schůzku</a:t>
            </a:r>
          </a:p>
          <a:p>
            <a:pPr marL="285750" lvl="2" indent="-285750">
              <a:buFont typeface="Wingdings" panose="05000000000000000000" pitchFamily="2" charset="2"/>
              <a:buChar char="§"/>
            </a:pPr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</a:rPr>
              <a:t>Kvalitativní data:</a:t>
            </a:r>
          </a:p>
          <a:p>
            <a:pPr marL="742950" lvl="3" indent="-285750">
              <a:buFont typeface="Wingdings" panose="05000000000000000000" pitchFamily="2" charset="2"/>
              <a:buChar char="§"/>
            </a:pPr>
            <a:r>
              <a:rPr lang="cs-CZ" sz="1600" dirty="0" err="1" smtClean="0">
                <a:solidFill>
                  <a:schemeClr val="tx2">
                    <a:lumMod val="75000"/>
                  </a:schemeClr>
                </a:solidFill>
              </a:rPr>
              <a:t>Follow</a:t>
            </a: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</a:rPr>
              <a:t>-up dotazování proběhlo v období únor – červen 2017</a:t>
            </a:r>
          </a:p>
          <a:p>
            <a:pPr marL="742950" lvl="3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</a:rPr>
              <a:t>Opakované dotazování prostřednictvím telefonu </a:t>
            </a:r>
            <a:br>
              <a:rPr lang="cs-CZ" sz="1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</a:rPr>
              <a:t>formou </a:t>
            </a:r>
            <a:r>
              <a:rPr lang="cs-CZ" sz="1600" dirty="0" err="1" smtClean="0">
                <a:solidFill>
                  <a:schemeClr val="tx2">
                    <a:lumMod val="75000"/>
                  </a:schemeClr>
                </a:solidFill>
              </a:rPr>
              <a:t>polostrukturovaného</a:t>
            </a: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</a:rPr>
              <a:t> rozhovoru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endParaRPr lang="cs-CZ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6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 smtClean="0">
                <a:solidFill>
                  <a:schemeClr val="tx1"/>
                </a:solidFill>
              </a:rPr>
              <a:t>Fáze sběru dat a související překážky</a:t>
            </a: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84A37A-AFC2-4A01-80A1-FC20F2C0D5B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3400" y="1658078"/>
            <a:ext cx="778301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</a:rPr>
              <a:t>Práce s cílovou skupinou s nízkým dosaženým vzděláním / nízkou kvalifikací může být poměrně problematická – nízká motivace ke spolupráci, problém s oslovováním cílové skupiny a omezený přístup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</a:rPr>
              <a:t>V rámci první fáze sběru dat problém s hledáním a získáváním klientů - vzorek respondentů nebyl dostatečně velký pro detailnější analýzu sesbíraných dat</a:t>
            </a:r>
          </a:p>
          <a:p>
            <a:pPr marL="2857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</a:rPr>
              <a:t>Intenzivní spolupráce s lokálními úřady práce a Agenturou pro sociální začleňování v rámci sociálně vyloučených lokalit 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v průběhu druhé fáze sběru dat zajištěn dostatečný počet klientů)</a:t>
            </a:r>
          </a:p>
          <a:p>
            <a:pPr marL="2857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Problém s využíváním </a:t>
            </a:r>
            <a:r>
              <a:rPr lang="cs-CZ" sz="1600" dirty="0" err="1" smtClean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samovyplňovacích</a:t>
            </a: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 dotazníků (SAQ) v rámci této cílové skupiny – v některých případech nutná asistence poradců, omezení ve vazbě na preferovanou podobu dotazovacího nástroje (elektronický dotazník X papírový dotazník)</a:t>
            </a:r>
          </a:p>
          <a:p>
            <a:pPr marL="2857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V některých případech problém s inkonzistencí dat při propojování datových zdrojů  vyšší požadavky na kontrolu dat a zajištění validity</a:t>
            </a:r>
          </a:p>
          <a:p>
            <a:pPr marL="2857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Problém s opětovným oslovováním klientů v rámci </a:t>
            </a:r>
            <a:r>
              <a:rPr lang="cs-CZ" sz="1600" dirty="0" err="1" smtClean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follow</a:t>
            </a: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-up rozhovorů – nízká ochota klientů, problém s jejich kontaktováním (žádná reakce, kontakt již nebyl aktuální)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endParaRPr lang="cs-CZ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endParaRPr lang="cs-CZ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21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</a:rPr>
              <a:t>Demografický profil klientů</a:t>
            </a: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84A37A-AFC2-4A01-80A1-FC20F2C0D5B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86" y="1628800"/>
            <a:ext cx="3599312" cy="397574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2742" y="1628800"/>
            <a:ext cx="3599312" cy="397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8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</a:rPr>
              <a:t>Demografický profil klientů</a:t>
            </a: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84A37A-AFC2-4A01-80A1-FC20F2C0D5B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53" y="1637346"/>
            <a:ext cx="5003837" cy="404919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637346"/>
            <a:ext cx="1898462" cy="189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6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2648" y="228600"/>
            <a:ext cx="8279832" cy="990600"/>
          </a:xfrm>
        </p:spPr>
        <p:txBody>
          <a:bodyPr>
            <a:noAutofit/>
          </a:bodyPr>
          <a:lstStyle/>
          <a:p>
            <a:r>
              <a:rPr lang="cs-CZ" sz="3600" dirty="0" smtClean="0">
                <a:solidFill>
                  <a:schemeClr val="tx1"/>
                </a:solidFill>
              </a:rPr>
              <a:t>Předchozí zkušenost s poradenstvím</a:t>
            </a: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84A37A-AFC2-4A01-80A1-FC20F2C0D5B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" y="1773911"/>
            <a:ext cx="4909062" cy="374332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751" y="1778135"/>
            <a:ext cx="3276354" cy="218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8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51840" cy="990600"/>
          </a:xfrm>
        </p:spPr>
        <p:txBody>
          <a:bodyPr>
            <a:noAutofit/>
          </a:bodyPr>
          <a:lstStyle/>
          <a:p>
            <a:r>
              <a:rPr lang="cs-CZ" sz="3400" dirty="0" smtClean="0">
                <a:solidFill>
                  <a:schemeClr val="tx1"/>
                </a:solidFill>
              </a:rPr>
              <a:t>Dosažení stanovených cílů a bariéry - sebeevaluace</a:t>
            </a:r>
            <a:endParaRPr lang="cs-CZ" sz="3400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84A37A-AFC2-4A01-80A1-FC20F2C0D5B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" y="1776097"/>
            <a:ext cx="5021103" cy="388515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648" y="1776097"/>
            <a:ext cx="3059832" cy="203988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832648" y="3933056"/>
            <a:ext cx="305983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Konstrukce indexu reflektujícího možnost dosažení stanovených cílů prostřednictvím sebeevaluace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Využití sady dichotomických postojových otázek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84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2648" y="228600"/>
            <a:ext cx="8279832" cy="990600"/>
          </a:xfrm>
        </p:spPr>
        <p:txBody>
          <a:bodyPr>
            <a:noAutofit/>
          </a:bodyPr>
          <a:lstStyle/>
          <a:p>
            <a:r>
              <a:rPr lang="cs-CZ" sz="3600" dirty="0" smtClean="0">
                <a:solidFill>
                  <a:schemeClr val="tx1"/>
                </a:solidFill>
              </a:rPr>
              <a:t>Postoje ke vzdělávání a učení</a:t>
            </a: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84A37A-AFC2-4A01-80A1-FC20F2C0D5B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9" y="1778135"/>
            <a:ext cx="4967464" cy="38787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829" y="1781826"/>
            <a:ext cx="3129651" cy="345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4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AL TEMPLATE">
  <a:themeElements>
    <a:clrScheme name="Aangepast 6">
      <a:dk1>
        <a:srgbClr val="003399"/>
      </a:dk1>
      <a:lt1>
        <a:sysClr val="window" lastClr="FFFFFF"/>
      </a:lt1>
      <a:dk2>
        <a:srgbClr val="6C6C72"/>
      </a:dk2>
      <a:lt2>
        <a:srgbClr val="DEDEE0"/>
      </a:lt2>
      <a:accent1>
        <a:srgbClr val="94AF2C"/>
      </a:accent1>
      <a:accent2>
        <a:srgbClr val="CB5E1B"/>
      </a:accent2>
      <a:accent3>
        <a:srgbClr val="003399"/>
      </a:accent3>
      <a:accent4>
        <a:srgbClr val="94AF2C"/>
      </a:accent4>
      <a:accent5>
        <a:srgbClr val="CB5E1B"/>
      </a:accent5>
      <a:accent6>
        <a:srgbClr val="003399"/>
      </a:accent6>
      <a:hlink>
        <a:srgbClr val="CB5E1B"/>
      </a:hlink>
      <a:folHlink>
        <a:srgbClr val="003399"/>
      </a:folHlink>
    </a:clrScheme>
    <a:fontScheme name="Media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OAL TEMPLATE Flanders">
  <a:themeElements>
    <a:clrScheme name="Aangepast 6">
      <a:dk1>
        <a:srgbClr val="003399"/>
      </a:dk1>
      <a:lt1>
        <a:sysClr val="window" lastClr="FFFFFF"/>
      </a:lt1>
      <a:dk2>
        <a:srgbClr val="6C6C72"/>
      </a:dk2>
      <a:lt2>
        <a:srgbClr val="DEDEE0"/>
      </a:lt2>
      <a:accent1>
        <a:srgbClr val="94AF2C"/>
      </a:accent1>
      <a:accent2>
        <a:srgbClr val="CB5E1B"/>
      </a:accent2>
      <a:accent3>
        <a:srgbClr val="003399"/>
      </a:accent3>
      <a:accent4>
        <a:srgbClr val="94AF2C"/>
      </a:accent4>
      <a:accent5>
        <a:srgbClr val="CB5E1B"/>
      </a:accent5>
      <a:accent6>
        <a:srgbClr val="003399"/>
      </a:accent6>
      <a:hlink>
        <a:srgbClr val="CB5E1B"/>
      </a:hlink>
      <a:folHlink>
        <a:srgbClr val="003399"/>
      </a:folHlink>
    </a:clrScheme>
    <a:fontScheme name="Media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GOAL template</Template>
  <TotalTime>826</TotalTime>
  <Words>851</Words>
  <Application>Microsoft Office PowerPoint</Application>
  <PresentationFormat>Předvádění na obrazovce (4:3)</PresentationFormat>
  <Paragraphs>110</Paragraphs>
  <Slides>18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6" baseType="lpstr">
      <vt:lpstr>Arial</vt:lpstr>
      <vt:lpstr>Calibri</vt:lpstr>
      <vt:lpstr>Mangal</vt:lpstr>
      <vt:lpstr>Tw Cen MT</vt:lpstr>
      <vt:lpstr>Wingdings</vt:lpstr>
      <vt:lpstr>Wingdings 2</vt:lpstr>
      <vt:lpstr>GOAL TEMPLATE</vt:lpstr>
      <vt:lpstr>GOAL TEMPLATE Flanders</vt:lpstr>
      <vt:lpstr>Průběh a evaluace poradenství – analytické výstupy </vt:lpstr>
      <vt:lpstr>Datové zdroje a background</vt:lpstr>
      <vt:lpstr>Metodologie</vt:lpstr>
      <vt:lpstr>Fáze sběru dat a související překážky</vt:lpstr>
      <vt:lpstr>Demografický profil klientů</vt:lpstr>
      <vt:lpstr>Demografický profil klientů</vt:lpstr>
      <vt:lpstr>Předchozí zkušenost s poradenstvím</vt:lpstr>
      <vt:lpstr>Dosažení stanovených cílů a bariéry - sebeevaluace</vt:lpstr>
      <vt:lpstr>Postoje ke vzdělávání a učení</vt:lpstr>
      <vt:lpstr>Stanovené cíle ve vzdělávání a učení</vt:lpstr>
      <vt:lpstr>Důvody pro vyhledání služeb kariérového poradenství</vt:lpstr>
      <vt:lpstr>Průměrná délka schůzky s klientem</vt:lpstr>
      <vt:lpstr>Zaměření schůzky a diskutovaná témata</vt:lpstr>
      <vt:lpstr>Evaluace kompetencí kariérových poradců</vt:lpstr>
      <vt:lpstr>Evaluace efektivity a dopad poskytovaných služeb kariérového poradenství </vt:lpstr>
      <vt:lpstr>Celková spokojenost s poskytovanými službami kariérového poradenství</vt:lpstr>
      <vt:lpstr>Follow-up dotazování</vt:lpstr>
      <vt:lpstr>Prezentace aplikace PowerPoint</vt:lpstr>
    </vt:vector>
  </TitlesOfParts>
  <Company>NUV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Goal</dc:title>
  <dc:creator>Vongreyová Jana</dc:creator>
  <cp:lastModifiedBy>Úlovec Martin</cp:lastModifiedBy>
  <cp:revision>68</cp:revision>
  <dcterms:created xsi:type="dcterms:W3CDTF">2015-05-27T09:12:54Z</dcterms:created>
  <dcterms:modified xsi:type="dcterms:W3CDTF">2017-12-08T00:46:11Z</dcterms:modified>
</cp:coreProperties>
</file>