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7" r:id="rId9"/>
    <p:sldId id="265" r:id="rId10"/>
    <p:sldId id="266" r:id="rId11"/>
  </p:sldIdLst>
  <p:sldSz cx="9906000" cy="6858000" type="A4"/>
  <p:notesSz cx="6858000" cy="9144000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1pPr>
    <a:lvl2pPr marL="41984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2pPr>
    <a:lvl3pPr marL="839694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3pPr>
    <a:lvl4pPr marL="1259540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4pPr>
    <a:lvl5pPr marL="1679387" algn="r" rtl="0" fontAlgn="base">
      <a:spcBef>
        <a:spcPct val="0"/>
      </a:spcBef>
      <a:spcAft>
        <a:spcPct val="0"/>
      </a:spcAft>
      <a:defRPr sz="2500" b="1" kern="1200">
        <a:solidFill>
          <a:schemeClr val="bg1"/>
        </a:solidFill>
        <a:latin typeface="Arial" charset="0"/>
        <a:ea typeface="+mn-ea"/>
        <a:cs typeface="+mn-cs"/>
      </a:defRPr>
    </a:lvl5pPr>
    <a:lvl6pPr marL="209923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6pPr>
    <a:lvl7pPr marL="2519081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7pPr>
    <a:lvl8pPr marL="2938927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8pPr>
    <a:lvl9pPr marL="3358774" algn="l" defTabSz="839694" rtl="0" eaLnBrk="1" latinLnBrk="0" hangingPunct="1">
      <a:defRPr sz="25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4" y="48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9" d="100"/>
          <a:sy n="99" d="100"/>
        </p:scale>
        <p:origin x="-258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4859A-FAC6-48B4-8654-9413F3D6F318}" type="datetimeFigureOut">
              <a:rPr lang="cs-CZ" smtClean="0"/>
              <a:pPr/>
              <a:t>16.2.2015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DECCC-5C39-4D4C-899A-8DFE9C32EAD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03949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7B1E-6233-499E-A33F-D85329E14B16}" type="datetimeFigureOut">
              <a:rPr lang="cs-CZ" smtClean="0"/>
              <a:pPr/>
              <a:t>16.2.2015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1422-5B0C-415B-B749-D9222588CE2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8334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3944B-B680-414C-872A-1FFACF478B17}" type="slidenum">
              <a:rPr lang="cs-CZ" smtClean="0"/>
              <a:pPr/>
              <a:t>8</a:t>
            </a:fld>
            <a:endParaRPr lang="cs-CZ" dirty="0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2500" y="685800"/>
            <a:ext cx="4954588" cy="34305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50"/>
            <a:ext cx="5486400" cy="4114656"/>
          </a:xfrm>
          <a:noFill/>
          <a:ln/>
        </p:spPr>
        <p:txBody>
          <a:bodyPr lIns="91438" tIns="45719" rIns="91438" bIns="45719"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363" y="4407378"/>
            <a:ext cx="8420688" cy="1362097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2907056"/>
            <a:ext cx="8420688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D00FA-DA35-4D93-A7E9-52D07CF9AC45}" type="slidenum">
              <a:rPr lang="cs-CZ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14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0472" y="404665"/>
            <a:ext cx="9360000" cy="5832648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000" y="450000"/>
            <a:ext cx="936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085331" y="6453336"/>
            <a:ext cx="6536843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813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0472" y="4653136"/>
            <a:ext cx="9217024" cy="1500322"/>
          </a:xfrm>
        </p:spPr>
        <p:txBody>
          <a:bodyPr anchor="t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9568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64F6-D149-48F4-BFFE-FA75D5FA56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8614" y="6564271"/>
            <a:ext cx="2311792" cy="1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6" tIns="45696" rIns="91386" bIns="45696" numCol="1" anchor="t" anchorCtr="0" compatLnSpc="1">
            <a:prstTxWarp prst="textNoShape">
              <a:avLst/>
            </a:prstTxWarp>
          </a:bodyPr>
          <a:lstStyle>
            <a:lvl1pPr>
              <a:defRPr sz="700" b="0">
                <a:solidFill>
                  <a:schemeClr val="tx1"/>
                </a:solidFill>
              </a:defRPr>
            </a:lvl1pPr>
          </a:lstStyle>
          <a:p>
            <a:fld id="{C92F3E14-6320-4963-A862-4905760388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309" y="881188"/>
            <a:ext cx="8336864" cy="52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25" tIns="41963" rIns="83925" bIns="41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85331" y="228936"/>
            <a:ext cx="6536843" cy="39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969" tIns="41985" rIns="83969" bIns="419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66" r:id="rId3"/>
    <p:sldLayoutId id="2147483672" r:id="rId4"/>
    <p:sldLayoutId id="2147483662" r:id="rId5"/>
    <p:sldLayoutId id="2147483675" r:id="rId6"/>
    <p:sldLayoutId id="2147483673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2pPr>
      <a:lvl3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3pPr>
      <a:lvl4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4pPr>
      <a:lvl5pPr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5pPr>
      <a:lvl6pPr marL="41984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6pPr>
      <a:lvl7pPr marL="839694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7pPr>
      <a:lvl8pPr marL="1259540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8pPr>
      <a:lvl9pPr marL="1679387" algn="r" defTabSz="914042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</a:defRPr>
      </a:lvl9pPr>
    </p:titleStyle>
    <p:bodyStyle>
      <a:lvl1pPr marL="418389" indent="-418389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77596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333889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791638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247930" indent="-419847" algn="l" defTabSz="914042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667776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3087623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507470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927317" indent="-419847" algn="l" defTabSz="914042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2949" y="3933056"/>
            <a:ext cx="8570531" cy="1362097"/>
          </a:xfrm>
        </p:spPr>
        <p:txBody>
          <a:bodyPr/>
          <a:lstStyle/>
          <a:p>
            <a:pPr algn="ctr"/>
            <a:r>
              <a:rPr lang="cs-CZ" sz="4200" dirty="0" smtClean="0"/>
              <a:t>NZZ v </a:t>
            </a:r>
            <a:r>
              <a:rPr lang="cs-CZ" sz="4200" dirty="0" smtClean="0"/>
              <a:t>autooborech</a:t>
            </a:r>
            <a:endParaRPr lang="cs-CZ" sz="4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5517232"/>
            <a:ext cx="8420688" cy="330306"/>
          </a:xfrm>
        </p:spPr>
        <p:txBody>
          <a:bodyPr/>
          <a:lstStyle/>
          <a:p>
            <a:pPr algn="ctr"/>
            <a:r>
              <a:rPr lang="cs-CZ" dirty="0" smtClean="0"/>
              <a:t>Milan </a:t>
            </a:r>
            <a:r>
              <a:rPr lang="cs-CZ" dirty="0" smtClean="0"/>
              <a:t>Chylík</a:t>
            </a:r>
            <a:r>
              <a:rPr lang="cs-CZ" dirty="0" smtClean="0"/>
              <a:t>, Praha, 17. února 2015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1340768"/>
            <a:ext cx="8420688" cy="5517232"/>
          </a:xfrm>
        </p:spPr>
        <p:txBody>
          <a:bodyPr anchor="ctr" anchorCtr="0"/>
          <a:lstStyle/>
          <a:p>
            <a:pPr algn="ctr">
              <a:spcBef>
                <a:spcPts val="0"/>
              </a:spcBef>
            </a:pPr>
            <a:r>
              <a:rPr lang="cs-CZ" dirty="0" smtClean="0"/>
              <a:t>Děkuji za pozornost</a:t>
            </a:r>
          </a:p>
          <a:p>
            <a:pPr algn="ctr">
              <a:spcBef>
                <a:spcPts val="0"/>
              </a:spcBef>
            </a:pPr>
            <a:endParaRPr lang="cs-CZ" dirty="0" smtClean="0"/>
          </a:p>
          <a:p>
            <a:pPr algn="ctr">
              <a:spcBef>
                <a:spcPts val="0"/>
              </a:spcBef>
            </a:pPr>
            <a:r>
              <a:rPr lang="cs-CZ" dirty="0" smtClean="0"/>
              <a:t>www.</a:t>
            </a:r>
            <a:r>
              <a:rPr lang="cs-CZ" dirty="0" smtClean="0"/>
              <a:t>issabrno.cz</a:t>
            </a:r>
            <a:endParaRPr lang="cs-CZ" dirty="0" smtClean="0"/>
          </a:p>
          <a:p>
            <a:pPr algn="ctr">
              <a:spcBef>
                <a:spcPts val="0"/>
              </a:spcBef>
            </a:pPr>
            <a:endParaRPr lang="cs-CZ" dirty="0" smtClean="0"/>
          </a:p>
          <a:p>
            <a:pPr algn="ctr">
              <a:spcBef>
                <a:spcPts val="0"/>
              </a:spcBef>
            </a:pPr>
            <a:endParaRPr lang="cs-CZ" dirty="0" smtClean="0"/>
          </a:p>
          <a:p>
            <a:pPr algn="ctr">
              <a:spcBef>
                <a:spcPts val="0"/>
              </a:spcBef>
            </a:pPr>
            <a:endParaRPr lang="cs-CZ" dirty="0" smtClean="0"/>
          </a:p>
          <a:p>
            <a:pPr algn="ctr">
              <a:spcBef>
                <a:spcPts val="0"/>
              </a:spcBef>
            </a:pPr>
            <a:endParaRPr lang="cs-CZ" dirty="0" smtClean="0"/>
          </a:p>
          <a:p>
            <a:pPr algn="ctr"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endParaRPr lang="cs-CZ" dirty="0" smtClean="0"/>
          </a:p>
        </p:txBody>
      </p:sp>
      <p:pic>
        <p:nvPicPr>
          <p:cNvPr id="5" name="Obrázek 4" descr="logo ISSA průhledné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4808" y="4293096"/>
            <a:ext cx="3599695" cy="107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1340768"/>
            <a:ext cx="8420688" cy="5517232"/>
          </a:xfrm>
        </p:spPr>
        <p:txBody>
          <a:bodyPr anchor="ctr" anchorCtr="0"/>
          <a:lstStyle/>
          <a:p>
            <a:pPr>
              <a:spcBef>
                <a:spcPts val="0"/>
              </a:spcBef>
            </a:pPr>
            <a:r>
              <a:rPr lang="cs-CZ" b="1" dirty="0" smtClean="0"/>
              <a:t>2004</a:t>
            </a:r>
          </a:p>
          <a:p>
            <a:pPr>
              <a:spcBef>
                <a:spcPts val="0"/>
              </a:spcBef>
            </a:pPr>
            <a:endParaRPr lang="cs-CZ" b="1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inspirace jednotného zadání soutěží Automechanik junior (2014 - 20. ročník)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obor automechanik + kuchař a elektrikář–silnoproud 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realizovalo 14 škol – 705 žáků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tvůrci – 14 pilotních škol s výukou </a:t>
            </a:r>
            <a:r>
              <a:rPr lang="cs-CZ" dirty="0" err="1" smtClean="0"/>
              <a:t>autooborů</a:t>
            </a:r>
            <a:r>
              <a:rPr lang="cs-CZ" dirty="0" smtClean="0"/>
              <a:t> ze 14 krajů ČR – zajištění informovanosti a motivace k zapojení ostatních škol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písemná část – soubor otázek členěných do obsahových okruhů + test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praktická část – 12 úkolů 25 min. + 1 úkol 50 min.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ústní část – 30 témat, 2 otázky + podotázka ze světa práce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576" y="0"/>
            <a:ext cx="7626052" cy="686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664" y="0"/>
            <a:ext cx="59921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1340768"/>
            <a:ext cx="8420688" cy="5517232"/>
          </a:xfrm>
        </p:spPr>
        <p:txBody>
          <a:bodyPr anchor="ctr" anchorCtr="0"/>
          <a:lstStyle/>
          <a:p>
            <a:pPr>
              <a:spcBef>
                <a:spcPts val="0"/>
              </a:spcBef>
            </a:pPr>
            <a:r>
              <a:rPr lang="cs-CZ" b="1" dirty="0" smtClean="0"/>
              <a:t>2014</a:t>
            </a:r>
          </a:p>
          <a:p>
            <a:pPr>
              <a:spcBef>
                <a:spcPts val="0"/>
              </a:spcBef>
            </a:pPr>
            <a:endParaRPr lang="cs-CZ" b="1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obory mechanik opravář motorových vozidel, autolakýrník, karosář a autoelektrikář 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postupná aplikace stejné struktury zadání ZZ do všech </a:t>
            </a:r>
            <a:r>
              <a:rPr lang="cs-CZ" dirty="0" smtClean="0"/>
              <a:t>autooborů</a:t>
            </a:r>
            <a:endParaRPr lang="cs-CZ" dirty="0" smtClean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u="sng" dirty="0" smtClean="0"/>
              <a:t>mechanik opravář motorových vozidel:</a:t>
            </a:r>
            <a:endParaRPr lang="cs-CZ" u="sng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realizovalo více než 100 škol a 3000 žáků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tvůrci – pilotní školy s výukou </a:t>
            </a:r>
            <a:r>
              <a:rPr lang="cs-CZ" dirty="0" smtClean="0"/>
              <a:t>autooborů</a:t>
            </a:r>
            <a:endParaRPr lang="cs-CZ" dirty="0" smtClean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stále stejná struktura zadání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zkvalitňování zadání zejména v písemné části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tvorba nových otázek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inovace otázek a úkolů v souvislosti s technologickým vývojem vozidel</a:t>
            </a:r>
          </a:p>
          <a:p>
            <a:pPr>
              <a:spcBef>
                <a:spcPts val="0"/>
              </a:spcBef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80" y="-99392"/>
            <a:ext cx="5800542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0"/>
            <a:ext cx="6355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AutoShape 2"/>
          <p:cNvCxnSpPr>
            <a:cxnSpLocks noChangeShapeType="1"/>
            <a:stCxn id="15371" idx="7"/>
            <a:endCxn id="15381" idx="0"/>
          </p:cNvCxnSpPr>
          <p:nvPr/>
        </p:nvCxnSpPr>
        <p:spPr bwMode="auto">
          <a:xfrm rot="5400000" flipV="1">
            <a:off x="4943277" y="-1662973"/>
            <a:ext cx="1397000" cy="7059745"/>
          </a:xfrm>
          <a:prstGeom prst="curvedConnector3">
            <a:avLst>
              <a:gd name="adj1" fmla="val -24657"/>
            </a:avLst>
          </a:prstGeom>
          <a:noFill/>
          <a:ln w="12700">
            <a:solidFill>
              <a:srgbClr val="BCBCBC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5363" name="AutoShape 3"/>
          <p:cNvCxnSpPr>
            <a:cxnSpLocks noChangeShapeType="1"/>
            <a:stCxn id="15368" idx="0"/>
            <a:endCxn id="15376" idx="0"/>
          </p:cNvCxnSpPr>
          <p:nvPr/>
        </p:nvCxnSpPr>
        <p:spPr bwMode="auto">
          <a:xfrm rot="-5400000" flipH="1" flipV="1">
            <a:off x="5239412" y="-519113"/>
            <a:ext cx="1588" cy="6170613"/>
          </a:xfrm>
          <a:prstGeom prst="curvedConnector3">
            <a:avLst>
              <a:gd name="adj1" fmla="val -14400005"/>
            </a:avLst>
          </a:prstGeom>
          <a:noFill/>
          <a:ln w="57150">
            <a:solidFill>
              <a:srgbClr val="E3EA82"/>
            </a:solidFill>
            <a:round/>
            <a:headEnd/>
            <a:tailEnd type="triangle" w="med" len="med"/>
          </a:ln>
        </p:spPr>
      </p:cxn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229" y="201614"/>
            <a:ext cx="8903361" cy="490537"/>
          </a:xfrm>
        </p:spPr>
        <p:txBody>
          <a:bodyPr/>
          <a:lstStyle/>
          <a:p>
            <a:pPr algn="l" eaLnBrk="1" hangingPunct="1"/>
            <a:r>
              <a:rPr lang="cs-CZ" sz="2800" b="1" dirty="0" smtClean="0">
                <a:solidFill>
                  <a:srgbClr val="A6154C"/>
                </a:solidFill>
              </a:rPr>
              <a:t>Model vazeb NSK </a:t>
            </a:r>
            <a:r>
              <a:rPr lang="cs-CZ" sz="900" b="1" dirty="0" smtClean="0">
                <a:solidFill>
                  <a:srgbClr val="A6154C"/>
                </a:solidFill>
              </a:rPr>
              <a:t>(c) projekt NSK 2005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97731" y="2565400"/>
            <a:ext cx="701675" cy="863600"/>
          </a:xfrm>
          <a:prstGeom prst="rect">
            <a:avLst/>
          </a:prstGeom>
          <a:solidFill>
            <a:srgbClr val="DCA33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Typové </a:t>
            </a:r>
            <a:b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pozice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380192" y="2547939"/>
            <a:ext cx="780785" cy="1025525"/>
          </a:xfrm>
          <a:prstGeom prst="rect">
            <a:avLst/>
          </a:prstGeom>
          <a:solidFill>
            <a:srgbClr val="6CBCC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povolání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40043" y="2563813"/>
            <a:ext cx="858176" cy="1009650"/>
          </a:xfrm>
          <a:prstGeom prst="rect">
            <a:avLst/>
          </a:prstGeom>
          <a:solidFill>
            <a:srgbClr val="6CBCC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Kvalif</a:t>
            </a:r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standardy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úplných k.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295356" y="2565401"/>
            <a:ext cx="779066" cy="1008063"/>
          </a:xfrm>
          <a:prstGeom prst="rect">
            <a:avLst/>
          </a:prstGeom>
          <a:solidFill>
            <a:srgbClr val="72C26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Soustava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oborů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vzdělání;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 VP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8855208" y="2565401"/>
            <a:ext cx="779065" cy="792163"/>
          </a:xfrm>
          <a:prstGeom prst="rect">
            <a:avLst/>
          </a:prstGeom>
          <a:solidFill>
            <a:srgbClr val="72C26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ŠVP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586450" y="2133600"/>
            <a:ext cx="8970433" cy="0"/>
          </a:xfrm>
          <a:prstGeom prst="line">
            <a:avLst/>
          </a:prstGeom>
          <a:noFill/>
          <a:ln w="28575">
            <a:solidFill>
              <a:srgbClr val="FF9966"/>
            </a:solidFill>
            <a:round/>
            <a:headEnd/>
            <a:tailEnd/>
          </a:ln>
        </p:spPr>
        <p:txBody>
          <a:bodyPr/>
          <a:lstStyle/>
          <a:p>
            <a:endParaRPr lang="cs-CZ" dirty="0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352558" y="1052513"/>
            <a:ext cx="1871133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Potřeby </a:t>
            </a:r>
            <a:b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zaměstnavatelů</a:t>
            </a: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3236648" y="908051"/>
            <a:ext cx="210674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Potřeby </a:t>
            </a:r>
            <a:b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schopnosti </a:t>
            </a:r>
            <a:b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člověka</a:t>
            </a: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967678" y="909638"/>
            <a:ext cx="1793743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Potřeby </a:t>
            </a:r>
            <a:b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společnosti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vzděl</a:t>
            </a:r>
            <a:r>
              <a:rPr 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systému, 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občanské...)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529131" y="3284538"/>
            <a:ext cx="858176" cy="1009650"/>
          </a:xfrm>
          <a:prstGeom prst="rect">
            <a:avLst/>
          </a:prstGeom>
          <a:solidFill>
            <a:srgbClr val="6CBCC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Hodnotící</a:t>
            </a:r>
            <a:b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40043" y="3644900"/>
            <a:ext cx="858176" cy="1009650"/>
          </a:xfrm>
          <a:prstGeom prst="rect">
            <a:avLst/>
          </a:prstGeom>
          <a:solidFill>
            <a:srgbClr val="6CBCC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Kvalif</a:t>
            </a:r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standardy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dílčích k.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1676797" y="2565401"/>
            <a:ext cx="624284" cy="576263"/>
          </a:xfrm>
          <a:prstGeom prst="ellipse">
            <a:avLst/>
          </a:prstGeom>
          <a:solidFill>
            <a:srgbClr val="E3EA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897731" y="3448050"/>
            <a:ext cx="701675" cy="628650"/>
          </a:xfrm>
          <a:prstGeom prst="rect">
            <a:avLst/>
          </a:prstGeom>
          <a:solidFill>
            <a:srgbClr val="DCA33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Typové </a:t>
            </a:r>
            <a:b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pozice</a:t>
            </a:r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3238368" y="2565401"/>
            <a:ext cx="624284" cy="576263"/>
          </a:xfrm>
          <a:prstGeom prst="ellipse">
            <a:avLst/>
          </a:prstGeom>
          <a:solidFill>
            <a:srgbClr val="E3EA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4875610" y="3213101"/>
            <a:ext cx="624284" cy="576263"/>
          </a:xfrm>
          <a:prstGeom prst="ellipse">
            <a:avLst/>
          </a:prstGeom>
          <a:solidFill>
            <a:srgbClr val="E3EA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6514571" y="2565401"/>
            <a:ext cx="624285" cy="576263"/>
          </a:xfrm>
          <a:prstGeom prst="ellipse">
            <a:avLst/>
          </a:prstGeom>
          <a:solidFill>
            <a:srgbClr val="E3EA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8153533" y="2565401"/>
            <a:ext cx="624284" cy="576263"/>
          </a:xfrm>
          <a:prstGeom prst="ellipse">
            <a:avLst/>
          </a:prstGeom>
          <a:solidFill>
            <a:srgbClr val="E3EA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196057" y="2565401"/>
            <a:ext cx="624285" cy="576263"/>
          </a:xfrm>
          <a:prstGeom prst="ellipse">
            <a:avLst/>
          </a:prstGeom>
          <a:solidFill>
            <a:srgbClr val="E3EA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5383" name="AutoShape 23"/>
          <p:cNvCxnSpPr>
            <a:cxnSpLocks noChangeShapeType="1"/>
            <a:stCxn id="15371" idx="3"/>
            <a:endCxn id="15382" idx="0"/>
          </p:cNvCxnSpPr>
          <p:nvPr/>
        </p:nvCxnSpPr>
        <p:spPr bwMode="auto">
          <a:xfrm flipH="1">
            <a:off x="509058" y="1728788"/>
            <a:ext cx="116946" cy="836612"/>
          </a:xfrm>
          <a:prstGeom prst="straightConnector1">
            <a:avLst/>
          </a:prstGeom>
          <a:noFill/>
          <a:ln w="38100">
            <a:solidFill>
              <a:srgbClr val="BCBCBC"/>
            </a:solidFill>
            <a:round/>
            <a:headEnd/>
            <a:tailEnd type="triangle" w="med" len="med"/>
          </a:ln>
        </p:spPr>
      </p:cxnSp>
      <p:sp>
        <p:nvSpPr>
          <p:cNvPr id="15384" name="AutoShape 24"/>
          <p:cNvSpPr>
            <a:spLocks noChangeArrowheads="1"/>
          </p:cNvSpPr>
          <p:nvPr/>
        </p:nvSpPr>
        <p:spPr bwMode="auto">
          <a:xfrm>
            <a:off x="1522016" y="2636838"/>
            <a:ext cx="233892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3EA8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cxnSp>
        <p:nvCxnSpPr>
          <p:cNvPr id="15385" name="AutoShape 25"/>
          <p:cNvCxnSpPr>
            <a:cxnSpLocks noChangeShapeType="1"/>
            <a:stCxn id="15371" idx="5"/>
            <a:endCxn id="15376" idx="0"/>
          </p:cNvCxnSpPr>
          <p:nvPr/>
        </p:nvCxnSpPr>
        <p:spPr bwMode="auto">
          <a:xfrm>
            <a:off x="2111904" y="1728788"/>
            <a:ext cx="42995" cy="836612"/>
          </a:xfrm>
          <a:prstGeom prst="straightConnector1">
            <a:avLst/>
          </a:prstGeom>
          <a:noFill/>
          <a:ln w="38100">
            <a:solidFill>
              <a:srgbClr val="BCBCBC"/>
            </a:solidFill>
            <a:round/>
            <a:headEnd/>
            <a:tailEnd type="triangle" w="med" len="med"/>
          </a:ln>
        </p:spPr>
      </p:cxn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2534974" y="1555750"/>
            <a:ext cx="1716352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Vzdělatelnost</a:t>
            </a:r>
            <a:endParaRPr lang="cs-CZ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4406107" y="1555750"/>
            <a:ext cx="1716352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Kompetence pro</a:t>
            </a:r>
            <a:b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CŽU</a:t>
            </a:r>
          </a:p>
        </p:txBody>
      </p:sp>
      <p:cxnSp>
        <p:nvCxnSpPr>
          <p:cNvPr id="15388" name="AutoShape 28"/>
          <p:cNvCxnSpPr>
            <a:cxnSpLocks noChangeShapeType="1"/>
          </p:cNvCxnSpPr>
          <p:nvPr/>
        </p:nvCxnSpPr>
        <p:spPr bwMode="auto">
          <a:xfrm>
            <a:off x="3572008" y="1989138"/>
            <a:ext cx="158221" cy="576262"/>
          </a:xfrm>
          <a:prstGeom prst="straightConnector1">
            <a:avLst/>
          </a:prstGeom>
          <a:noFill/>
          <a:ln w="38100">
            <a:solidFill>
              <a:srgbClr val="BCBCBC"/>
            </a:solidFill>
            <a:round/>
            <a:headEnd/>
            <a:tailEnd type="triangle" w="med" len="med"/>
          </a:ln>
        </p:spPr>
      </p:cxnSp>
      <p:cxnSp>
        <p:nvCxnSpPr>
          <p:cNvPr id="15389" name="AutoShape 29"/>
          <p:cNvCxnSpPr>
            <a:cxnSpLocks noChangeShapeType="1"/>
          </p:cNvCxnSpPr>
          <p:nvPr/>
        </p:nvCxnSpPr>
        <p:spPr bwMode="auto">
          <a:xfrm flipH="1">
            <a:off x="2323439" y="1916113"/>
            <a:ext cx="576130" cy="723900"/>
          </a:xfrm>
          <a:prstGeom prst="straightConnector1">
            <a:avLst/>
          </a:prstGeom>
          <a:noFill/>
          <a:ln w="38100">
            <a:solidFill>
              <a:srgbClr val="BCBCBC"/>
            </a:solidFill>
            <a:round/>
            <a:headEnd/>
            <a:tailEnd type="triangle" w="med" len="med"/>
          </a:ln>
        </p:spPr>
      </p:cxnSp>
      <p:cxnSp>
        <p:nvCxnSpPr>
          <p:cNvPr id="15390" name="AutoShape 30"/>
          <p:cNvCxnSpPr>
            <a:cxnSpLocks noChangeShapeType="1"/>
          </p:cNvCxnSpPr>
          <p:nvPr/>
        </p:nvCxnSpPr>
        <p:spPr bwMode="auto">
          <a:xfrm flipH="1">
            <a:off x="3962401" y="1844675"/>
            <a:ext cx="885693" cy="723900"/>
          </a:xfrm>
          <a:prstGeom prst="straightConnector1">
            <a:avLst/>
          </a:prstGeom>
          <a:noFill/>
          <a:ln w="38100">
            <a:solidFill>
              <a:srgbClr val="BCBCBC"/>
            </a:solidFill>
            <a:round/>
            <a:headEnd/>
            <a:tailEnd type="triangle" w="med" len="med"/>
          </a:ln>
        </p:spPr>
      </p:cxnSp>
      <p:cxnSp>
        <p:nvCxnSpPr>
          <p:cNvPr id="15391" name="AutoShape 31"/>
          <p:cNvCxnSpPr>
            <a:cxnSpLocks noChangeShapeType="1"/>
          </p:cNvCxnSpPr>
          <p:nvPr/>
        </p:nvCxnSpPr>
        <p:spPr bwMode="auto">
          <a:xfrm>
            <a:off x="7329264" y="1700808"/>
            <a:ext cx="64123" cy="863005"/>
          </a:xfrm>
          <a:prstGeom prst="straightConnector1">
            <a:avLst/>
          </a:prstGeom>
          <a:noFill/>
          <a:ln w="38100">
            <a:solidFill>
              <a:srgbClr val="BCBCBC"/>
            </a:solidFill>
            <a:round/>
            <a:headEnd/>
            <a:tailEnd type="triangle" w="med" len="med"/>
          </a:ln>
        </p:spPr>
      </p:cxnSp>
      <p:sp>
        <p:nvSpPr>
          <p:cNvPr id="15392" name="AutoShape 32"/>
          <p:cNvSpPr>
            <a:spLocks noChangeArrowheads="1"/>
          </p:cNvSpPr>
          <p:nvPr/>
        </p:nvSpPr>
        <p:spPr bwMode="auto">
          <a:xfrm>
            <a:off x="741231" y="2636838"/>
            <a:ext cx="233892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3EA8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>
            <a:off x="3081867" y="2636838"/>
            <a:ext cx="233892" cy="2159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E3EA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2223691" y="2636838"/>
            <a:ext cx="233892" cy="2159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E3EA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4641718" y="3284538"/>
            <a:ext cx="233892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3EA8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3783542" y="2636838"/>
            <a:ext cx="233892" cy="2159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E3EA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-5400000">
            <a:off x="4260321" y="3493029"/>
            <a:ext cx="215900" cy="233892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E3EA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5420783" y="3284538"/>
            <a:ext cx="233892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3EA8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>
            <a:off x="4796499" y="2708276"/>
            <a:ext cx="1795463" cy="214313"/>
          </a:xfrm>
          <a:prstGeom prst="rightArrow">
            <a:avLst>
              <a:gd name="adj1" fmla="val 50000"/>
              <a:gd name="adj2" fmla="val 193333"/>
            </a:avLst>
          </a:prstGeom>
          <a:solidFill>
            <a:srgbClr val="E3EA8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400" name="AutoShape 40"/>
          <p:cNvSpPr>
            <a:spLocks noChangeArrowheads="1"/>
          </p:cNvSpPr>
          <p:nvPr/>
        </p:nvSpPr>
        <p:spPr bwMode="auto">
          <a:xfrm>
            <a:off x="7059745" y="2709863"/>
            <a:ext cx="233892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3EA8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401" name="AutoShape 41"/>
          <p:cNvSpPr>
            <a:spLocks noChangeArrowheads="1"/>
          </p:cNvSpPr>
          <p:nvPr/>
        </p:nvSpPr>
        <p:spPr bwMode="auto">
          <a:xfrm>
            <a:off x="8074422" y="2709863"/>
            <a:ext cx="233892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3EA8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402" name="AutoShape 42"/>
          <p:cNvSpPr>
            <a:spLocks noChangeArrowheads="1"/>
          </p:cNvSpPr>
          <p:nvPr/>
        </p:nvSpPr>
        <p:spPr bwMode="auto">
          <a:xfrm>
            <a:off x="8698706" y="2709863"/>
            <a:ext cx="233892" cy="2159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E3EA8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71728" y="3057526"/>
            <a:ext cx="8193087" cy="3179763"/>
            <a:chOff x="158" y="1926"/>
            <a:chExt cx="4764" cy="2003"/>
          </a:xfrm>
        </p:grpSpPr>
        <p:cxnSp>
          <p:nvCxnSpPr>
            <p:cNvPr id="15417" name="AutoShape 44"/>
            <p:cNvCxnSpPr>
              <a:cxnSpLocks noChangeShapeType="1"/>
              <a:stCxn id="15431" idx="0"/>
              <a:endCxn id="15382" idx="4"/>
            </p:cNvCxnSpPr>
            <p:nvPr/>
          </p:nvCxnSpPr>
          <p:spPr bwMode="auto">
            <a:xfrm flipH="1" flipV="1">
              <a:off x="296" y="1979"/>
              <a:ext cx="112" cy="1269"/>
            </a:xfrm>
            <a:prstGeom prst="straightConnector1">
              <a:avLst/>
            </a:prstGeom>
            <a:noFill/>
            <a:ln w="38100">
              <a:solidFill>
                <a:srgbClr val="BCBCBC"/>
              </a:solidFill>
              <a:round/>
              <a:headEnd/>
              <a:tailEnd type="triangle" w="med" len="med"/>
            </a:ln>
          </p:spPr>
        </p:cxnSp>
        <p:cxnSp>
          <p:nvCxnSpPr>
            <p:cNvPr id="15418" name="AutoShape 45"/>
            <p:cNvCxnSpPr>
              <a:cxnSpLocks noChangeShapeType="1"/>
              <a:stCxn id="15422" idx="0"/>
              <a:endCxn id="15376" idx="4"/>
            </p:cNvCxnSpPr>
            <p:nvPr/>
          </p:nvCxnSpPr>
          <p:spPr bwMode="auto">
            <a:xfrm flipH="1" flipV="1">
              <a:off x="1157" y="1979"/>
              <a:ext cx="204" cy="1269"/>
            </a:xfrm>
            <a:prstGeom prst="straightConnector1">
              <a:avLst/>
            </a:prstGeom>
            <a:noFill/>
            <a:ln w="38100">
              <a:solidFill>
                <a:srgbClr val="BCBCBC"/>
              </a:solidFill>
              <a:round/>
              <a:headEnd/>
              <a:tailEnd type="triangle" w="med" len="med"/>
            </a:ln>
          </p:spPr>
        </p:cxnSp>
        <p:sp>
          <p:nvSpPr>
            <p:cNvPr id="15419" name="Rectangle 46"/>
            <p:cNvSpPr>
              <a:spLocks noChangeArrowheads="1"/>
            </p:cNvSpPr>
            <p:nvPr/>
          </p:nvSpPr>
          <p:spPr bwMode="auto">
            <a:xfrm>
              <a:off x="3288" y="3248"/>
              <a:ext cx="499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NÚOV </a:t>
              </a:r>
            </a:p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 Oborové </a:t>
              </a:r>
            </a:p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skupiny</a:t>
              </a:r>
            </a:p>
          </p:txBody>
        </p:sp>
        <p:cxnSp>
          <p:nvCxnSpPr>
            <p:cNvPr id="15420" name="AutoShape 47"/>
            <p:cNvCxnSpPr>
              <a:cxnSpLocks noChangeShapeType="1"/>
              <a:stCxn id="15422" idx="0"/>
              <a:endCxn id="15378" idx="4"/>
            </p:cNvCxnSpPr>
            <p:nvPr/>
          </p:nvCxnSpPr>
          <p:spPr bwMode="auto">
            <a:xfrm flipV="1">
              <a:off x="1361" y="1979"/>
              <a:ext cx="704" cy="1269"/>
            </a:xfrm>
            <a:prstGeom prst="straightConnector1">
              <a:avLst/>
            </a:prstGeom>
            <a:noFill/>
            <a:ln w="38100">
              <a:solidFill>
                <a:srgbClr val="BCBCBC"/>
              </a:solidFill>
              <a:prstDash val="sysDot"/>
              <a:round/>
              <a:headEnd/>
              <a:tailEnd type="triangle" w="med" len="med"/>
            </a:ln>
          </p:spPr>
        </p:cxn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158" y="3248"/>
              <a:ext cx="499" cy="681"/>
              <a:chOff x="113" y="2840"/>
              <a:chExt cx="499" cy="681"/>
            </a:xfrm>
          </p:grpSpPr>
          <p:sp>
            <p:nvSpPr>
              <p:cNvPr id="15431" name="Rectangle 49"/>
              <p:cNvSpPr>
                <a:spLocks noChangeArrowheads="1"/>
              </p:cNvSpPr>
              <p:nvPr/>
            </p:nvSpPr>
            <p:spPr bwMode="auto">
              <a:xfrm>
                <a:off x="113" y="2840"/>
                <a:ext cx="499" cy="22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ISTP</a:t>
                </a:r>
              </a:p>
            </p:txBody>
          </p:sp>
          <p:sp>
            <p:nvSpPr>
              <p:cNvPr id="15432" name="Rectangle 50"/>
              <p:cNvSpPr>
                <a:spLocks noChangeArrowheads="1"/>
              </p:cNvSpPr>
              <p:nvPr/>
            </p:nvSpPr>
            <p:spPr bwMode="auto">
              <a:xfrm>
                <a:off x="113" y="3067"/>
                <a:ext cx="499" cy="22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Garanti</a:t>
                </a:r>
              </a:p>
            </p:txBody>
          </p:sp>
          <p:sp>
            <p:nvSpPr>
              <p:cNvPr id="15433" name="Rectangle 51"/>
              <p:cNvSpPr>
                <a:spLocks noChangeArrowheads="1"/>
              </p:cNvSpPr>
              <p:nvPr/>
            </p:nvSpPr>
            <p:spPr bwMode="auto">
              <a:xfrm>
                <a:off x="113" y="3294"/>
                <a:ext cx="499" cy="22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2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Sekt.rady</a:t>
                </a:r>
              </a:p>
            </p:txBody>
          </p:sp>
        </p:grpSp>
        <p:sp>
          <p:nvSpPr>
            <p:cNvPr id="15422" name="Rectangle 52"/>
            <p:cNvSpPr>
              <a:spLocks noChangeArrowheads="1"/>
            </p:cNvSpPr>
            <p:nvPr/>
          </p:nvSpPr>
          <p:spPr bwMode="auto">
            <a:xfrm>
              <a:off x="1111" y="3248"/>
              <a:ext cx="499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Garanti</a:t>
              </a:r>
            </a:p>
          </p:txBody>
        </p:sp>
        <p:sp>
          <p:nvSpPr>
            <p:cNvPr id="15423" name="Rectangle 53"/>
            <p:cNvSpPr>
              <a:spLocks noChangeArrowheads="1"/>
            </p:cNvSpPr>
            <p:nvPr/>
          </p:nvSpPr>
          <p:spPr bwMode="auto">
            <a:xfrm>
              <a:off x="1111" y="3248"/>
              <a:ext cx="499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Sekt.rady</a:t>
              </a:r>
            </a:p>
          </p:txBody>
        </p:sp>
        <p:sp>
          <p:nvSpPr>
            <p:cNvPr id="15424" name="Rectangle 54"/>
            <p:cNvSpPr>
              <a:spLocks noChangeArrowheads="1"/>
            </p:cNvSpPr>
            <p:nvPr/>
          </p:nvSpPr>
          <p:spPr bwMode="auto">
            <a:xfrm>
              <a:off x="1836" y="3248"/>
              <a:ext cx="499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NÚOV</a:t>
              </a:r>
            </a:p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(NSK) </a:t>
              </a:r>
            </a:p>
          </p:txBody>
        </p:sp>
        <p:cxnSp>
          <p:nvCxnSpPr>
            <p:cNvPr id="15425" name="AutoShape 55"/>
            <p:cNvCxnSpPr>
              <a:cxnSpLocks noChangeShapeType="1"/>
              <a:stCxn id="15424" idx="0"/>
              <a:endCxn id="15378" idx="4"/>
            </p:cNvCxnSpPr>
            <p:nvPr/>
          </p:nvCxnSpPr>
          <p:spPr bwMode="auto">
            <a:xfrm flipH="1" flipV="1">
              <a:off x="2065" y="1979"/>
              <a:ext cx="21" cy="1269"/>
            </a:xfrm>
            <a:prstGeom prst="straightConnector1">
              <a:avLst/>
            </a:prstGeom>
            <a:noFill/>
            <a:ln w="38100">
              <a:solidFill>
                <a:srgbClr val="BCBCBC"/>
              </a:solidFill>
              <a:round/>
              <a:headEnd/>
              <a:tailEnd type="triangle" w="med" len="med"/>
            </a:ln>
          </p:spPr>
        </p:cxnSp>
        <p:cxnSp>
          <p:nvCxnSpPr>
            <p:cNvPr id="15426" name="AutoShape 56"/>
            <p:cNvCxnSpPr>
              <a:cxnSpLocks noChangeShapeType="1"/>
              <a:stCxn id="15419" idx="3"/>
              <a:endCxn id="15380" idx="4"/>
            </p:cNvCxnSpPr>
            <p:nvPr/>
          </p:nvCxnSpPr>
          <p:spPr bwMode="auto">
            <a:xfrm flipV="1">
              <a:off x="3787" y="1979"/>
              <a:ext cx="183" cy="1496"/>
            </a:xfrm>
            <a:prstGeom prst="curvedConnector2">
              <a:avLst/>
            </a:prstGeom>
            <a:noFill/>
            <a:ln w="38100">
              <a:solidFill>
                <a:srgbClr val="BCBCBC"/>
              </a:solidFill>
              <a:round/>
              <a:headEnd/>
              <a:tailEnd type="triangle" w="med" len="med"/>
            </a:ln>
          </p:spPr>
        </p:cxnSp>
        <p:cxnSp>
          <p:nvCxnSpPr>
            <p:cNvPr id="15427" name="AutoShape 57"/>
            <p:cNvCxnSpPr>
              <a:cxnSpLocks noChangeShapeType="1"/>
              <a:stCxn id="15424" idx="0"/>
              <a:endCxn id="15376" idx="5"/>
            </p:cNvCxnSpPr>
            <p:nvPr/>
          </p:nvCxnSpPr>
          <p:spPr bwMode="auto">
            <a:xfrm flipH="1" flipV="1">
              <a:off x="1285" y="1926"/>
              <a:ext cx="801" cy="1322"/>
            </a:xfrm>
            <a:prstGeom prst="straightConnector1">
              <a:avLst/>
            </a:prstGeom>
            <a:noFill/>
            <a:ln w="38100">
              <a:solidFill>
                <a:srgbClr val="BCBCBC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15428" name="Rectangle 58"/>
            <p:cNvSpPr>
              <a:spLocks noChangeArrowheads="1"/>
            </p:cNvSpPr>
            <p:nvPr/>
          </p:nvSpPr>
          <p:spPr bwMode="auto">
            <a:xfrm>
              <a:off x="4220" y="3249"/>
              <a:ext cx="499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Škola</a:t>
              </a:r>
            </a:p>
          </p:txBody>
        </p:sp>
        <p:cxnSp>
          <p:nvCxnSpPr>
            <p:cNvPr id="15429" name="AutoShape 59"/>
            <p:cNvCxnSpPr>
              <a:cxnSpLocks noChangeShapeType="1"/>
              <a:stCxn id="15428" idx="0"/>
              <a:endCxn id="15381" idx="4"/>
            </p:cNvCxnSpPr>
            <p:nvPr/>
          </p:nvCxnSpPr>
          <p:spPr bwMode="auto">
            <a:xfrm flipV="1">
              <a:off x="4469" y="1979"/>
              <a:ext cx="453" cy="1270"/>
            </a:xfrm>
            <a:prstGeom prst="straightConnector1">
              <a:avLst/>
            </a:prstGeom>
            <a:noFill/>
            <a:ln w="38100">
              <a:solidFill>
                <a:srgbClr val="BCBCBC"/>
              </a:solidFill>
              <a:round/>
              <a:headEnd/>
              <a:tailEnd type="triangle" w="med" len="med"/>
            </a:ln>
          </p:spPr>
        </p:cxnSp>
        <p:cxnSp>
          <p:nvCxnSpPr>
            <p:cNvPr id="15430" name="AutoShape 60"/>
            <p:cNvCxnSpPr>
              <a:cxnSpLocks noChangeShapeType="1"/>
              <a:stCxn id="15419" idx="1"/>
              <a:endCxn id="15379" idx="4"/>
            </p:cNvCxnSpPr>
            <p:nvPr/>
          </p:nvCxnSpPr>
          <p:spPr bwMode="auto">
            <a:xfrm rot="10800000">
              <a:off x="3017" y="2387"/>
              <a:ext cx="271" cy="1088"/>
            </a:xfrm>
            <a:prstGeom prst="curvedConnector2">
              <a:avLst/>
            </a:prstGeom>
            <a:noFill/>
            <a:ln w="38100">
              <a:solidFill>
                <a:srgbClr val="BCBCBC"/>
              </a:solidFill>
              <a:round/>
              <a:headEnd/>
              <a:tailEnd type="triangle" w="med" len="med"/>
            </a:ln>
          </p:spPr>
        </p:cxnSp>
      </p:grpSp>
      <p:sp>
        <p:nvSpPr>
          <p:cNvPr id="15404" name="Oval 61"/>
          <p:cNvSpPr>
            <a:spLocks noChangeArrowheads="1"/>
          </p:cNvSpPr>
          <p:nvPr/>
        </p:nvSpPr>
        <p:spPr bwMode="auto">
          <a:xfrm>
            <a:off x="7761420" y="1412875"/>
            <a:ext cx="1325959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Školní specifika</a:t>
            </a:r>
          </a:p>
        </p:txBody>
      </p:sp>
      <p:cxnSp>
        <p:nvCxnSpPr>
          <p:cNvPr id="15405" name="AutoShape 62"/>
          <p:cNvCxnSpPr>
            <a:cxnSpLocks noChangeShapeType="1"/>
            <a:stCxn id="15404" idx="5"/>
          </p:cNvCxnSpPr>
          <p:nvPr/>
        </p:nvCxnSpPr>
        <p:spPr bwMode="auto">
          <a:xfrm>
            <a:off x="8893197" y="1842416"/>
            <a:ext cx="336925" cy="722985"/>
          </a:xfrm>
          <a:prstGeom prst="straightConnector1">
            <a:avLst/>
          </a:prstGeom>
          <a:noFill/>
          <a:ln w="38100">
            <a:solidFill>
              <a:srgbClr val="BCBCBC"/>
            </a:solidFill>
            <a:round/>
            <a:headEnd/>
            <a:tailEnd type="triangle" w="med" len="med"/>
          </a:ln>
        </p:spPr>
      </p:cxnSp>
      <p:cxnSp>
        <p:nvCxnSpPr>
          <p:cNvPr id="15406" name="AutoShape 63"/>
          <p:cNvCxnSpPr>
            <a:cxnSpLocks noChangeShapeType="1"/>
            <a:stCxn id="15374" idx="3"/>
            <a:endCxn id="15369" idx="2"/>
          </p:cNvCxnSpPr>
          <p:nvPr/>
        </p:nvCxnSpPr>
        <p:spPr bwMode="auto">
          <a:xfrm flipV="1">
            <a:off x="6387307" y="3357563"/>
            <a:ext cx="2858294" cy="431800"/>
          </a:xfrm>
          <a:prstGeom prst="curvedConnector2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5407" name="AutoShape 64"/>
          <p:cNvCxnSpPr>
            <a:cxnSpLocks noChangeShapeType="1"/>
          </p:cNvCxnSpPr>
          <p:nvPr/>
        </p:nvCxnSpPr>
        <p:spPr bwMode="auto">
          <a:xfrm flipV="1">
            <a:off x="6465167" y="3284984"/>
            <a:ext cx="864099" cy="432049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15408" name="AutoShape 65"/>
          <p:cNvCxnSpPr>
            <a:cxnSpLocks noChangeShapeType="1"/>
            <a:endCxn id="15375" idx="1"/>
          </p:cNvCxnSpPr>
          <p:nvPr/>
        </p:nvCxnSpPr>
        <p:spPr bwMode="auto">
          <a:xfrm>
            <a:off x="1568451" y="3733801"/>
            <a:ext cx="2371593" cy="415925"/>
          </a:xfrm>
          <a:prstGeom prst="curvedConnector3">
            <a:avLst>
              <a:gd name="adj1" fmla="val 49963"/>
            </a:avLst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15410" name="Rectangle 67"/>
          <p:cNvSpPr>
            <a:spLocks noChangeArrowheads="1"/>
          </p:cNvSpPr>
          <p:nvPr/>
        </p:nvSpPr>
        <p:spPr bwMode="auto">
          <a:xfrm>
            <a:off x="0" y="0"/>
            <a:ext cx="990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411" name="Rectangle 68"/>
          <p:cNvSpPr>
            <a:spLocks noChangeArrowheads="1"/>
          </p:cNvSpPr>
          <p:nvPr/>
        </p:nvSpPr>
        <p:spPr bwMode="auto">
          <a:xfrm>
            <a:off x="0" y="6629400"/>
            <a:ext cx="990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5412" name="Rectangle 69"/>
          <p:cNvSpPr>
            <a:spLocks noChangeArrowheads="1"/>
          </p:cNvSpPr>
          <p:nvPr/>
        </p:nvSpPr>
        <p:spPr bwMode="auto">
          <a:xfrm>
            <a:off x="9556169" y="3876273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sp>
        <p:nvSpPr>
          <p:cNvPr id="15413" name="Rectangle 70"/>
          <p:cNvSpPr>
            <a:spLocks noChangeArrowheads="1"/>
          </p:cNvSpPr>
          <p:nvPr/>
        </p:nvSpPr>
        <p:spPr bwMode="auto">
          <a:xfrm>
            <a:off x="9556169" y="3914373"/>
            <a:ext cx="1847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dirty="0"/>
          </a:p>
        </p:txBody>
      </p:sp>
      <p:sp>
        <p:nvSpPr>
          <p:cNvPr id="15414" name="Rectangle 71"/>
          <p:cNvSpPr>
            <a:spLocks noChangeArrowheads="1"/>
          </p:cNvSpPr>
          <p:nvPr/>
        </p:nvSpPr>
        <p:spPr bwMode="auto">
          <a:xfrm>
            <a:off x="8860367" y="4033839"/>
            <a:ext cx="942446" cy="466725"/>
          </a:xfrm>
          <a:prstGeom prst="rect">
            <a:avLst/>
          </a:prstGeom>
          <a:solidFill>
            <a:srgbClr val="72C26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JZZZ</a:t>
            </a:r>
          </a:p>
        </p:txBody>
      </p:sp>
      <p:cxnSp>
        <p:nvCxnSpPr>
          <p:cNvPr id="15415" name="AutoShape 72"/>
          <p:cNvCxnSpPr>
            <a:cxnSpLocks noChangeShapeType="1"/>
            <a:stCxn id="15374" idx="3"/>
            <a:endCxn id="15414" idx="1"/>
          </p:cNvCxnSpPr>
          <p:nvPr/>
        </p:nvCxnSpPr>
        <p:spPr bwMode="auto">
          <a:xfrm>
            <a:off x="6387307" y="3789364"/>
            <a:ext cx="2473060" cy="47783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15416" name="AutoShape 73"/>
          <p:cNvSpPr>
            <a:spLocks noChangeArrowheads="1"/>
          </p:cNvSpPr>
          <p:nvPr/>
        </p:nvSpPr>
        <p:spPr bwMode="auto">
          <a:xfrm>
            <a:off x="9245600" y="3352800"/>
            <a:ext cx="247650" cy="6858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E3EA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75" name="Rectangle 71"/>
          <p:cNvSpPr>
            <a:spLocks noChangeArrowheads="1"/>
          </p:cNvSpPr>
          <p:nvPr/>
        </p:nvSpPr>
        <p:spPr bwMode="auto">
          <a:xfrm>
            <a:off x="8841432" y="5157192"/>
            <a:ext cx="942446" cy="466725"/>
          </a:xfrm>
          <a:prstGeom prst="rect">
            <a:avLst/>
          </a:prstGeom>
          <a:solidFill>
            <a:srgbClr val="72C26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SOUTĚŽ</a:t>
            </a:r>
            <a:endParaRPr lang="cs-CZ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AutoShape 73"/>
          <p:cNvSpPr>
            <a:spLocks noChangeArrowheads="1"/>
          </p:cNvSpPr>
          <p:nvPr/>
        </p:nvSpPr>
        <p:spPr bwMode="auto">
          <a:xfrm>
            <a:off x="9201472" y="4509120"/>
            <a:ext cx="247650" cy="648072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E3EA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  <p:cxnSp>
        <p:nvCxnSpPr>
          <p:cNvPr id="77" name="AutoShape 72"/>
          <p:cNvCxnSpPr>
            <a:cxnSpLocks noChangeShapeType="1"/>
          </p:cNvCxnSpPr>
          <p:nvPr/>
        </p:nvCxnSpPr>
        <p:spPr bwMode="auto">
          <a:xfrm>
            <a:off x="6393160" y="3789040"/>
            <a:ext cx="2448272" cy="144016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363" y="1340768"/>
            <a:ext cx="8420688" cy="5517232"/>
          </a:xfrm>
        </p:spPr>
        <p:txBody>
          <a:bodyPr anchor="ctr" anchorCtr="0"/>
          <a:lstStyle/>
          <a:p>
            <a:pPr>
              <a:spcBef>
                <a:spcPts val="0"/>
              </a:spcBef>
            </a:pPr>
            <a:r>
              <a:rPr lang="cs-CZ" b="1" dirty="0" smtClean="0"/>
              <a:t>2015</a:t>
            </a:r>
          </a:p>
          <a:p>
            <a:pPr>
              <a:spcBef>
                <a:spcPts val="0"/>
              </a:spcBef>
            </a:pPr>
            <a:endParaRPr lang="cs-CZ" b="1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ÚK Mechanik osobních automobilů – ZZ MOMV automechanik – inovace zadání + nové členění písemné části + testování el. verze písemné části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ÚK Mechanik jednostopých vozidel – ZZ MOMV mechanik jednostopých vozidel – tvorba nového zadání ZZ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ÚK Mechanik kolejových vozidle – ZZ MOMV mechanik </a:t>
            </a:r>
            <a:r>
              <a:rPr lang="cs-CZ" dirty="0" smtClean="0"/>
              <a:t>kolejových </a:t>
            </a:r>
            <a:r>
              <a:rPr lang="cs-CZ" dirty="0" smtClean="0"/>
              <a:t>vozidle </a:t>
            </a:r>
            <a:r>
              <a:rPr lang="cs-CZ" dirty="0" smtClean="0"/>
              <a:t>– tvorba nového zadání </a:t>
            </a:r>
            <a:r>
              <a:rPr lang="cs-CZ" dirty="0" smtClean="0"/>
              <a:t>ZZ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</a:pPr>
            <a:r>
              <a:rPr lang="cs-CZ" b="1" dirty="0" smtClean="0"/>
              <a:t>2016</a:t>
            </a:r>
          </a:p>
          <a:p>
            <a:pPr>
              <a:spcBef>
                <a:spcPts val="0"/>
              </a:spcBef>
            </a:pPr>
            <a:endParaRPr lang="cs-CZ" b="1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ÚK Mechanik nákladních vozidel a autobusů – ZZ MOMV mechanik </a:t>
            </a:r>
            <a:r>
              <a:rPr lang="cs-CZ" dirty="0" smtClean="0"/>
              <a:t>nákladních vozidel a </a:t>
            </a:r>
            <a:r>
              <a:rPr lang="cs-CZ" dirty="0" smtClean="0"/>
              <a:t>autobusů – </a:t>
            </a:r>
            <a:r>
              <a:rPr lang="cs-CZ" dirty="0" smtClean="0"/>
              <a:t>tvorba nového zadání </a:t>
            </a:r>
            <a:r>
              <a:rPr lang="cs-CZ" dirty="0" smtClean="0"/>
              <a:t>ZZ</a:t>
            </a:r>
          </a:p>
          <a:p>
            <a:pPr>
              <a:spcBef>
                <a:spcPts val="0"/>
              </a:spcBef>
            </a:pPr>
            <a:endParaRPr lang="cs-CZ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smtClean="0"/>
              <a:t>ÚK Autolakýrník – ZZ autolakýrník – tvorba nového zadání písemné části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NZZ</Template>
  <TotalTime>615</TotalTime>
  <Words>326</Words>
  <Application>Microsoft Office PowerPoint</Application>
  <PresentationFormat>A4 (210 x 297 mm)</PresentationFormat>
  <Paragraphs>100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NZZ</vt:lpstr>
      <vt:lpstr>NZZ v autooborech</vt:lpstr>
      <vt:lpstr>Snímek 2</vt:lpstr>
      <vt:lpstr>Snímek 3</vt:lpstr>
      <vt:lpstr>Snímek 4</vt:lpstr>
      <vt:lpstr>Snímek 5</vt:lpstr>
      <vt:lpstr>Snímek 6</vt:lpstr>
      <vt:lpstr>Snímek 7</vt:lpstr>
      <vt:lpstr>Model vazeb NSK (c) projekt NSK 2005</vt:lpstr>
      <vt:lpstr>Snímek 9</vt:lpstr>
      <vt:lpstr>Snímek 10</vt:lpstr>
    </vt:vector>
  </TitlesOfParts>
  <Company>NUOV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Chylik</cp:lastModifiedBy>
  <cp:revision>90</cp:revision>
  <dcterms:created xsi:type="dcterms:W3CDTF">2010-11-29T12:12:55Z</dcterms:created>
  <dcterms:modified xsi:type="dcterms:W3CDTF">2015-02-17T00:27:36Z</dcterms:modified>
</cp:coreProperties>
</file>