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67" r:id="rId16"/>
    <p:sldId id="268" r:id="rId17"/>
    <p:sldId id="269" r:id="rId18"/>
    <p:sldId id="272" r:id="rId19"/>
    <p:sldId id="273" r:id="rId20"/>
  </p:sldIdLst>
  <p:sldSz cx="9906000" cy="6858000" type="A4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0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6" r:id="rId3"/>
    <p:sldLayoutId id="2147483672" r:id="rId4"/>
    <p:sldLayoutId id="2147483662" r:id="rId5"/>
    <p:sldLayoutId id="2147483675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bor.berny@nuv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2276872"/>
            <a:ext cx="8570531" cy="2304256"/>
          </a:xfrm>
        </p:spPr>
        <p:txBody>
          <a:bodyPr/>
          <a:lstStyle/>
          <a:p>
            <a:r>
              <a:rPr lang="cs-CZ" sz="4200" dirty="0" err="1" smtClean="0"/>
              <a:t>RozšÍŘEnÍ</a:t>
            </a:r>
            <a:r>
              <a:rPr lang="cs-CZ" sz="4200" dirty="0" smtClean="0"/>
              <a:t> IIS NZZ</a:t>
            </a:r>
            <a:br>
              <a:rPr lang="cs-CZ" sz="4200" dirty="0" smtClean="0"/>
            </a:br>
            <a:r>
              <a:rPr lang="cs-CZ" sz="4200" dirty="0" smtClean="0"/>
              <a:t/>
            </a:r>
            <a:br>
              <a:rPr lang="cs-CZ" sz="4200" dirty="0" smtClean="0"/>
            </a:br>
            <a:r>
              <a:rPr lang="cs-CZ" sz="2800" dirty="0" smtClean="0"/>
              <a:t>Konference </a:t>
            </a:r>
            <a:r>
              <a:rPr lang="cs-CZ" sz="2800" dirty="0"/>
              <a:t>projektu NZZ_2 </a:t>
            </a:r>
            <a:r>
              <a:rPr lang="cs-CZ" sz="2800" dirty="0" smtClean="0"/>
              <a:t>   </a:t>
            </a:r>
            <a:r>
              <a:rPr lang="cs-CZ" sz="2000" dirty="0" smtClean="0"/>
              <a:t>17.2.2015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5085184"/>
            <a:ext cx="8420688" cy="762354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		RNDr. Libor Berný 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libor.berny@nuv.cz</a:t>
            </a:r>
            <a:endParaRPr lang="cs-CZ" dirty="0" smtClean="0">
              <a:solidFill>
                <a:schemeClr val="bg1"/>
              </a:solidFill>
            </a:endParaRP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" y="260648"/>
            <a:ext cx="97055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8" y="2636912"/>
            <a:ext cx="9434742" cy="30963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" y="764704"/>
            <a:ext cx="87489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260648"/>
            <a:ext cx="7200800" cy="62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38219"/>
            <a:ext cx="7560840" cy="63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98031"/>
            <a:ext cx="8280920" cy="66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188640"/>
            <a:ext cx="9246017" cy="35283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4077072"/>
            <a:ext cx="733639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88640"/>
            <a:ext cx="3960440" cy="63753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16" y="206297"/>
            <a:ext cx="4609371" cy="33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79" y="3573016"/>
            <a:ext cx="7744534" cy="7200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52" y="4293096"/>
            <a:ext cx="3169917" cy="648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52" y="1628800"/>
            <a:ext cx="804718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" y="980728"/>
            <a:ext cx="98305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8504" y="260648"/>
            <a:ext cx="914501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současné době se dokončuje design realizace písemné zkoušky na počítačích ve školách,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tato 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část se musí ve školách ověřit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l"/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připraveno 25 škol, kde se bude pilotovat, podle plánu to mělo být již v únoru, ale dodání aplikace </a:t>
            </a:r>
            <a:r>
              <a:rPr lang="cs-CZ" b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 </a:t>
            </a:r>
            <a:r>
              <a:rPr lang="cs-CZ" b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skluz, 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tak předpokládáme pilotáže v březnu podle dohody </a:t>
            </a:r>
            <a:r>
              <a:rPr lang="cs-CZ" b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</a:t>
            </a:r>
            <a:r>
              <a:rPr lang="cs-CZ" b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školami.</a:t>
            </a:r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cs-CZ" sz="2800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495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64568" y="119675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solidFill>
                  <a:srgbClr val="002060"/>
                </a:solidFill>
              </a:rPr>
              <a:t>Rozšíření IIS NZZ se týkalo tří částí: 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2520" y="2348880"/>
            <a:ext cx="8784000" cy="324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AutoNum type="arabicPeriod"/>
              <a:tabLst>
                <a:tab pos="1617663" algn="l"/>
              </a:tabLst>
            </a:pP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 zpracování závěrečné zkoušky formou online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(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elektronické) písemné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zkoušky a generování témat na žáka</a:t>
            </a:r>
          </a:p>
          <a:p>
            <a:pPr marL="457200" indent="-457200" algn="l">
              <a:spcAft>
                <a:spcPts val="1200"/>
              </a:spcAft>
              <a:buAutoNum type="arabicPeriod"/>
              <a:tabLst>
                <a:tab pos="1617663" algn="l"/>
              </a:tabLst>
            </a:pP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pro žáky se speciálními vzdělávacími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potřebami</a:t>
            </a:r>
          </a:p>
          <a:p>
            <a:pPr marL="457200" indent="-457200" algn="l">
              <a:spcAft>
                <a:spcPts val="1200"/>
              </a:spcAft>
              <a:buAutoNum type="arabicPeriod"/>
              <a:tabLst>
                <a:tab pos="1617663" algn="l"/>
              </a:tabLst>
            </a:pP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pro e-</a:t>
            </a:r>
            <a:r>
              <a:rPr lang="cs-CZ" b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learningové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vzdělávání jednotlivých aktérů přípravy JZZZ</a:t>
            </a:r>
          </a:p>
          <a:p>
            <a:pPr marL="457200" indent="-457200" algn="l">
              <a:buAutoNum type="arabicPeriod"/>
              <a:tabLst>
                <a:tab pos="1617663" algn="l"/>
              </a:tabLst>
            </a:pPr>
            <a:endParaRPr lang="cs-CZ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4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6536" y="692696"/>
            <a:ext cx="849694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pro žáky se speciálními vzdělávacími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potřebami</a:t>
            </a:r>
          </a:p>
          <a:p>
            <a:pPr algn="l">
              <a:spcAft>
                <a:spcPts val="1200"/>
              </a:spcAft>
            </a:pP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Doplněn portál pro školy o možnost úprav JZZZ – zvětšení dokumentu, změna orientace stránky, nahrazení barvy stupni šedi, převod témat do otevřeného formátu </a:t>
            </a:r>
            <a:r>
              <a:rPr lang="cs-CZ" b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html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 požádání – více kolegyně </a:t>
            </a:r>
            <a:r>
              <a:rPr lang="cs-CZ" b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Jezberová</a:t>
            </a:r>
            <a:endParaRPr lang="cs-CZ" b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spcAft>
                <a:spcPts val="1200"/>
              </a:spcAft>
            </a:pP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pro e-</a:t>
            </a:r>
            <a:r>
              <a:rPr lang="cs-CZ" b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learningové</a:t>
            </a:r>
            <a:r>
              <a:rPr lang="cs-CZ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vzdělávání jednotlivých aktérů přípravy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JZZZ- vytvoření knihovny dokumentu, tvorby kurzů a lekcí a vyhodnocení práce frekventantů – více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kolega </a:t>
            </a:r>
            <a:r>
              <a:rPr lang="cs-CZ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Valeš</a:t>
            </a:r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cs-CZ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0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6496" y="836712"/>
            <a:ext cx="907300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pro zpracování závěrečné zkoušky formou online </a:t>
            </a:r>
            <a:r>
              <a:rPr lang="cs-CZ" sz="32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cs-CZ" sz="3200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elektronické) písemné zkoušky a generování témat na žáka</a:t>
            </a:r>
          </a:p>
          <a:p>
            <a:pPr algn="l"/>
            <a:endParaRPr lang="cs-CZ" dirty="0" smtClean="0">
              <a:solidFill>
                <a:srgbClr val="002060"/>
              </a:solidFill>
            </a:endParaRPr>
          </a:p>
          <a:p>
            <a:pPr algn="l"/>
            <a:r>
              <a:rPr lang="cs-CZ" sz="28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Cílem je rozšířit </a:t>
            </a:r>
            <a:r>
              <a:rPr lang="cs-CZ" sz="2800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stávající systém o podporu skládání písemné zkoušky elektronicky (na počítači) </a:t>
            </a:r>
            <a:endParaRPr lang="cs-CZ" sz="2800" b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cs-CZ" sz="28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při </a:t>
            </a:r>
            <a:r>
              <a:rPr lang="cs-CZ" sz="2800" b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zachování možnosti skládat písemnou zkoušku i nadále klasickým způsobem prostřednictvím předem vytisknutých zadání.</a:t>
            </a:r>
          </a:p>
        </p:txBody>
      </p:sp>
    </p:spTree>
    <p:extLst>
      <p:ext uri="{BB962C8B-B14F-4D97-AF65-F5344CB8AC3E}">
        <p14:creationId xmlns:p14="http://schemas.microsoft.com/office/powerpoint/2010/main" val="16758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72480" y="764704"/>
            <a:ext cx="9361040" cy="3816424"/>
          </a:xfrm>
        </p:spPr>
        <p:txBody>
          <a:bodyPr/>
          <a:lstStyle/>
          <a:p>
            <a:pPr algn="l"/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Současný model písemné zkoušky je postaven na </a:t>
            </a:r>
            <a:r>
              <a:rPr lang="cs-CZ" sz="2400" kern="1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tématech, která </a:t>
            </a:r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jsou již dále </a:t>
            </a:r>
            <a:r>
              <a:rPr lang="cs-CZ" sz="2400" kern="1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nedělitelná, </a:t>
            </a:r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přičemž v jednotném zadání může být použito každé téma pouze jako celek. </a:t>
            </a:r>
            <a:endParaRPr lang="cs-CZ" sz="2400" kern="1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l"/>
            <a:r>
              <a:rPr lang="cs-CZ" sz="2400" kern="1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Cílem </a:t>
            </a:r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nového modelu je strukturovat písemnou zkoušku tak, aby bylo možné vytvářet banky úloh, ze kterých je následně možné sestavit libovolné množství témat</a:t>
            </a:r>
            <a:r>
              <a:rPr lang="cs-CZ" sz="2400" kern="1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.</a:t>
            </a:r>
          </a:p>
          <a:p>
            <a:pPr algn="l"/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Základním stavebním prvkem je úkol. Každý úkol se skládá především z otázky, správné odpovědi a počtu bodů, které žák v případě správné odpovědi za úkol získá. </a:t>
            </a:r>
          </a:p>
          <a:p>
            <a:pPr algn="l"/>
            <a:endParaRPr lang="cs-CZ" sz="24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7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16496" y="260648"/>
            <a:ext cx="9217024" cy="5544616"/>
          </a:xfrm>
        </p:spPr>
        <p:txBody>
          <a:bodyPr/>
          <a:lstStyle/>
          <a:p>
            <a:pPr algn="l"/>
            <a:r>
              <a:rPr lang="cs-CZ" sz="24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V  tématech písemné </a:t>
            </a:r>
            <a:r>
              <a:rPr lang="cs-CZ" sz="2400" kern="1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zkoušky se objevují následující typy úkolů:</a:t>
            </a:r>
          </a:p>
          <a:p>
            <a:pPr algn="l"/>
            <a:endParaRPr lang="cs-CZ" sz="2400" kern="1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volná odpověď, pouze strukturovaná do několika </a:t>
            </a:r>
            <a:r>
              <a:rPr lang="cs-CZ" sz="2400" dirty="0" smtClean="0">
                <a:solidFill>
                  <a:srgbClr val="002060"/>
                </a:solidFill>
              </a:rPr>
              <a:t>řádků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odpověď žáka ve formě nakreslení </a:t>
            </a:r>
            <a:r>
              <a:rPr lang="cs-CZ" sz="2400" dirty="0" smtClean="0">
                <a:solidFill>
                  <a:srgbClr val="002060"/>
                </a:solidFill>
              </a:rPr>
              <a:t>schématu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odpověď žáka jako dokreslení předem připraveného </a:t>
            </a:r>
            <a:r>
              <a:rPr lang="cs-CZ" sz="2400" dirty="0" smtClean="0">
                <a:solidFill>
                  <a:srgbClr val="002060"/>
                </a:solidFill>
              </a:rPr>
              <a:t>obrázku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odpověď žáka ve formě kombinace kreslení obrázku a doplnění textového </a:t>
            </a:r>
            <a:r>
              <a:rPr lang="cs-CZ" sz="2400" dirty="0" smtClean="0">
                <a:solidFill>
                  <a:srgbClr val="002060"/>
                </a:solidFill>
              </a:rPr>
              <a:t>popisu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odpověď žáka ve formě doplnění odkazů k již vytvořenému </a:t>
            </a:r>
            <a:r>
              <a:rPr lang="cs-CZ" sz="2400" dirty="0" smtClean="0">
                <a:solidFill>
                  <a:srgbClr val="002060"/>
                </a:solidFill>
              </a:rPr>
              <a:t>obrázku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</a:rPr>
              <a:t>odpověď žáka ve formě vyplnění předem připravené </a:t>
            </a:r>
            <a:r>
              <a:rPr lang="cs-CZ" sz="2400" dirty="0" smtClean="0">
                <a:solidFill>
                  <a:srgbClr val="002060"/>
                </a:solidFill>
              </a:rPr>
              <a:t>tabulky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lphaLcParenR"/>
            </a:pPr>
            <a:r>
              <a:rPr lang="cs-CZ" sz="2400" dirty="0" smtClean="0">
                <a:solidFill>
                  <a:srgbClr val="002060"/>
                </a:solidFill>
              </a:rPr>
              <a:t>odpověď žáka ve formě doplnění slov do textu</a:t>
            </a:r>
            <a:endParaRPr lang="cs-CZ" sz="2400" dirty="0">
              <a:solidFill>
                <a:srgbClr val="002060"/>
              </a:solidFill>
            </a:endParaRPr>
          </a:p>
          <a:p>
            <a:pPr algn="l"/>
            <a:endParaRPr lang="cs-CZ" sz="2400" b="1" dirty="0" smtClean="0"/>
          </a:p>
          <a:p>
            <a:pPr algn="l"/>
            <a:endParaRPr lang="cs-CZ" sz="2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algn="l"/>
            <a:endParaRPr lang="cs-CZ" sz="2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628" y="836712"/>
            <a:ext cx="84800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340768"/>
            <a:ext cx="810417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420873"/>
            <a:ext cx="7992888" cy="60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615</TotalTime>
  <Words>256</Words>
  <Application>Microsoft Office PowerPoint</Application>
  <PresentationFormat>A4 (210 x 297 mm)</PresentationFormat>
  <Paragraphs>34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NZZ</vt:lpstr>
      <vt:lpstr>RozšÍŘEnÍ IIS NZZ  Konference projektu NZZ_2    17.2.2015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NUOV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Kočková Dana</cp:lastModifiedBy>
  <cp:revision>56</cp:revision>
  <dcterms:created xsi:type="dcterms:W3CDTF">2010-11-29T12:12:55Z</dcterms:created>
  <dcterms:modified xsi:type="dcterms:W3CDTF">2015-02-16T15:47:32Z</dcterms:modified>
</cp:coreProperties>
</file>