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FD7DEB8-79A8-4E64-A3C3-F1386F88CB40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35270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1FE255D-0AC6-40DE-9449-D53870D519A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8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574B43C-F88E-4F87-8756-9F5649F2B46C}" type="slidenum">
              <a:t>1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652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3AED38-FD88-4B7F-BA19-A2D4079FBB3A}" type="slidenum">
              <a:t>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73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091581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62356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 txBox="1">
            <a:spLocks noGrp="1"/>
          </p:cNvSpPr>
          <p:nvPr>
            <p:ph type="title" orient="vert"/>
          </p:nvPr>
        </p:nvSpPr>
        <p:spPr>
          <a:xfrm>
            <a:off x="7197727" y="555626"/>
            <a:ext cx="2151061" cy="63087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>
          <a:xfrm>
            <a:off x="741358" y="555626"/>
            <a:ext cx="6303965" cy="63087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99719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71764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560609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741358" y="2101848"/>
            <a:ext cx="4227508" cy="47624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5121270" y="2101848"/>
            <a:ext cx="4227508" cy="47624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8439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68174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727271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4994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97015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17483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5362" y="1893960"/>
            <a:ext cx="9675001" cy="5666399"/>
          </a:xfrm>
          <a:prstGeom prst="rect">
            <a:avLst/>
          </a:prstGeom>
          <a:solidFill>
            <a:srgbClr val="DDDDDD"/>
          </a:solidFill>
          <a:ln w="25402" cap="flat">
            <a:solidFill>
              <a:srgbClr val="C0C0C0"/>
            </a:solidFill>
            <a:prstDash val="solid"/>
            <a:miter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nadpis 2"/>
          <p:cNvSpPr txBox="1">
            <a:spLocks noGrp="1"/>
          </p:cNvSpPr>
          <p:nvPr>
            <p:ph type="title"/>
          </p:nvPr>
        </p:nvSpPr>
        <p:spPr>
          <a:xfrm>
            <a:off x="740883" y="555479"/>
            <a:ext cx="8608317" cy="12625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1"/>
          </p:nvPr>
        </p:nvSpPr>
        <p:spPr>
          <a:xfrm>
            <a:off x="740883" y="2101684"/>
            <a:ext cx="8608317" cy="47627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181801" cy="918715"/>
          </a:xfrm>
          <a:prstGeom prst="rect">
            <a:avLst/>
          </a:prstGeom>
          <a:solidFill>
            <a:srgbClr val="125C8D"/>
          </a:solidFill>
          <a:ln w="25402" cap="flat">
            <a:solidFill>
              <a:srgbClr val="41719C"/>
            </a:solidFill>
            <a:prstDash val="solid"/>
            <a:miter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381399"/>
            <a:ext cx="181801" cy="918715"/>
          </a:xfrm>
          <a:prstGeom prst="rect">
            <a:avLst/>
          </a:prstGeom>
          <a:solidFill>
            <a:srgbClr val="125C8D"/>
          </a:solidFill>
          <a:ln w="25402" cap="flat">
            <a:solidFill>
              <a:srgbClr val="41719C"/>
            </a:solidFill>
            <a:prstDash val="solid"/>
            <a:miter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1168557"/>
            <a:ext cx="181801" cy="918715"/>
          </a:xfrm>
          <a:prstGeom prst="rect">
            <a:avLst/>
          </a:prstGeom>
          <a:solidFill>
            <a:srgbClr val="125C8D"/>
          </a:solidFill>
          <a:ln w="25402" cap="flat">
            <a:solidFill>
              <a:srgbClr val="41719C"/>
            </a:solidFill>
            <a:prstDash val="solid"/>
            <a:miter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Lucida Sans Unicode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2400" b="1" i="0" u="none" strike="noStrike" kern="0" cap="none" spc="0" baseline="0">
          <a:solidFill>
            <a:srgbClr val="333333"/>
          </a:solidFill>
          <a:uFillTx/>
          <a:latin typeface="Albany" pitchFamily="34"/>
          <a:cs typeface="Tahoma" pitchFamily="2"/>
        </a:defRPr>
      </a:lvl1pPr>
    </p:titleStyle>
    <p:body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2400" b="0" i="0" u="none" strike="noStrike" kern="0" cap="none" spc="0" baseline="0">
          <a:solidFill>
            <a:srgbClr val="000000"/>
          </a:solidFill>
          <a:uFillTx/>
          <a:latin typeface="Albany" pitchFamily="34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solidFill>
            <a:srgbClr val="FFE699"/>
          </a:solidFill>
        </p:spPr>
        <p:txBody>
          <a:bodyPr>
            <a:spAutoFit/>
          </a:bodyPr>
          <a:lstStyle/>
          <a:p>
            <a:pPr lvl="0"/>
            <a:r>
              <a:rPr lang="cs-CZ"/>
              <a:t>Mistrovská zkouška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>
          <a:xfrm>
            <a:off x="740883" y="2101684"/>
            <a:ext cx="8608317" cy="5273472"/>
          </a:xfrm>
        </p:spPr>
        <p:txBody>
          <a:bodyPr/>
          <a:lstStyle/>
          <a:p>
            <a:pPr lvl="0"/>
            <a:r>
              <a:rPr lang="cs-CZ"/>
              <a:t>   CÍLE  A PŘÍNOS MISTROVSKÉ ZKOUŠKY</a:t>
            </a:r>
          </a:p>
          <a:p>
            <a:pPr lvl="0"/>
            <a:r>
              <a:rPr lang="cs-CZ"/>
              <a:t>	</a:t>
            </a:r>
          </a:p>
          <a:p>
            <a:pPr marL="342900" lvl="0" indent="-342900">
              <a:buClr>
                <a:srgbClr val="0E594D"/>
              </a:buClr>
              <a:buSzPct val="45000"/>
              <a:buFont typeface="Wingdings" pitchFamily="2"/>
              <a:buChar char="Ø"/>
            </a:pPr>
            <a:r>
              <a:rPr lang="cs-CZ" sz="2000" b="1"/>
              <a:t>Cesta k dosažení nejvyšší úrovně řemeslného mistrovství</a:t>
            </a:r>
          </a:p>
          <a:p>
            <a:pPr marL="342900" lvl="0" indent="-342900">
              <a:buClr>
                <a:srgbClr val="0E594D"/>
              </a:buClr>
              <a:buSzPct val="45000"/>
              <a:buFont typeface="Wingdings" pitchFamily="2"/>
              <a:buChar char="Ø"/>
            </a:pPr>
            <a:endParaRPr lang="cs-CZ" sz="2000" b="1"/>
          </a:p>
          <a:p>
            <a:pPr marL="342900" lvl="0" indent="-342900">
              <a:buClr>
                <a:srgbClr val="0E594D"/>
              </a:buClr>
              <a:buSzPct val="45000"/>
              <a:buFont typeface="Wingdings" pitchFamily="2"/>
              <a:buChar char="Ø"/>
            </a:pPr>
            <a:r>
              <a:rPr lang="cs-CZ" sz="2000" b="1"/>
              <a:t>Vytvoření nové cesty vzdělávacím systémem do terciárního vzdělávání bez maturitní zkoušky</a:t>
            </a:r>
          </a:p>
          <a:p>
            <a:pPr marL="342900" lvl="0" indent="-342900">
              <a:buClr>
                <a:srgbClr val="0E594D"/>
              </a:buClr>
              <a:buSzPct val="45000"/>
              <a:buFont typeface="Wingdings" pitchFamily="2"/>
              <a:buChar char="Ø"/>
            </a:pPr>
            <a:endParaRPr lang="cs-CZ" sz="2000" b="1"/>
          </a:p>
          <a:p>
            <a:pPr marL="342900" lvl="0" indent="-342900">
              <a:buClr>
                <a:srgbClr val="0E594D"/>
              </a:buClr>
              <a:buSzPct val="45000"/>
              <a:buFont typeface="Wingdings" pitchFamily="2"/>
              <a:buChar char="Ø"/>
            </a:pPr>
            <a:r>
              <a:rPr lang="cs-CZ" sz="2000" b="1"/>
              <a:t>Obnovení společenského postavení mistrů a zvýšení zájmu o učební obory</a:t>
            </a:r>
          </a:p>
          <a:p>
            <a:pPr marL="342900" lvl="0" indent="-342900">
              <a:buClr>
                <a:srgbClr val="0E594D"/>
              </a:buClr>
              <a:buSzPct val="45000"/>
              <a:buFont typeface="Wingdings" pitchFamily="2"/>
              <a:buChar char="Ø"/>
            </a:pPr>
            <a:endParaRPr lang="cs-CZ" sz="2000" b="1"/>
          </a:p>
          <a:p>
            <a:pPr marL="342900" lvl="0" indent="-342900">
              <a:buClr>
                <a:srgbClr val="0E594D"/>
              </a:buClr>
              <a:buSzPct val="45000"/>
              <a:buFont typeface="Wingdings" pitchFamily="2"/>
              <a:buChar char="Ø"/>
            </a:pPr>
            <a:r>
              <a:rPr lang="cs-CZ" sz="2000" b="1"/>
              <a:t>Odstranění prázdného místa v odborném vzdělávání mezi vyučením a terciárním vzděláváním</a:t>
            </a:r>
          </a:p>
          <a:p>
            <a:pPr marL="342900" lvl="0" indent="-342900">
              <a:buClr>
                <a:srgbClr val="0E594D"/>
              </a:buClr>
              <a:buSzPct val="45000"/>
              <a:buFont typeface="Wingdings" pitchFamily="2"/>
              <a:buChar char="Ø"/>
            </a:pPr>
            <a:endParaRPr lang="cs-CZ" sz="2000" b="1"/>
          </a:p>
          <a:p>
            <a:pPr marL="342900" lvl="0" indent="-342900">
              <a:buClr>
                <a:srgbClr val="0E594D"/>
              </a:buClr>
              <a:buSzPct val="45000"/>
              <a:buFont typeface="Wingdings" pitchFamily="2"/>
              <a:buChar char="Ø"/>
            </a:pPr>
            <a:r>
              <a:rPr lang="cs-CZ" sz="2000" b="1"/>
              <a:t>Mezinárodní srovnatelnost a uznatelnost kvalifikace mistr zejména na trhu práce ve středoevropském regionu</a:t>
            </a:r>
          </a:p>
          <a:p>
            <a:pPr marL="342900" lvl="0" indent="-342900">
              <a:buClr>
                <a:srgbClr val="0E594D"/>
              </a:buClr>
              <a:buSzPct val="45000"/>
              <a:buFont typeface="Wingdings" pitchFamily="2"/>
              <a:buChar char="Ø"/>
            </a:pPr>
            <a:endParaRPr lang="cs-CZ" sz="2000" b="1"/>
          </a:p>
          <a:p>
            <a:pPr marL="342900" lvl="0" indent="-342900">
              <a:buClr>
                <a:srgbClr val="0E594D"/>
              </a:buClr>
              <a:buSzPct val="45000"/>
              <a:buFont typeface="Wingdings" pitchFamily="2"/>
              <a:buChar char="Ø"/>
            </a:pPr>
            <a:r>
              <a:rPr lang="cs-CZ" sz="2000" b="1"/>
              <a:t>Zvýšení kvality a prestiže řemeslné práce a zvýšení ochrany spotřebitele</a:t>
            </a:r>
          </a:p>
          <a:p>
            <a:pPr marL="342900" lvl="0" indent="-342900">
              <a:buClr>
                <a:srgbClr val="0E594D"/>
              </a:buClr>
              <a:buSzPct val="45000"/>
              <a:buFont typeface="Wingdings" pitchFamily="2"/>
              <a:buChar char="Ø"/>
            </a:pPr>
            <a:endParaRPr lang="cs-CZ" sz="2000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4294967295"/>
          </p:nvPr>
        </p:nvSpPr>
        <p:spPr>
          <a:xfrm>
            <a:off x="-464698" y="7809872"/>
            <a:ext cx="119923" cy="22485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4294967295"/>
          </p:nvPr>
        </p:nvSpPr>
        <p:spPr>
          <a:xfrm>
            <a:off x="10080629" y="2101848"/>
            <a:ext cx="45720" cy="4762496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solidFill>
            <a:srgbClr val="FFE699"/>
          </a:solidFill>
        </p:spPr>
        <p:txBody>
          <a:bodyPr/>
          <a:lstStyle/>
          <a:p>
            <a:pPr lvl="0"/>
            <a:r>
              <a:rPr lang="cs-CZ"/>
              <a:t>Typy mistrovské zkoušky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950747" y="2761250"/>
            <a:ext cx="8608317" cy="5457989"/>
          </a:xfrm>
        </p:spPr>
        <p:txBody>
          <a:bodyPr/>
          <a:lstStyle/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3 cílová zaměření mistrovských zkoušek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cs-CZ"/>
          </a:p>
          <a:p>
            <a:pPr marL="1028700" lvl="1" indent="-342900">
              <a:buClr>
                <a:srgbClr val="0E594D"/>
              </a:buClr>
              <a:buSzPct val="45000"/>
              <a:buFont typeface="Wingdings" pitchFamily="2"/>
              <a:buChar char="Ø"/>
            </a:pPr>
            <a:r>
              <a:rPr lang="cs-CZ" b="1"/>
              <a:t>Mistrovská zkouška </a:t>
            </a:r>
            <a:r>
              <a:rPr lang="cs-CZ" sz="3200" b="1"/>
              <a:t>mistra řemesel</a:t>
            </a:r>
          </a:p>
          <a:p>
            <a:pPr marL="1028700" lvl="1" indent="-342900">
              <a:buClr>
                <a:srgbClr val="0E594D"/>
              </a:buClr>
              <a:buSzPct val="45000"/>
              <a:buFont typeface="Wingdings" pitchFamily="2"/>
              <a:buChar char="Ø"/>
            </a:pPr>
            <a:endParaRPr lang="cs-CZ" sz="3200" b="1"/>
          </a:p>
          <a:p>
            <a:pPr marL="1028700" lvl="1" indent="-342900">
              <a:buClr>
                <a:srgbClr val="0E594D"/>
              </a:buClr>
              <a:buSzPct val="45000"/>
              <a:buFont typeface="Wingdings" pitchFamily="2"/>
              <a:buChar char="Ø"/>
            </a:pPr>
            <a:r>
              <a:rPr lang="cs-CZ" b="1"/>
              <a:t>Mistrovská zkouška </a:t>
            </a:r>
            <a:r>
              <a:rPr lang="cs-CZ" sz="3200" b="1"/>
              <a:t>provozní mistr (manažer)</a:t>
            </a:r>
          </a:p>
          <a:p>
            <a:pPr marL="1028700" lvl="1" indent="-342900">
              <a:buClr>
                <a:srgbClr val="0E594D"/>
              </a:buClr>
              <a:buSzPct val="45000"/>
              <a:buFont typeface="Wingdings" pitchFamily="2"/>
              <a:buChar char="Ø"/>
            </a:pPr>
            <a:endParaRPr lang="cs-CZ" sz="3200" b="1"/>
          </a:p>
          <a:p>
            <a:pPr marL="1028700" lvl="1" indent="-342900">
              <a:buClr>
                <a:srgbClr val="0E594D"/>
              </a:buClr>
              <a:buSzPct val="45000"/>
              <a:buFont typeface="Wingdings" pitchFamily="2"/>
              <a:buChar char="Ø"/>
            </a:pPr>
            <a:r>
              <a:rPr lang="cs-CZ" b="1"/>
              <a:t>Pedagogická zkouška  </a:t>
            </a:r>
            <a:r>
              <a:rPr lang="cs-CZ" sz="3200" b="1"/>
              <a:t>mistr odborného výcviku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4294967295"/>
          </p:nvPr>
        </p:nvSpPr>
        <p:spPr>
          <a:xfrm>
            <a:off x="740883" y="1818000"/>
            <a:ext cx="8608317" cy="2933879"/>
          </a:xfrm>
        </p:spPr>
        <p:txBody>
          <a:bodyPr/>
          <a:lstStyle/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cs-CZ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cs-CZ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cs-CZ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cs-CZ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cs-CZ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cs-CZ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 </a:t>
            </a:r>
          </a:p>
          <a:p>
            <a:pPr marL="914400" lvl="2" indent="0">
              <a:buNone/>
            </a:pPr>
            <a:endParaRPr lang="cs-CZ"/>
          </a:p>
          <a:p>
            <a:pPr marL="914400" lvl="2" indent="0">
              <a:buNone/>
            </a:pPr>
            <a:endParaRPr lang="cs-CZ"/>
          </a:p>
        </p:txBody>
      </p:sp>
    </p:spTree>
  </p:cSld>
  <p:clrMapOvr>
    <a:masterClrMapping/>
  </p:clrMapOvr>
  <p:transition spd="med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134" y="-355180"/>
            <a:ext cx="5762155" cy="8614763"/>
          </a:xfrm>
          <a:prstGeom prst="rect">
            <a:avLst/>
          </a:prstGeom>
          <a:solidFill>
            <a:srgbClr val="FFF2CC"/>
          </a:solidFill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solidFill>
            <a:srgbClr val="FFE699"/>
          </a:solidFill>
        </p:spPr>
        <p:txBody>
          <a:bodyPr/>
          <a:lstStyle/>
          <a:p>
            <a:pPr lvl="0"/>
            <a:r>
              <a:rPr lang="cs-CZ"/>
              <a:t>Vstupní a výstupní požadavky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	</a:t>
            </a:r>
          </a:p>
          <a:p>
            <a:pPr marL="1028700" lvl="1" indent="-342900">
              <a:buFont typeface="Wingdings" pitchFamily="2"/>
              <a:buChar char="Ø"/>
            </a:pPr>
            <a:r>
              <a:rPr lang="cs-CZ" b="1"/>
              <a:t>vyučení v oboru + 3-5 let praxe</a:t>
            </a:r>
          </a:p>
          <a:p>
            <a:pPr marL="1028700" lvl="1" indent="-342900">
              <a:buFont typeface="Wingdings" pitchFamily="2"/>
              <a:buChar char="Ø"/>
            </a:pPr>
            <a:r>
              <a:rPr lang="cs-CZ" b="1"/>
              <a:t>ÚPK v oboru získaná podle zákona č.179/2008 Sb.+5 let praxe</a:t>
            </a:r>
          </a:p>
          <a:p>
            <a:pPr marL="1028700" lvl="1" indent="-342900">
              <a:buFont typeface="Wingdings" pitchFamily="2"/>
              <a:buChar char="Ø"/>
            </a:pPr>
            <a:r>
              <a:rPr lang="cs-CZ" b="1"/>
              <a:t>Získání vybrané PK podle zákona č.179/2008Sb. +5 let praxe</a:t>
            </a:r>
          </a:p>
          <a:p>
            <a:pPr marL="1028700" lvl="1" indent="-342900">
              <a:buFont typeface="Wingdings" pitchFamily="2"/>
              <a:buChar char="Ø"/>
            </a:pPr>
            <a:endParaRPr lang="cs-CZ"/>
          </a:p>
          <a:p>
            <a:pPr lvl="1" indent="0">
              <a:buNone/>
            </a:pPr>
            <a:r>
              <a:rPr lang="cs-CZ" b="1"/>
              <a:t>Mistrovské zkoušky budou realizovány v rámci dalšího vzdělávání podle standardů NSK  v režimu zákona č.179/2008 Sb.</a:t>
            </a:r>
          </a:p>
          <a:p>
            <a:pPr lvl="1" indent="0">
              <a:buNone/>
            </a:pPr>
            <a:endParaRPr lang="cs-CZ"/>
          </a:p>
          <a:p>
            <a:pPr lvl="1" indent="0">
              <a:buNone/>
            </a:pPr>
            <a:r>
              <a:rPr lang="cs-CZ"/>
              <a:t>Pro každý obor s mistrovskou zkouškou bude vypracován </a:t>
            </a:r>
          </a:p>
          <a:p>
            <a:pPr lvl="1" indent="0">
              <a:buNone/>
            </a:pPr>
            <a:r>
              <a:rPr lang="cs-CZ" b="1"/>
              <a:t>Kvalifikační standard ÚPK Mistr řemesla</a:t>
            </a:r>
            <a:r>
              <a:rPr lang="cs-CZ"/>
              <a:t>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solidFill>
            <a:srgbClr val="FFE699"/>
          </a:solidFill>
        </p:spPr>
        <p:txBody>
          <a:bodyPr/>
          <a:lstStyle/>
          <a:p>
            <a:pPr lvl="0"/>
            <a:r>
              <a:rPr lang="cs-CZ" sz="2000"/>
              <a:t>Mistrovskíá zkouška </a:t>
            </a:r>
            <a:br>
              <a:rPr lang="cs-CZ" sz="2000"/>
            </a:br>
            <a:r>
              <a:rPr lang="cs-CZ"/>
              <a:t/>
            </a:r>
            <a:br>
              <a:rPr lang="cs-CZ"/>
            </a:br>
            <a:r>
              <a:rPr lang="cs-CZ" sz="2800"/>
              <a:t>Mistr řemesla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740883" y="2101684"/>
            <a:ext cx="8608317" cy="5183532"/>
          </a:xfrm>
        </p:spPr>
        <p:txBody>
          <a:bodyPr/>
          <a:lstStyle/>
          <a:p>
            <a:pPr lvl="0"/>
            <a:r>
              <a:rPr lang="cs-CZ"/>
              <a:t>	</a:t>
            </a:r>
          </a:p>
          <a:p>
            <a:pPr lvl="0"/>
            <a:r>
              <a:rPr lang="cs-CZ"/>
              <a:t>	Mistrovská zkouška ve vybraných řemeslných oborech </a:t>
            </a:r>
          </a:p>
          <a:p>
            <a:pPr lvl="0"/>
            <a:r>
              <a:rPr lang="cs-CZ"/>
              <a:t>	by měla zahrnovat 3 samostatné zkoušky:</a:t>
            </a:r>
          </a:p>
          <a:p>
            <a:pPr marL="1028700" lvl="1" indent="-342900">
              <a:buFont typeface="Wingdings" pitchFamily="2"/>
              <a:buChar char="Ø"/>
            </a:pPr>
            <a:endParaRPr lang="cs-CZ"/>
          </a:p>
          <a:p>
            <a:pPr marL="1028700" lvl="1" indent="-342900">
              <a:buFont typeface="Wingdings" pitchFamily="2"/>
              <a:buChar char="Ø"/>
            </a:pPr>
            <a:r>
              <a:rPr lang="cs-CZ" b="1"/>
              <a:t>Praktickou zkoušku složenou z návrhu </a:t>
            </a:r>
            <a:r>
              <a:rPr lang="cs-CZ"/>
              <a:t>(včetně potřebných výpočtů, výkresů</a:t>
            </a:r>
            <a:r>
              <a:rPr lang="cs-CZ" b="1"/>
              <a:t>) a zhotovení mistrovského výrobku</a:t>
            </a:r>
          </a:p>
          <a:p>
            <a:pPr marL="1028700" lvl="1" indent="-342900">
              <a:buFont typeface="Wingdings" pitchFamily="2"/>
              <a:buChar char="Ø"/>
            </a:pPr>
            <a:r>
              <a:rPr lang="cs-CZ" b="1"/>
              <a:t>Zkoušku odborných teoretických znalostí a kompetencí </a:t>
            </a:r>
            <a:endParaRPr lang="cs-CZ"/>
          </a:p>
          <a:p>
            <a:pPr lvl="1" indent="0">
              <a:buNone/>
            </a:pPr>
            <a:r>
              <a:rPr lang="cs-CZ" b="1"/>
              <a:t>	</a:t>
            </a:r>
            <a:r>
              <a:rPr lang="cs-CZ"/>
              <a:t>souvisejících s daným oborem a odvětvím činnosti</a:t>
            </a:r>
          </a:p>
          <a:p>
            <a:pPr marL="1028700" lvl="1" indent="-342900">
              <a:buFont typeface="Wingdings" pitchFamily="2"/>
              <a:buChar char="Ø"/>
            </a:pPr>
            <a:r>
              <a:rPr lang="cs-CZ" b="1"/>
              <a:t>Zkoušku hospodářských, podnikatelských, sociálních a právních kompetencí</a:t>
            </a:r>
            <a:r>
              <a:rPr lang="cs-CZ"/>
              <a:t> potřebných k vedení firmy a ke kontaktu s odběrateli.</a:t>
            </a:r>
          </a:p>
          <a:p>
            <a:pPr lvl="1" indent="0">
              <a:buNone/>
            </a:pPr>
            <a:r>
              <a:rPr lang="cs-CZ"/>
              <a:t>V systému bude pravděpodobně navržena jako nepovinná ještě </a:t>
            </a:r>
            <a:r>
              <a:rPr lang="cs-CZ" b="1"/>
              <a:t>čtvrtá zkouška z pedagogického minima </a:t>
            </a:r>
            <a:r>
              <a:rPr lang="cs-CZ"/>
              <a:t>pro mistry, kteří budou </a:t>
            </a:r>
          </a:p>
          <a:p>
            <a:pPr lvl="1" indent="0">
              <a:buNone/>
            </a:pPr>
            <a:r>
              <a:rPr lang="cs-CZ"/>
              <a:t>Ve své firmě vychovávat žáky v učebních oborech.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solidFill>
            <a:srgbClr val="FFE699"/>
          </a:solidFill>
        </p:spPr>
        <p:txBody>
          <a:bodyPr/>
          <a:lstStyle/>
          <a:p>
            <a:pPr lvl="0"/>
            <a:r>
              <a:rPr lang="cs-CZ"/>
              <a:t>Mistrovská zkouška </a:t>
            </a:r>
            <a:r>
              <a:rPr lang="cs-CZ" sz="2000"/>
              <a:t/>
            </a:r>
            <a:br>
              <a:rPr lang="cs-CZ" sz="2000"/>
            </a:br>
            <a:r>
              <a:rPr lang="cs-CZ" sz="2000"/>
              <a:t/>
            </a:r>
            <a:br>
              <a:rPr lang="cs-CZ" sz="2000"/>
            </a:br>
            <a:r>
              <a:rPr lang="cs-CZ" sz="3200"/>
              <a:t>Provozní mistr  (manažer)</a:t>
            </a:r>
            <a:endParaRPr lang="cs-CZ" sz="2000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/>
              <a:t>Zkouška provozních mistrů bude mít dva moduly. </a:t>
            </a:r>
          </a:p>
          <a:p>
            <a:pPr lvl="0"/>
            <a:endParaRPr lang="cs-CZ"/>
          </a:p>
          <a:p>
            <a:pPr marL="342900" lvl="0" indent="-342900">
              <a:buSzPct val="100000"/>
              <a:buFont typeface="Wingdings" pitchFamily="2"/>
              <a:buChar char="Ø"/>
            </a:pPr>
            <a:r>
              <a:rPr lang="cs-CZ" b="1"/>
              <a:t>	Zkouška manažerských kompetencí</a:t>
            </a:r>
            <a:r>
              <a:rPr lang="cs-CZ"/>
              <a:t>. modelu této zkoušky zahrnuje ekonomicko- obchodní kompetence, schopnost vést pracovní kolektivy, řídit, organizovat a plánovat  určitý úsek výroby a ovládat právní normy, kterými se výroba řídí.</a:t>
            </a:r>
          </a:p>
          <a:p>
            <a:pPr lvl="0"/>
            <a:r>
              <a:rPr lang="cs-CZ"/>
              <a:t>	Její obsah bude jednotný pro mistrovské zkoušky ve všech sektorech podnikání a výroby se specifikami pro jednotlivá odvětví, které vymezí sektorové rady.</a:t>
            </a:r>
          </a:p>
          <a:p>
            <a:pPr lvl="0"/>
            <a:r>
              <a:rPr lang="cs-CZ"/>
              <a:t> </a:t>
            </a:r>
          </a:p>
          <a:p>
            <a:pPr marL="342900" lvl="0" indent="-342900">
              <a:buSzPct val="100000"/>
              <a:buFont typeface="Wingdings" pitchFamily="2"/>
              <a:buChar char="Ø"/>
            </a:pPr>
            <a:r>
              <a:rPr lang="cs-CZ"/>
              <a:t>	</a:t>
            </a:r>
            <a:r>
              <a:rPr lang="cs-CZ" b="1"/>
              <a:t>Zkouška kompetencí pro řízení konkrétního úseku výroby v podmínkách konkrétního závodu nebo firmy. </a:t>
            </a:r>
            <a:r>
              <a:rPr lang="cs-CZ"/>
              <a:t>Tato zkouška je výrazně specifická a měla by v plném rozsahu spadat do kompetence jednotlivých firem</a:t>
            </a:r>
          </a:p>
          <a:p>
            <a:pPr lvl="0"/>
            <a:r>
              <a:rPr lang="cs-CZ"/>
              <a:t> </a:t>
            </a:r>
          </a:p>
          <a:p>
            <a:pPr marL="457200" lvl="1" indent="0">
              <a:buNone/>
            </a:pP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740883" y="209863"/>
            <a:ext cx="8608317" cy="1608136"/>
          </a:xfrm>
        </p:spPr>
        <p:txBody>
          <a:bodyPr/>
          <a:lstStyle/>
          <a:p>
            <a:pPr lvl="0"/>
            <a:r>
              <a:rPr lang="cs-CZ"/>
              <a:t>Model mistrovské školy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3469096" y="8799134"/>
            <a:ext cx="8608317" cy="4762798"/>
          </a:xfrm>
        </p:spPr>
        <p:txBody>
          <a:bodyPr/>
          <a:lstStyle/>
          <a:p>
            <a:endParaRPr lang="cs-CZ"/>
          </a:p>
        </p:txBody>
      </p:sp>
      <p:sp>
        <p:nvSpPr>
          <p:cNvPr id="4" name="Rectangle 16"/>
          <p:cNvSpPr/>
          <p:nvPr/>
        </p:nvSpPr>
        <p:spPr>
          <a:xfrm>
            <a:off x="6839666" y="779882"/>
            <a:ext cx="638635" cy="46166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449263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grpSp>
        <p:nvGrpSpPr>
          <p:cNvPr id="5" name="Plátno 14"/>
          <p:cNvGrpSpPr/>
          <p:nvPr/>
        </p:nvGrpSpPr>
        <p:grpSpPr>
          <a:xfrm>
            <a:off x="2610566" y="1373693"/>
            <a:ext cx="5715000" cy="6362239"/>
            <a:chOff x="2610566" y="1373693"/>
            <a:chExt cx="5715000" cy="6362239"/>
          </a:xfrm>
        </p:grpSpPr>
        <p:sp>
          <p:nvSpPr>
            <p:cNvPr id="6" name="Obdélník 5"/>
            <p:cNvSpPr/>
            <p:nvPr/>
          </p:nvSpPr>
          <p:spPr>
            <a:xfrm>
              <a:off x="2610566" y="1373693"/>
              <a:ext cx="5715000" cy="6362239"/>
            </a:xfrm>
            <a:prstGeom prst="rect">
              <a:avLst/>
            </a:prstGeom>
            <a:noFill/>
            <a:ln w="3810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Rectangle 4"/>
            <p:cNvSpPr/>
            <p:nvPr/>
          </p:nvSpPr>
          <p:spPr>
            <a:xfrm>
              <a:off x="3753566" y="2900623"/>
              <a:ext cx="3086099" cy="1399690"/>
            </a:xfrm>
            <a:prstGeom prst="rect">
              <a:avLst/>
            </a:prstGeom>
            <a:solidFill>
              <a:srgbClr val="FFFF00"/>
            </a:solidFill>
            <a:ln w="3810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cxnSp>
          <p:nvCxnSpPr>
            <p:cNvPr id="8" name="Line 5"/>
            <p:cNvCxnSpPr/>
            <p:nvPr/>
          </p:nvCxnSpPr>
          <p:spPr>
            <a:xfrm>
              <a:off x="5010866" y="2900623"/>
              <a:ext cx="795" cy="1399699"/>
            </a:xfrm>
            <a:prstGeom prst="straightConnector1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</p:spPr>
        </p:cxnSp>
        <p:sp>
          <p:nvSpPr>
            <p:cNvPr id="9" name="Text Box 6"/>
            <p:cNvSpPr txBox="1"/>
            <p:nvPr/>
          </p:nvSpPr>
          <p:spPr>
            <a:xfrm>
              <a:off x="5164064" y="1755428"/>
              <a:ext cx="1483522" cy="508982"/>
            </a:xfrm>
            <a:prstGeom prst="rect">
              <a:avLst/>
            </a:prstGeom>
            <a:solidFill>
              <a:srgbClr val="FFFF00"/>
            </a:solidFill>
            <a:ln w="3810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2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Středisko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2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MiZk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</p:txBody>
        </p:sp>
        <p:sp>
          <p:nvSpPr>
            <p:cNvPr id="10" name="Text Box 7"/>
            <p:cNvSpPr txBox="1"/>
            <p:nvPr/>
          </p:nvSpPr>
          <p:spPr>
            <a:xfrm>
              <a:off x="3867866" y="2646136"/>
              <a:ext cx="1028700" cy="1145203"/>
            </a:xfrm>
            <a:prstGeom prst="rect">
              <a:avLst/>
            </a:prstGeom>
            <a:solidFill>
              <a:srgbClr val="FFFFFF"/>
            </a:solidFill>
            <a:ln w="9528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2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Počáteční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2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vzdělávání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2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H, L0 obory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2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M obory</a:t>
              </a:r>
            </a:p>
          </p:txBody>
        </p:sp>
        <p:sp>
          <p:nvSpPr>
            <p:cNvPr id="11" name="Text Box 8"/>
            <p:cNvSpPr txBox="1"/>
            <p:nvPr/>
          </p:nvSpPr>
          <p:spPr>
            <a:xfrm>
              <a:off x="5125166" y="2646136"/>
              <a:ext cx="1485900" cy="1526938"/>
            </a:xfrm>
            <a:prstGeom prst="rect">
              <a:avLst/>
            </a:prstGeom>
            <a:solidFill>
              <a:srgbClr val="FFFFFF"/>
            </a:solidFill>
            <a:ln w="9528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2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Další vzdělávání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1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Mistrovské  zkoušky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1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Příprava na Mi Zk.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1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Rekvalifikace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1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Dplňkové kurzy odb. výcviku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1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Kvalifikace NSK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2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 </a:t>
              </a:r>
            </a:p>
          </p:txBody>
        </p:sp>
        <p:sp>
          <p:nvSpPr>
            <p:cNvPr id="12" name="Oval 9"/>
            <p:cNvSpPr/>
            <p:nvPr/>
          </p:nvSpPr>
          <p:spPr>
            <a:xfrm>
              <a:off x="3867866" y="5318278"/>
              <a:ext cx="914400" cy="636221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FFCC00"/>
            </a:solidFill>
            <a:ln w="9528" cap="flat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0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MŠMT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2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kraj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</p:txBody>
        </p:sp>
        <p:sp>
          <p:nvSpPr>
            <p:cNvPr id="13" name="AutoShape 10"/>
            <p:cNvSpPr/>
            <p:nvPr/>
          </p:nvSpPr>
          <p:spPr>
            <a:xfrm>
              <a:off x="4096466" y="4554809"/>
              <a:ext cx="485775" cy="636221"/>
            </a:xfrm>
            <a:custGeom>
              <a:avLst>
                <a:gd name="f0" fmla="val 5400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-270"/>
                <a:gd name="f11" fmla="+- 0 0 -90"/>
                <a:gd name="f12" fmla="*/ f5 1 21600"/>
                <a:gd name="f13" fmla="*/ f6 1 21600"/>
                <a:gd name="f14" fmla="+- f8 0 f7"/>
                <a:gd name="f15" fmla="pin 0 f1 10800"/>
                <a:gd name="f16" fmla="pin 0 f0 21600"/>
                <a:gd name="f17" fmla="*/ f10 f2 1"/>
                <a:gd name="f18" fmla="*/ f11 f2 1"/>
                <a:gd name="f19" fmla="val f15"/>
                <a:gd name="f20" fmla="val f16"/>
                <a:gd name="f21" fmla="*/ f14 1 21600"/>
                <a:gd name="f22" fmla="*/ f15 f12 1"/>
                <a:gd name="f23" fmla="*/ f16 f13 1"/>
                <a:gd name="f24" fmla="*/ f17 1 f4"/>
                <a:gd name="f25" fmla="*/ f18 1 f4"/>
                <a:gd name="f26" fmla="+- 21600 0 f19"/>
                <a:gd name="f27" fmla="*/ f20 f19 1"/>
                <a:gd name="f28" fmla="*/ 21600 f21 1"/>
                <a:gd name="f29" fmla="*/ 0 f21 1"/>
                <a:gd name="f30" fmla="*/ f19 f12 1"/>
                <a:gd name="f31" fmla="*/ f20 f13 1"/>
                <a:gd name="f32" fmla="+- f24 0 f3"/>
                <a:gd name="f33" fmla="+- f25 0 f3"/>
                <a:gd name="f34" fmla="*/ f27 1 10800"/>
                <a:gd name="f35" fmla="*/ f29 1 f21"/>
                <a:gd name="f36" fmla="*/ f28 1 f21"/>
                <a:gd name="f37" fmla="*/ f26 f12 1"/>
                <a:gd name="f38" fmla="+- f20 0 f34"/>
                <a:gd name="f39" fmla="*/ f36 f13 1"/>
                <a:gd name="f40" fmla="*/ f35 f12 1"/>
                <a:gd name="f41" fmla="*/ f36 f12 1"/>
                <a:gd name="f42" fmla="*/ f38 f13 1"/>
              </a:gdLst>
              <a:ahLst>
                <a:ahXY gdRefX="f1" minX="f7" maxX="f9" gdRefY="f0" minY="f7" maxY="f8">
                  <a:pos x="f22" y="f2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40" y="f31"/>
                </a:cxn>
                <a:cxn ang="f33">
                  <a:pos x="f41" y="f31"/>
                </a:cxn>
              </a:cxnLst>
              <a:rect l="f30" t="f42" r="f37" b="f39"/>
              <a:pathLst>
                <a:path w="21600" h="21600">
                  <a:moveTo>
                    <a:pt x="f19" y="f8"/>
                  </a:moveTo>
                  <a:lnTo>
                    <a:pt x="f19" y="f20"/>
                  </a:lnTo>
                  <a:lnTo>
                    <a:pt x="f7" y="f20"/>
                  </a:lnTo>
                  <a:lnTo>
                    <a:pt x="f9" y="f7"/>
                  </a:lnTo>
                  <a:lnTo>
                    <a:pt x="f8" y="f20"/>
                  </a:lnTo>
                  <a:lnTo>
                    <a:pt x="f26" y="f20"/>
                  </a:lnTo>
                  <a:lnTo>
                    <a:pt x="f26" y="f8"/>
                  </a:lnTo>
                  <a:close/>
                </a:path>
              </a:pathLst>
            </a:custGeom>
            <a:solidFill>
              <a:srgbClr val="FFCC00"/>
            </a:solidFill>
            <a:ln w="9528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AutoShape 11"/>
            <p:cNvSpPr/>
            <p:nvPr/>
          </p:nvSpPr>
          <p:spPr>
            <a:xfrm>
              <a:off x="5468066" y="5318278"/>
              <a:ext cx="1257300" cy="139969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99CC00"/>
            </a:solidFill>
            <a:ln w="9528" cap="flat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0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HK, cechy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0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Zaměstnavatel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0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Soc. partneři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0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MŠMT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0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kraj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2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 </a:t>
              </a:r>
            </a:p>
          </p:txBody>
        </p:sp>
        <p:sp>
          <p:nvSpPr>
            <p:cNvPr id="15" name="AutoShape 12"/>
            <p:cNvSpPr/>
            <p:nvPr/>
          </p:nvSpPr>
          <p:spPr>
            <a:xfrm>
              <a:off x="5810966" y="4554809"/>
              <a:ext cx="457200" cy="636221"/>
            </a:xfrm>
            <a:custGeom>
              <a:avLst>
                <a:gd name="f0" fmla="val 5400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-270"/>
                <a:gd name="f11" fmla="+- 0 0 -90"/>
                <a:gd name="f12" fmla="*/ f5 1 21600"/>
                <a:gd name="f13" fmla="*/ f6 1 21600"/>
                <a:gd name="f14" fmla="+- f8 0 f7"/>
                <a:gd name="f15" fmla="pin 0 f1 10800"/>
                <a:gd name="f16" fmla="pin 0 f0 21600"/>
                <a:gd name="f17" fmla="*/ f10 f2 1"/>
                <a:gd name="f18" fmla="*/ f11 f2 1"/>
                <a:gd name="f19" fmla="val f15"/>
                <a:gd name="f20" fmla="val f16"/>
                <a:gd name="f21" fmla="*/ f14 1 21600"/>
                <a:gd name="f22" fmla="*/ f15 f12 1"/>
                <a:gd name="f23" fmla="*/ f16 f13 1"/>
                <a:gd name="f24" fmla="*/ f17 1 f4"/>
                <a:gd name="f25" fmla="*/ f18 1 f4"/>
                <a:gd name="f26" fmla="+- 21600 0 f19"/>
                <a:gd name="f27" fmla="*/ f20 f19 1"/>
                <a:gd name="f28" fmla="*/ 21600 f21 1"/>
                <a:gd name="f29" fmla="*/ 0 f21 1"/>
                <a:gd name="f30" fmla="*/ f19 f12 1"/>
                <a:gd name="f31" fmla="*/ f20 f13 1"/>
                <a:gd name="f32" fmla="+- f24 0 f3"/>
                <a:gd name="f33" fmla="+- f25 0 f3"/>
                <a:gd name="f34" fmla="*/ f27 1 10800"/>
                <a:gd name="f35" fmla="*/ f29 1 f21"/>
                <a:gd name="f36" fmla="*/ f28 1 f21"/>
                <a:gd name="f37" fmla="*/ f26 f12 1"/>
                <a:gd name="f38" fmla="+- f20 0 f34"/>
                <a:gd name="f39" fmla="*/ f36 f13 1"/>
                <a:gd name="f40" fmla="*/ f35 f12 1"/>
                <a:gd name="f41" fmla="*/ f36 f12 1"/>
                <a:gd name="f42" fmla="*/ f38 f13 1"/>
              </a:gdLst>
              <a:ahLst>
                <a:ahXY gdRefX="f1" minX="f7" maxX="f9" gdRefY="f0" minY="f7" maxY="f8">
                  <a:pos x="f22" y="f2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40" y="f31"/>
                </a:cxn>
                <a:cxn ang="f33">
                  <a:pos x="f41" y="f31"/>
                </a:cxn>
              </a:cxnLst>
              <a:rect l="f30" t="f42" r="f37" b="f39"/>
              <a:pathLst>
                <a:path w="21600" h="21600">
                  <a:moveTo>
                    <a:pt x="f19" y="f8"/>
                  </a:moveTo>
                  <a:lnTo>
                    <a:pt x="f19" y="f20"/>
                  </a:lnTo>
                  <a:lnTo>
                    <a:pt x="f7" y="f20"/>
                  </a:lnTo>
                  <a:lnTo>
                    <a:pt x="f9" y="f7"/>
                  </a:lnTo>
                  <a:lnTo>
                    <a:pt x="f8" y="f20"/>
                  </a:lnTo>
                  <a:lnTo>
                    <a:pt x="f26" y="f20"/>
                  </a:lnTo>
                  <a:lnTo>
                    <a:pt x="f26" y="f8"/>
                  </a:lnTo>
                  <a:close/>
                </a:path>
              </a:pathLst>
            </a:custGeom>
            <a:solidFill>
              <a:srgbClr val="99CC00"/>
            </a:solidFill>
            <a:ln w="9528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AutoShape 13"/>
            <p:cNvSpPr/>
            <p:nvPr/>
          </p:nvSpPr>
          <p:spPr>
            <a:xfrm>
              <a:off x="7068266" y="1755428"/>
              <a:ext cx="1028700" cy="890717"/>
            </a:xfrm>
            <a:custGeom>
              <a:avLst>
                <a:gd name="f0" fmla="val -1200"/>
                <a:gd name="f1" fmla="val 22834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*/ 5419351 1 1725033"/>
                <a:gd name="f10" fmla="val 2147483647"/>
                <a:gd name="f11" fmla="val 1930"/>
                <a:gd name="f12" fmla="val 7160"/>
                <a:gd name="f13" fmla="val 1530"/>
                <a:gd name="f14" fmla="val 4490"/>
                <a:gd name="f15" fmla="val 3400"/>
                <a:gd name="f16" fmla="val 1970"/>
                <a:gd name="f17" fmla="val 5270"/>
                <a:gd name="f18" fmla="val 5860"/>
                <a:gd name="f19" fmla="val 1950"/>
                <a:gd name="f20" fmla="val 6470"/>
                <a:gd name="f21" fmla="val 2210"/>
                <a:gd name="f22" fmla="val 6970"/>
                <a:gd name="f23" fmla="val 2600"/>
                <a:gd name="f24" fmla="val 7450"/>
                <a:gd name="f25" fmla="val 1390"/>
                <a:gd name="f26" fmla="val 8340"/>
                <a:gd name="f27" fmla="val 650"/>
                <a:gd name="f28" fmla="val 9340"/>
                <a:gd name="f29" fmla="val 10004"/>
                <a:gd name="f30" fmla="val 690"/>
                <a:gd name="f31" fmla="val 10710"/>
                <a:gd name="f32" fmla="val 1050"/>
                <a:gd name="f33" fmla="val 11210"/>
                <a:gd name="f34" fmla="val 1700"/>
                <a:gd name="f35" fmla="val 11570"/>
                <a:gd name="f36" fmla="val 630"/>
                <a:gd name="f37" fmla="val 12330"/>
                <a:gd name="f38" fmla="val 13150"/>
                <a:gd name="f39" fmla="val 13840"/>
                <a:gd name="f40" fmla="val 14470"/>
                <a:gd name="f41" fmla="val 460"/>
                <a:gd name="f42" fmla="val 14870"/>
                <a:gd name="f43" fmla="val 1160"/>
                <a:gd name="f44" fmla="val 15330"/>
                <a:gd name="f45" fmla="val 440"/>
                <a:gd name="f46" fmla="val 16020"/>
                <a:gd name="f47" fmla="val 16740"/>
                <a:gd name="f48" fmla="val 17910"/>
                <a:gd name="f49" fmla="val 18900"/>
                <a:gd name="f50" fmla="val 1130"/>
                <a:gd name="f51" fmla="val 19110"/>
                <a:gd name="f52" fmla="val 2710"/>
                <a:gd name="f53" fmla="val 20240"/>
                <a:gd name="f54" fmla="val 3150"/>
                <a:gd name="f55" fmla="val 21060"/>
                <a:gd name="f56" fmla="val 4580"/>
                <a:gd name="f57" fmla="val 6220"/>
                <a:gd name="f58" fmla="val 6720"/>
                <a:gd name="f59" fmla="val 21000"/>
                <a:gd name="f60" fmla="val 7200"/>
                <a:gd name="f61" fmla="val 20830"/>
                <a:gd name="f62" fmla="val 7660"/>
                <a:gd name="f63" fmla="val 21310"/>
                <a:gd name="f64" fmla="val 8460"/>
                <a:gd name="f65" fmla="val 9450"/>
                <a:gd name="f66" fmla="val 10460"/>
                <a:gd name="f67" fmla="val 12750"/>
                <a:gd name="f68" fmla="val 20310"/>
                <a:gd name="f69" fmla="val 14680"/>
                <a:gd name="f70" fmla="val 18650"/>
                <a:gd name="f71" fmla="val 15010"/>
                <a:gd name="f72" fmla="val 17200"/>
                <a:gd name="f73" fmla="val 17370"/>
                <a:gd name="f74" fmla="val 18920"/>
                <a:gd name="f75" fmla="val 15770"/>
                <a:gd name="f76" fmla="val 15220"/>
                <a:gd name="f77" fmla="val 14700"/>
                <a:gd name="f78" fmla="val 18710"/>
                <a:gd name="f79" fmla="val 14240"/>
                <a:gd name="f80" fmla="val 18310"/>
                <a:gd name="f81" fmla="val 13820"/>
                <a:gd name="f82" fmla="val 12490"/>
                <a:gd name="f83" fmla="val 11000"/>
                <a:gd name="f84" fmla="val 9890"/>
                <a:gd name="f85" fmla="val 8840"/>
                <a:gd name="f86" fmla="val 20790"/>
                <a:gd name="f87" fmla="val 8210"/>
                <a:gd name="f88" fmla="val 19510"/>
                <a:gd name="f89" fmla="val 7620"/>
                <a:gd name="f90" fmla="val 20000"/>
                <a:gd name="f91" fmla="val 7930"/>
                <a:gd name="f92" fmla="val 20290"/>
                <a:gd name="f93" fmla="val 6240"/>
                <a:gd name="f94" fmla="val 4850"/>
                <a:gd name="f95" fmla="val 3570"/>
                <a:gd name="f96" fmla="val 19280"/>
                <a:gd name="f97" fmla="val 2900"/>
                <a:gd name="f98" fmla="val 17640"/>
                <a:gd name="f99" fmla="val 1300"/>
                <a:gd name="f100" fmla="val 17600"/>
                <a:gd name="f101" fmla="val 480"/>
                <a:gd name="f102" fmla="val 16300"/>
                <a:gd name="f103" fmla="val 14660"/>
                <a:gd name="f104" fmla="val 13900"/>
                <a:gd name="f105" fmla="val 13210"/>
                <a:gd name="f106" fmla="val 1070"/>
                <a:gd name="f107" fmla="val 12640"/>
                <a:gd name="f108" fmla="val 380"/>
                <a:gd name="f109" fmla="val 12160"/>
                <a:gd name="f110" fmla="val 10120"/>
                <a:gd name="f111" fmla="val 8590"/>
                <a:gd name="f112" fmla="val 840"/>
                <a:gd name="f113" fmla="val 7330"/>
                <a:gd name="f114" fmla="val 7410"/>
                <a:gd name="f115" fmla="val 2040"/>
                <a:gd name="f116" fmla="val 7690"/>
                <a:gd name="f117" fmla="val 2090"/>
                <a:gd name="f118" fmla="val 7920"/>
                <a:gd name="f119" fmla="val 2790"/>
                <a:gd name="f120" fmla="val 7480"/>
                <a:gd name="f121" fmla="val 3050"/>
                <a:gd name="f122" fmla="val 7670"/>
                <a:gd name="f123" fmla="val 3310"/>
                <a:gd name="f124" fmla="val 11130"/>
                <a:gd name="f125" fmla="val 1910"/>
                <a:gd name="f126" fmla="val 11080"/>
                <a:gd name="f127" fmla="val 2160"/>
                <a:gd name="f128" fmla="val 11030"/>
                <a:gd name="f129" fmla="val 2400"/>
                <a:gd name="f130" fmla="val 14720"/>
                <a:gd name="f131" fmla="val 1400"/>
                <a:gd name="f132" fmla="val 14640"/>
                <a:gd name="f133" fmla="val 1720"/>
                <a:gd name="f134" fmla="val 14540"/>
                <a:gd name="f135" fmla="val 2010"/>
                <a:gd name="f136" fmla="val 19130"/>
                <a:gd name="f137" fmla="val 2890"/>
                <a:gd name="f138" fmla="val 19230"/>
                <a:gd name="f139" fmla="val 3290"/>
                <a:gd name="f140" fmla="val 19190"/>
                <a:gd name="f141" fmla="val 3380"/>
                <a:gd name="f142" fmla="val 20660"/>
                <a:gd name="f143" fmla="val 8170"/>
                <a:gd name="f144" fmla="val 20430"/>
                <a:gd name="f145" fmla="val 8620"/>
                <a:gd name="f146" fmla="val 20110"/>
                <a:gd name="f147" fmla="val 8990"/>
                <a:gd name="f148" fmla="val 18660"/>
                <a:gd name="f149" fmla="val 18740"/>
                <a:gd name="f150" fmla="val 14200"/>
                <a:gd name="f151" fmla="val 18280"/>
                <a:gd name="f152" fmla="val 12200"/>
                <a:gd name="f153" fmla="val 17000"/>
                <a:gd name="f154" fmla="val 11450"/>
                <a:gd name="f155" fmla="val 14320"/>
                <a:gd name="f156" fmla="val 17980"/>
                <a:gd name="f157" fmla="val 14350"/>
                <a:gd name="f158" fmla="val 17680"/>
                <a:gd name="f159" fmla="val 14370"/>
                <a:gd name="f160" fmla="val 17360"/>
                <a:gd name="f161" fmla="val 8220"/>
                <a:gd name="f162" fmla="val 8060"/>
                <a:gd name="f163" fmla="val 19250"/>
                <a:gd name="f164" fmla="val 7960"/>
                <a:gd name="f165" fmla="val 18950"/>
                <a:gd name="f166" fmla="val 7860"/>
                <a:gd name="f167" fmla="val 18640"/>
                <a:gd name="f168" fmla="val 3090"/>
                <a:gd name="f169" fmla="val 3280"/>
                <a:gd name="f170" fmla="val 17540"/>
                <a:gd name="f171" fmla="val 3460"/>
                <a:gd name="f172" fmla="val 17450"/>
                <a:gd name="f173" fmla="val 12900"/>
                <a:gd name="f174" fmla="val 1780"/>
                <a:gd name="f175" fmla="val 13130"/>
                <a:gd name="f176" fmla="val 2330"/>
                <a:gd name="f177" fmla="val 13040"/>
                <a:gd name="f178" fmla="*/ 1800 1800 1"/>
                <a:gd name="f179" fmla="+- 0 0 23592960"/>
                <a:gd name="f180" fmla="val 1800"/>
                <a:gd name="f181" fmla="*/ 1200 1200 1"/>
                <a:gd name="f182" fmla="val 1200"/>
                <a:gd name="f183" fmla="*/ 700 700 1"/>
                <a:gd name="f184" fmla="val 700"/>
                <a:gd name="f185" fmla="val -2147483647"/>
                <a:gd name="f186" fmla="+- 0 0 -270"/>
                <a:gd name="f187" fmla="+- 0 0 180"/>
                <a:gd name="f188" fmla="+- 0 0 -90"/>
                <a:gd name="f189" fmla="+- 0 0 0"/>
                <a:gd name="f190" fmla="+- 0 0 -212"/>
                <a:gd name="f191" fmla="*/ f5 1 21600"/>
                <a:gd name="f192" fmla="*/ f6 1 21600"/>
                <a:gd name="f193" fmla="*/ 0 f9 1"/>
                <a:gd name="f194" fmla="*/ f7 f2 1"/>
                <a:gd name="f195" fmla="*/ f179 f2 1"/>
                <a:gd name="f196" fmla="+- f8 0 f7"/>
                <a:gd name="f197" fmla="pin -2147483647 f0 2147483647"/>
                <a:gd name="f198" fmla="pin -2147483647 f1 2147483647"/>
                <a:gd name="f199" fmla="*/ f186 f2 1"/>
                <a:gd name="f200" fmla="*/ f187 f2 1"/>
                <a:gd name="f201" fmla="*/ f188 f2 1"/>
                <a:gd name="f202" fmla="*/ f189 f2 1"/>
                <a:gd name="f203" fmla="*/ f190 f2 1"/>
                <a:gd name="f204" fmla="val f197"/>
                <a:gd name="f205" fmla="val f198"/>
                <a:gd name="f206" fmla="*/ f193 1 f4"/>
                <a:gd name="f207" fmla="*/ f194 1 f4"/>
                <a:gd name="f208" fmla="*/ f195 1 f4"/>
                <a:gd name="f209" fmla="*/ f196 1 21600"/>
                <a:gd name="f210" fmla="*/ f197 f191 1"/>
                <a:gd name="f211" fmla="*/ f198 f192 1"/>
                <a:gd name="f212" fmla="*/ f199 1 f4"/>
                <a:gd name="f213" fmla="*/ f200 1 f4"/>
                <a:gd name="f214" fmla="*/ f201 1 f4"/>
                <a:gd name="f215" fmla="*/ f202 1 f4"/>
                <a:gd name="f216" fmla="*/ f203 1 f4"/>
                <a:gd name="f217" fmla="+- f204 0 10800"/>
                <a:gd name="f218" fmla="+- f205 0 10800"/>
                <a:gd name="f219" fmla="+- 0 0 f206"/>
                <a:gd name="f220" fmla="+- f207 0 f3"/>
                <a:gd name="f221" fmla="+- f208 0 f3"/>
                <a:gd name="f222" fmla="*/ 3000 f209 1"/>
                <a:gd name="f223" fmla="*/ 17110 f209 1"/>
                <a:gd name="f224" fmla="*/ 17330 f209 1"/>
                <a:gd name="f225" fmla="*/ 3320 f209 1"/>
                <a:gd name="f226" fmla="*/ 0 f209 1"/>
                <a:gd name="f227" fmla="*/ 10800 f209 1"/>
                <a:gd name="f228" fmla="*/ 21600 f209 1"/>
                <a:gd name="f229" fmla="+- f212 0 f3"/>
                <a:gd name="f230" fmla="+- f213 0 f3"/>
                <a:gd name="f231" fmla="+- f214 0 f3"/>
                <a:gd name="f232" fmla="+- f215 0 f3"/>
                <a:gd name="f233" fmla="*/ f204 f191 1"/>
                <a:gd name="f234" fmla="*/ f205 f192 1"/>
                <a:gd name="f235" fmla="+- f216 0 f3"/>
                <a:gd name="f236" fmla="+- 0 0 f218"/>
                <a:gd name="f237" fmla="+- 0 0 f217"/>
                <a:gd name="f238" fmla="*/ f219 f2 1"/>
                <a:gd name="f239" fmla="+- f221 0 f220"/>
                <a:gd name="f240" fmla="*/ f226 1 f209"/>
                <a:gd name="f241" fmla="*/ f227 1 f209"/>
                <a:gd name="f242" fmla="*/ f228 1 f209"/>
                <a:gd name="f243" fmla="*/ f222 1 f209"/>
                <a:gd name="f244" fmla="*/ f223 1 f209"/>
                <a:gd name="f245" fmla="*/ f225 1 f209"/>
                <a:gd name="f246" fmla="*/ f224 1 f209"/>
                <a:gd name="f247" fmla="*/ f238 1 f9"/>
                <a:gd name="f248" fmla="+- 0 0 f236"/>
                <a:gd name="f249" fmla="+- 0 0 f237"/>
                <a:gd name="f250" fmla="*/ f243 f191 1"/>
                <a:gd name="f251" fmla="*/ f244 f191 1"/>
                <a:gd name="f252" fmla="*/ f246 f192 1"/>
                <a:gd name="f253" fmla="*/ f245 f192 1"/>
                <a:gd name="f254" fmla="*/ f240 f191 1"/>
                <a:gd name="f255" fmla="*/ f241 f192 1"/>
                <a:gd name="f256" fmla="*/ f241 f191 1"/>
                <a:gd name="f257" fmla="*/ f242 f192 1"/>
                <a:gd name="f258" fmla="*/ f242 f191 1"/>
                <a:gd name="f259" fmla="*/ f240 f192 1"/>
                <a:gd name="f260" fmla="+- f247 0 f3"/>
                <a:gd name="f261" fmla="+- 0 0 f248"/>
                <a:gd name="f262" fmla="+- 0 0 f249"/>
                <a:gd name="f263" fmla="at2 f261 f262"/>
                <a:gd name="f264" fmla="+- f260 f3 0"/>
                <a:gd name="f265" fmla="+- f263 f3 0"/>
                <a:gd name="f266" fmla="*/ f264 f9 1"/>
                <a:gd name="f267" fmla="*/ f265 f9 1"/>
                <a:gd name="f268" fmla="*/ f266 1 f2"/>
                <a:gd name="f269" fmla="*/ f267 1 f2"/>
                <a:gd name="f270" fmla="+- 0 0 f268"/>
                <a:gd name="f271" fmla="+- 0 0 f269"/>
                <a:gd name="f272" fmla="+- 0 0 f270"/>
                <a:gd name="f273" fmla="val f271"/>
                <a:gd name="f274" fmla="*/ f272 f2 1"/>
                <a:gd name="f275" fmla="+- 0 0 f273"/>
                <a:gd name="f276" fmla="*/ f274 1 f9"/>
                <a:gd name="f277" fmla="*/ f275 f2 1"/>
                <a:gd name="f278" fmla="+- f276 0 f3"/>
                <a:gd name="f279" fmla="*/ f277 1 f9"/>
                <a:gd name="f280" fmla="cos 1 f278"/>
                <a:gd name="f281" fmla="sin 1 f278"/>
                <a:gd name="f282" fmla="+- f279 0 f3"/>
                <a:gd name="f283" fmla="+- 0 0 f280"/>
                <a:gd name="f284" fmla="+- 0 0 f281"/>
                <a:gd name="f285" fmla="+- 0 0 f283"/>
                <a:gd name="f286" fmla="+- 0 0 f284"/>
                <a:gd name="f287" fmla="+- f282 f3 0"/>
                <a:gd name="f288" fmla="val f285"/>
                <a:gd name="f289" fmla="val f286"/>
                <a:gd name="f290" fmla="*/ f287 f9 1"/>
                <a:gd name="f291" fmla="+- 0 0 f288"/>
                <a:gd name="f292" fmla="+- 0 0 f289"/>
                <a:gd name="f293" fmla="*/ f290 1 f2"/>
                <a:gd name="f294" fmla="*/ 1800 f291 1"/>
                <a:gd name="f295" fmla="*/ 1800 f292 1"/>
                <a:gd name="f296" fmla="*/ 1200 f291 1"/>
                <a:gd name="f297" fmla="*/ 1200 f292 1"/>
                <a:gd name="f298" fmla="*/ 700 f291 1"/>
                <a:gd name="f299" fmla="*/ 700 f292 1"/>
                <a:gd name="f300" fmla="+- 0 0 f293"/>
                <a:gd name="f301" fmla="*/ f294 f294 1"/>
                <a:gd name="f302" fmla="*/ f295 f295 1"/>
                <a:gd name="f303" fmla="*/ f296 f296 1"/>
                <a:gd name="f304" fmla="*/ f297 f297 1"/>
                <a:gd name="f305" fmla="*/ f298 f298 1"/>
                <a:gd name="f306" fmla="*/ f299 f299 1"/>
                <a:gd name="f307" fmla="+- 0 0 f300"/>
                <a:gd name="f308" fmla="+- f301 f302 0"/>
                <a:gd name="f309" fmla="+- f303 f304 0"/>
                <a:gd name="f310" fmla="+- f305 f306 0"/>
                <a:gd name="f311" fmla="*/ f307 f2 1"/>
                <a:gd name="f312" fmla="sqrt f308"/>
                <a:gd name="f313" fmla="sqrt f309"/>
                <a:gd name="f314" fmla="sqrt f310"/>
                <a:gd name="f315" fmla="*/ f311 1 f9"/>
                <a:gd name="f316" fmla="*/ f178 1 f312"/>
                <a:gd name="f317" fmla="*/ f181 1 f313"/>
                <a:gd name="f318" fmla="*/ f183 1 f314"/>
                <a:gd name="f319" fmla="+- f315 0 f3"/>
                <a:gd name="f320" fmla="*/ f291 f316 1"/>
                <a:gd name="f321" fmla="*/ f292 f316 1"/>
                <a:gd name="f322" fmla="*/ f291 f317 1"/>
                <a:gd name="f323" fmla="*/ f292 f317 1"/>
                <a:gd name="f324" fmla="*/ f291 f318 1"/>
                <a:gd name="f325" fmla="*/ f292 f318 1"/>
                <a:gd name="f326" fmla="sin 1 f319"/>
                <a:gd name="f327" fmla="cos 1 f319"/>
                <a:gd name="f328" fmla="+- 0 0 f326"/>
                <a:gd name="f329" fmla="+- 0 0 f327"/>
                <a:gd name="f330" fmla="+- f204 0 f324"/>
                <a:gd name="f331" fmla="+- f205 0 f325"/>
                <a:gd name="f332" fmla="+- 0 0 f328"/>
                <a:gd name="f333" fmla="+- 0 0 f329"/>
                <a:gd name="f334" fmla="val f332"/>
                <a:gd name="f335" fmla="val f333"/>
                <a:gd name="f336" fmla="+- 0 0 f334"/>
                <a:gd name="f337" fmla="+- 0 0 f335"/>
                <a:gd name="f338" fmla="*/ 10800 f336 1"/>
                <a:gd name="f339" fmla="*/ 10800 f337 1"/>
                <a:gd name="f340" fmla="+- f338 10800 0"/>
                <a:gd name="f341" fmla="+- f339 10800 0"/>
                <a:gd name="f342" fmla="*/ f338 1 12"/>
                <a:gd name="f343" fmla="*/ f339 1 12"/>
                <a:gd name="f344" fmla="+- f204 0 f340"/>
                <a:gd name="f345" fmla="+- f205 0 f341"/>
                <a:gd name="f346" fmla="*/ f344 1 3"/>
                <a:gd name="f347" fmla="*/ f345 1 3"/>
                <a:gd name="f348" fmla="*/ f344 2 1"/>
                <a:gd name="f349" fmla="*/ f345 2 1"/>
                <a:gd name="f350" fmla="*/ f348 1 3"/>
                <a:gd name="f351" fmla="*/ f349 1 3"/>
                <a:gd name="f352" fmla="+- f346 f340 0"/>
                <a:gd name="f353" fmla="+- f347 f341 0"/>
                <a:gd name="f354" fmla="+- f352 0 f342"/>
                <a:gd name="f355" fmla="+- f353 0 f343"/>
                <a:gd name="f356" fmla="+- f350 f340 0"/>
                <a:gd name="f357" fmla="+- f351 f341 0"/>
                <a:gd name="f358" fmla="+- f354 0 f320"/>
                <a:gd name="f359" fmla="+- f355 0 f321"/>
                <a:gd name="f360" fmla="+- f356 0 f322"/>
                <a:gd name="f361" fmla="+- f357 0 f323"/>
              </a:gdLst>
              <a:ahLst>
                <a:ahXY gdRefX="f0" minX="f185" maxX="f10" gdRefY="f1" minY="f185" maxY="f10">
                  <a:pos x="f210" y="f211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9">
                  <a:pos x="f254" y="f255"/>
                </a:cxn>
                <a:cxn ang="f230">
                  <a:pos x="f256" y="f257"/>
                </a:cxn>
                <a:cxn ang="f231">
                  <a:pos x="f258" y="f255"/>
                </a:cxn>
                <a:cxn ang="f232">
                  <a:pos x="f256" y="f259"/>
                </a:cxn>
                <a:cxn ang="f235">
                  <a:pos x="f233" y="f234"/>
                </a:cxn>
              </a:cxnLst>
              <a:rect l="f250" t="f253" r="f251" b="f252"/>
              <a:pathLst>
                <a:path w="21600" h="21600">
                  <a:moveTo>
                    <a:pt x="f11" y="f12"/>
                  </a:moveTo>
                  <a:cubicBezTo>
                    <a:pt x="f13" y="f14"/>
                    <a:pt x="f15" y="f16"/>
                    <a:pt x="f17" y="f16"/>
                  </a:cubicBezTo>
                  <a:cubicBezTo>
                    <a:pt x="f18" y="f19"/>
                    <a:pt x="f20" y="f21"/>
                    <a:pt x="f22" y="f23"/>
                  </a:cubicBezTo>
                  <a:cubicBezTo>
                    <a:pt x="f24" y="f25"/>
                    <a:pt x="f26" y="f27"/>
                    <a:pt x="f28" y="f27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35" y="f36"/>
                    <a:pt x="f37" y="f7"/>
                    <a:pt x="f38" y="f7"/>
                  </a:cubicBezTo>
                  <a:cubicBezTo>
                    <a:pt x="f39" y="f7"/>
                    <a:pt x="f40" y="f41"/>
                    <a:pt x="f42" y="f43"/>
                  </a:cubicBezTo>
                  <a:cubicBezTo>
                    <a:pt x="f44" y="f45"/>
                    <a:pt x="f46" y="f7"/>
                    <a:pt x="f47" y="f7"/>
                  </a:cubicBezTo>
                  <a:cubicBezTo>
                    <a:pt x="f48" y="f7"/>
                    <a:pt x="f49" y="f50"/>
                    <a:pt x="f51" y="f52"/>
                  </a:cubicBezTo>
                  <a:cubicBezTo>
                    <a:pt x="f53" y="f54"/>
                    <a:pt x="f55" y="f56"/>
                    <a:pt x="f55" y="f57"/>
                  </a:cubicBezTo>
                  <a:cubicBezTo>
                    <a:pt x="f55" y="f58"/>
                    <a:pt x="f59" y="f60"/>
                    <a:pt x="f61" y="f62"/>
                  </a:cubicBezTo>
                  <a:cubicBezTo>
                    <a:pt x="f63" y="f64"/>
                    <a:pt x="f8" y="f65"/>
                    <a:pt x="f8" y="f66"/>
                  </a:cubicBezTo>
                  <a:cubicBezTo>
                    <a:pt x="f8" y="f67"/>
                    <a:pt x="f68" y="f69"/>
                    <a:pt x="f70" y="f71"/>
                  </a:cubicBezTo>
                  <a:cubicBezTo>
                    <a:pt x="f70" y="f72"/>
                    <a:pt x="f73" y="f74"/>
                    <a:pt x="f75" y="f74"/>
                  </a:cubicBezTo>
                  <a:cubicBezTo>
                    <a:pt x="f76" y="f74"/>
                    <a:pt x="f77" y="f78"/>
                    <a:pt x="f79" y="f80"/>
                  </a:cubicBezTo>
                  <a:cubicBezTo>
                    <a:pt x="f81" y="f53"/>
                    <a:pt x="f82" y="f8"/>
                    <a:pt x="f83" y="f8"/>
                  </a:cubicBezTo>
                  <a:cubicBezTo>
                    <a:pt x="f84" y="f8"/>
                    <a:pt x="f85" y="f86"/>
                    <a:pt x="f87" y="f88"/>
                  </a:cubicBezTo>
                  <a:cubicBezTo>
                    <a:pt x="f89" y="f90"/>
                    <a:pt x="f91" y="f92"/>
                    <a:pt x="f93" y="f92"/>
                  </a:cubicBezTo>
                  <a:cubicBezTo>
                    <a:pt x="f94" y="f92"/>
                    <a:pt x="f95" y="f96"/>
                    <a:pt x="f97" y="f98"/>
                  </a:cubicBezTo>
                  <a:cubicBezTo>
                    <a:pt x="f99" y="f100"/>
                    <a:pt x="f101" y="f102"/>
                    <a:pt x="f101" y="f103"/>
                  </a:cubicBezTo>
                  <a:cubicBezTo>
                    <a:pt x="f101" y="f104"/>
                    <a:pt x="f30" y="f105"/>
                    <a:pt x="f106" y="f107"/>
                  </a:cubicBezTo>
                  <a:cubicBezTo>
                    <a:pt x="f108" y="f109"/>
                    <a:pt x="f7" y="f33"/>
                    <a:pt x="f7" y="f110"/>
                  </a:cubicBezTo>
                  <a:cubicBezTo>
                    <a:pt x="f7" y="f111"/>
                    <a:pt x="f112" y="f113"/>
                    <a:pt x="f11" y="f12"/>
                  </a:cubicBezTo>
                  <a:close/>
                </a:path>
                <a:path w="21600" h="21600" fill="none">
                  <a:moveTo>
                    <a:pt x="f11" y="f12"/>
                  </a:moveTo>
                  <a:cubicBezTo>
                    <a:pt x="f19" y="f114"/>
                    <a:pt x="f115" y="f116"/>
                    <a:pt x="f117" y="f118"/>
                  </a:cubicBezTo>
                </a:path>
                <a:path w="21600" h="21600" fill="none">
                  <a:moveTo>
                    <a:pt x="f22" y="f23"/>
                  </a:moveTo>
                  <a:cubicBezTo>
                    <a:pt x="f60" y="f119"/>
                    <a:pt x="f120" y="f121"/>
                    <a:pt x="f122" y="f123"/>
                  </a:cubicBezTo>
                </a:path>
                <a:path w="21600" h="21600" fill="none">
                  <a:moveTo>
                    <a:pt x="f33" y="f34"/>
                  </a:moveTo>
                  <a:cubicBezTo>
                    <a:pt x="f124" y="f125"/>
                    <a:pt x="f126" y="f127"/>
                    <a:pt x="f128" y="f129"/>
                  </a:cubicBezTo>
                </a:path>
                <a:path w="21600" h="21600" fill="none">
                  <a:moveTo>
                    <a:pt x="f42" y="f43"/>
                  </a:moveTo>
                  <a:cubicBezTo>
                    <a:pt x="f130" y="f131"/>
                    <a:pt x="f132" y="f133"/>
                    <a:pt x="f134" y="f135"/>
                  </a:cubicBezTo>
                </a:path>
                <a:path w="21600" h="21600" fill="none">
                  <a:moveTo>
                    <a:pt x="f51" y="f52"/>
                  </a:moveTo>
                  <a:cubicBezTo>
                    <a:pt x="f136" y="f137"/>
                    <a:pt x="f138" y="f139"/>
                    <a:pt x="f140" y="f141"/>
                  </a:cubicBezTo>
                </a:path>
                <a:path w="21600" h="21600" fill="none">
                  <a:moveTo>
                    <a:pt x="f61" y="f62"/>
                  </a:moveTo>
                  <a:cubicBezTo>
                    <a:pt x="f142" y="f143"/>
                    <a:pt x="f144" y="f145"/>
                    <a:pt x="f146" y="f147"/>
                  </a:cubicBezTo>
                </a:path>
                <a:path w="21600" h="21600" fill="none">
                  <a:moveTo>
                    <a:pt x="f148" y="f71"/>
                  </a:moveTo>
                  <a:cubicBezTo>
                    <a:pt x="f149" y="f150"/>
                    <a:pt x="f151" y="f152"/>
                    <a:pt x="f153" y="f154"/>
                  </a:cubicBezTo>
                </a:path>
                <a:path w="21600" h="21600" fill="none">
                  <a:moveTo>
                    <a:pt x="f79" y="f80"/>
                  </a:moveTo>
                  <a:cubicBezTo>
                    <a:pt x="f155" y="f156"/>
                    <a:pt x="f157" y="f158"/>
                    <a:pt x="f159" y="f160"/>
                  </a:cubicBezTo>
                </a:path>
                <a:path w="21600" h="21600" fill="none">
                  <a:moveTo>
                    <a:pt x="f161" y="f88"/>
                  </a:moveTo>
                  <a:cubicBezTo>
                    <a:pt x="f162" y="f163"/>
                    <a:pt x="f164" y="f165"/>
                    <a:pt x="f166" y="f167"/>
                  </a:cubicBezTo>
                </a:path>
                <a:path w="21600" h="21600" fill="none">
                  <a:moveTo>
                    <a:pt x="f97" y="f98"/>
                  </a:moveTo>
                  <a:cubicBezTo>
                    <a:pt x="f168" y="f100"/>
                    <a:pt x="f169" y="f170"/>
                    <a:pt x="f171" y="f172"/>
                  </a:cubicBezTo>
                </a:path>
                <a:path w="21600" h="21600" fill="none">
                  <a:moveTo>
                    <a:pt x="f106" y="f107"/>
                  </a:moveTo>
                  <a:cubicBezTo>
                    <a:pt x="f131" y="f173"/>
                    <a:pt x="f174" y="f175"/>
                    <a:pt x="f176" y="f177"/>
                  </a:cubicBezTo>
                </a:path>
                <a:path w="21600" h="21600">
                  <a:moveTo>
                    <a:pt x="f358" y="f359"/>
                  </a:moveTo>
                  <a:arcTo wR="f180" hR="f180" stAng="f220" swAng="f239"/>
                  <a:close/>
                </a:path>
                <a:path w="21600" h="21600">
                  <a:moveTo>
                    <a:pt x="f360" y="f361"/>
                  </a:moveTo>
                  <a:arcTo wR="f182" hR="f182" stAng="f220" swAng="f239"/>
                  <a:close/>
                </a:path>
                <a:path w="21600" h="21600">
                  <a:moveTo>
                    <a:pt x="f330" y="f331"/>
                  </a:moveTo>
                  <a:arcTo wR="f184" hR="f184" stAng="f220" swAng="f239"/>
                  <a:close/>
                </a:path>
              </a:pathLst>
            </a:custGeom>
            <a:solidFill>
              <a:srgbClr val="FFFFFF"/>
            </a:solidFill>
            <a:ln w="9528" cap="flat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2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Náplň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2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čiností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</p:txBody>
        </p:sp>
        <p:sp>
          <p:nvSpPr>
            <p:cNvPr id="17" name="AutoShape 14"/>
            <p:cNvSpPr/>
            <p:nvPr/>
          </p:nvSpPr>
          <p:spPr>
            <a:xfrm>
              <a:off x="7182566" y="6463482"/>
              <a:ext cx="914400" cy="678640"/>
            </a:xfrm>
            <a:custGeom>
              <a:avLst>
                <a:gd name="f0" fmla="val -3375"/>
                <a:gd name="f1" fmla="val -743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*/ 5419351 1 1725033"/>
                <a:gd name="f10" fmla="val 2147483647"/>
                <a:gd name="f11" fmla="val 1930"/>
                <a:gd name="f12" fmla="val 7160"/>
                <a:gd name="f13" fmla="val 1530"/>
                <a:gd name="f14" fmla="val 4490"/>
                <a:gd name="f15" fmla="val 3400"/>
                <a:gd name="f16" fmla="val 1970"/>
                <a:gd name="f17" fmla="val 5270"/>
                <a:gd name="f18" fmla="val 5860"/>
                <a:gd name="f19" fmla="val 1950"/>
                <a:gd name="f20" fmla="val 6470"/>
                <a:gd name="f21" fmla="val 2210"/>
                <a:gd name="f22" fmla="val 6970"/>
                <a:gd name="f23" fmla="val 2600"/>
                <a:gd name="f24" fmla="val 7450"/>
                <a:gd name="f25" fmla="val 1390"/>
                <a:gd name="f26" fmla="val 8340"/>
                <a:gd name="f27" fmla="val 650"/>
                <a:gd name="f28" fmla="val 9340"/>
                <a:gd name="f29" fmla="val 10004"/>
                <a:gd name="f30" fmla="val 690"/>
                <a:gd name="f31" fmla="val 10710"/>
                <a:gd name="f32" fmla="val 1050"/>
                <a:gd name="f33" fmla="val 11210"/>
                <a:gd name="f34" fmla="val 1700"/>
                <a:gd name="f35" fmla="val 11570"/>
                <a:gd name="f36" fmla="val 630"/>
                <a:gd name="f37" fmla="val 12330"/>
                <a:gd name="f38" fmla="val 13150"/>
                <a:gd name="f39" fmla="val 13840"/>
                <a:gd name="f40" fmla="val 14470"/>
                <a:gd name="f41" fmla="val 460"/>
                <a:gd name="f42" fmla="val 14870"/>
                <a:gd name="f43" fmla="val 1160"/>
                <a:gd name="f44" fmla="val 15330"/>
                <a:gd name="f45" fmla="val 440"/>
                <a:gd name="f46" fmla="val 16020"/>
                <a:gd name="f47" fmla="val 16740"/>
                <a:gd name="f48" fmla="val 17910"/>
                <a:gd name="f49" fmla="val 18900"/>
                <a:gd name="f50" fmla="val 1130"/>
                <a:gd name="f51" fmla="val 19110"/>
                <a:gd name="f52" fmla="val 2710"/>
                <a:gd name="f53" fmla="val 20240"/>
                <a:gd name="f54" fmla="val 3150"/>
                <a:gd name="f55" fmla="val 21060"/>
                <a:gd name="f56" fmla="val 4580"/>
                <a:gd name="f57" fmla="val 6220"/>
                <a:gd name="f58" fmla="val 6720"/>
                <a:gd name="f59" fmla="val 21000"/>
                <a:gd name="f60" fmla="val 7200"/>
                <a:gd name="f61" fmla="val 20830"/>
                <a:gd name="f62" fmla="val 7660"/>
                <a:gd name="f63" fmla="val 21310"/>
                <a:gd name="f64" fmla="val 8460"/>
                <a:gd name="f65" fmla="val 9450"/>
                <a:gd name="f66" fmla="val 10460"/>
                <a:gd name="f67" fmla="val 12750"/>
                <a:gd name="f68" fmla="val 20310"/>
                <a:gd name="f69" fmla="val 14680"/>
                <a:gd name="f70" fmla="val 18650"/>
                <a:gd name="f71" fmla="val 15010"/>
                <a:gd name="f72" fmla="val 17200"/>
                <a:gd name="f73" fmla="val 17370"/>
                <a:gd name="f74" fmla="val 18920"/>
                <a:gd name="f75" fmla="val 15770"/>
                <a:gd name="f76" fmla="val 15220"/>
                <a:gd name="f77" fmla="val 14700"/>
                <a:gd name="f78" fmla="val 18710"/>
                <a:gd name="f79" fmla="val 14240"/>
                <a:gd name="f80" fmla="val 18310"/>
                <a:gd name="f81" fmla="val 13820"/>
                <a:gd name="f82" fmla="val 12490"/>
                <a:gd name="f83" fmla="val 11000"/>
                <a:gd name="f84" fmla="val 9890"/>
                <a:gd name="f85" fmla="val 8840"/>
                <a:gd name="f86" fmla="val 20790"/>
                <a:gd name="f87" fmla="val 8210"/>
                <a:gd name="f88" fmla="val 19510"/>
                <a:gd name="f89" fmla="val 7620"/>
                <a:gd name="f90" fmla="val 20000"/>
                <a:gd name="f91" fmla="val 7930"/>
                <a:gd name="f92" fmla="val 20290"/>
                <a:gd name="f93" fmla="val 6240"/>
                <a:gd name="f94" fmla="val 4850"/>
                <a:gd name="f95" fmla="val 3570"/>
                <a:gd name="f96" fmla="val 19280"/>
                <a:gd name="f97" fmla="val 2900"/>
                <a:gd name="f98" fmla="val 17640"/>
                <a:gd name="f99" fmla="val 1300"/>
                <a:gd name="f100" fmla="val 17600"/>
                <a:gd name="f101" fmla="val 480"/>
                <a:gd name="f102" fmla="val 16300"/>
                <a:gd name="f103" fmla="val 14660"/>
                <a:gd name="f104" fmla="val 13900"/>
                <a:gd name="f105" fmla="val 13210"/>
                <a:gd name="f106" fmla="val 1070"/>
                <a:gd name="f107" fmla="val 12640"/>
                <a:gd name="f108" fmla="val 380"/>
                <a:gd name="f109" fmla="val 12160"/>
                <a:gd name="f110" fmla="val 10120"/>
                <a:gd name="f111" fmla="val 8590"/>
                <a:gd name="f112" fmla="val 840"/>
                <a:gd name="f113" fmla="val 7330"/>
                <a:gd name="f114" fmla="val 7410"/>
                <a:gd name="f115" fmla="val 2040"/>
                <a:gd name="f116" fmla="val 7690"/>
                <a:gd name="f117" fmla="val 2090"/>
                <a:gd name="f118" fmla="val 7920"/>
                <a:gd name="f119" fmla="val 2790"/>
                <a:gd name="f120" fmla="val 7480"/>
                <a:gd name="f121" fmla="val 3050"/>
                <a:gd name="f122" fmla="val 7670"/>
                <a:gd name="f123" fmla="val 3310"/>
                <a:gd name="f124" fmla="val 11130"/>
                <a:gd name="f125" fmla="val 1910"/>
                <a:gd name="f126" fmla="val 11080"/>
                <a:gd name="f127" fmla="val 2160"/>
                <a:gd name="f128" fmla="val 11030"/>
                <a:gd name="f129" fmla="val 2400"/>
                <a:gd name="f130" fmla="val 14720"/>
                <a:gd name="f131" fmla="val 1400"/>
                <a:gd name="f132" fmla="val 14640"/>
                <a:gd name="f133" fmla="val 1720"/>
                <a:gd name="f134" fmla="val 14540"/>
                <a:gd name="f135" fmla="val 2010"/>
                <a:gd name="f136" fmla="val 19130"/>
                <a:gd name="f137" fmla="val 2890"/>
                <a:gd name="f138" fmla="val 19230"/>
                <a:gd name="f139" fmla="val 3290"/>
                <a:gd name="f140" fmla="val 19190"/>
                <a:gd name="f141" fmla="val 3380"/>
                <a:gd name="f142" fmla="val 20660"/>
                <a:gd name="f143" fmla="val 8170"/>
                <a:gd name="f144" fmla="val 20430"/>
                <a:gd name="f145" fmla="val 8620"/>
                <a:gd name="f146" fmla="val 20110"/>
                <a:gd name="f147" fmla="val 8990"/>
                <a:gd name="f148" fmla="val 18660"/>
                <a:gd name="f149" fmla="val 18740"/>
                <a:gd name="f150" fmla="val 14200"/>
                <a:gd name="f151" fmla="val 18280"/>
                <a:gd name="f152" fmla="val 12200"/>
                <a:gd name="f153" fmla="val 17000"/>
                <a:gd name="f154" fmla="val 11450"/>
                <a:gd name="f155" fmla="val 14320"/>
                <a:gd name="f156" fmla="val 17980"/>
                <a:gd name="f157" fmla="val 14350"/>
                <a:gd name="f158" fmla="val 17680"/>
                <a:gd name="f159" fmla="val 14370"/>
                <a:gd name="f160" fmla="val 17360"/>
                <a:gd name="f161" fmla="val 8220"/>
                <a:gd name="f162" fmla="val 8060"/>
                <a:gd name="f163" fmla="val 19250"/>
                <a:gd name="f164" fmla="val 7960"/>
                <a:gd name="f165" fmla="val 18950"/>
                <a:gd name="f166" fmla="val 7860"/>
                <a:gd name="f167" fmla="val 18640"/>
                <a:gd name="f168" fmla="val 3090"/>
                <a:gd name="f169" fmla="val 3280"/>
                <a:gd name="f170" fmla="val 17540"/>
                <a:gd name="f171" fmla="val 3460"/>
                <a:gd name="f172" fmla="val 17450"/>
                <a:gd name="f173" fmla="val 12900"/>
                <a:gd name="f174" fmla="val 1780"/>
                <a:gd name="f175" fmla="val 13130"/>
                <a:gd name="f176" fmla="val 2330"/>
                <a:gd name="f177" fmla="val 13040"/>
                <a:gd name="f178" fmla="*/ 1800 1800 1"/>
                <a:gd name="f179" fmla="+- 0 0 23592960"/>
                <a:gd name="f180" fmla="val 1800"/>
                <a:gd name="f181" fmla="*/ 1200 1200 1"/>
                <a:gd name="f182" fmla="val 1200"/>
                <a:gd name="f183" fmla="*/ 700 700 1"/>
                <a:gd name="f184" fmla="val 700"/>
                <a:gd name="f185" fmla="val -2147483647"/>
                <a:gd name="f186" fmla="+- 0 0 -270"/>
                <a:gd name="f187" fmla="+- 0 0 180"/>
                <a:gd name="f188" fmla="+- 0 0 -90"/>
                <a:gd name="f189" fmla="+- 0 0 0"/>
                <a:gd name="f190" fmla="+- 0 0 -212"/>
                <a:gd name="f191" fmla="*/ f5 1 21600"/>
                <a:gd name="f192" fmla="*/ f6 1 21600"/>
                <a:gd name="f193" fmla="*/ 0 f9 1"/>
                <a:gd name="f194" fmla="*/ f7 f2 1"/>
                <a:gd name="f195" fmla="*/ f179 f2 1"/>
                <a:gd name="f196" fmla="+- f8 0 f7"/>
                <a:gd name="f197" fmla="pin -2147483647 f0 2147483647"/>
                <a:gd name="f198" fmla="pin -2147483647 f1 2147483647"/>
                <a:gd name="f199" fmla="*/ f186 f2 1"/>
                <a:gd name="f200" fmla="*/ f187 f2 1"/>
                <a:gd name="f201" fmla="*/ f188 f2 1"/>
                <a:gd name="f202" fmla="*/ f189 f2 1"/>
                <a:gd name="f203" fmla="*/ f190 f2 1"/>
                <a:gd name="f204" fmla="val f197"/>
                <a:gd name="f205" fmla="val f198"/>
                <a:gd name="f206" fmla="*/ f193 1 f4"/>
                <a:gd name="f207" fmla="*/ f194 1 f4"/>
                <a:gd name="f208" fmla="*/ f195 1 f4"/>
                <a:gd name="f209" fmla="*/ f196 1 21600"/>
                <a:gd name="f210" fmla="*/ f197 f191 1"/>
                <a:gd name="f211" fmla="*/ f198 f192 1"/>
                <a:gd name="f212" fmla="*/ f199 1 f4"/>
                <a:gd name="f213" fmla="*/ f200 1 f4"/>
                <a:gd name="f214" fmla="*/ f201 1 f4"/>
                <a:gd name="f215" fmla="*/ f202 1 f4"/>
                <a:gd name="f216" fmla="*/ f203 1 f4"/>
                <a:gd name="f217" fmla="+- f204 0 10800"/>
                <a:gd name="f218" fmla="+- f205 0 10800"/>
                <a:gd name="f219" fmla="+- 0 0 f206"/>
                <a:gd name="f220" fmla="+- f207 0 f3"/>
                <a:gd name="f221" fmla="+- f208 0 f3"/>
                <a:gd name="f222" fmla="*/ 3000 f209 1"/>
                <a:gd name="f223" fmla="*/ 17110 f209 1"/>
                <a:gd name="f224" fmla="*/ 17330 f209 1"/>
                <a:gd name="f225" fmla="*/ 3320 f209 1"/>
                <a:gd name="f226" fmla="*/ 0 f209 1"/>
                <a:gd name="f227" fmla="*/ 10800 f209 1"/>
                <a:gd name="f228" fmla="*/ 21600 f209 1"/>
                <a:gd name="f229" fmla="+- f212 0 f3"/>
                <a:gd name="f230" fmla="+- f213 0 f3"/>
                <a:gd name="f231" fmla="+- f214 0 f3"/>
                <a:gd name="f232" fmla="+- f215 0 f3"/>
                <a:gd name="f233" fmla="*/ f204 f191 1"/>
                <a:gd name="f234" fmla="*/ f205 f192 1"/>
                <a:gd name="f235" fmla="+- f216 0 f3"/>
                <a:gd name="f236" fmla="+- 0 0 f218"/>
                <a:gd name="f237" fmla="+- 0 0 f217"/>
                <a:gd name="f238" fmla="*/ f219 f2 1"/>
                <a:gd name="f239" fmla="+- f221 0 f220"/>
                <a:gd name="f240" fmla="*/ f226 1 f209"/>
                <a:gd name="f241" fmla="*/ f227 1 f209"/>
                <a:gd name="f242" fmla="*/ f228 1 f209"/>
                <a:gd name="f243" fmla="*/ f222 1 f209"/>
                <a:gd name="f244" fmla="*/ f223 1 f209"/>
                <a:gd name="f245" fmla="*/ f225 1 f209"/>
                <a:gd name="f246" fmla="*/ f224 1 f209"/>
                <a:gd name="f247" fmla="*/ f238 1 f9"/>
                <a:gd name="f248" fmla="+- 0 0 f236"/>
                <a:gd name="f249" fmla="+- 0 0 f237"/>
                <a:gd name="f250" fmla="*/ f243 f191 1"/>
                <a:gd name="f251" fmla="*/ f244 f191 1"/>
                <a:gd name="f252" fmla="*/ f246 f192 1"/>
                <a:gd name="f253" fmla="*/ f245 f192 1"/>
                <a:gd name="f254" fmla="*/ f240 f191 1"/>
                <a:gd name="f255" fmla="*/ f241 f192 1"/>
                <a:gd name="f256" fmla="*/ f241 f191 1"/>
                <a:gd name="f257" fmla="*/ f242 f192 1"/>
                <a:gd name="f258" fmla="*/ f242 f191 1"/>
                <a:gd name="f259" fmla="*/ f240 f192 1"/>
                <a:gd name="f260" fmla="+- f247 0 f3"/>
                <a:gd name="f261" fmla="+- 0 0 f248"/>
                <a:gd name="f262" fmla="+- 0 0 f249"/>
                <a:gd name="f263" fmla="at2 f261 f262"/>
                <a:gd name="f264" fmla="+- f260 f3 0"/>
                <a:gd name="f265" fmla="+- f263 f3 0"/>
                <a:gd name="f266" fmla="*/ f264 f9 1"/>
                <a:gd name="f267" fmla="*/ f265 f9 1"/>
                <a:gd name="f268" fmla="*/ f266 1 f2"/>
                <a:gd name="f269" fmla="*/ f267 1 f2"/>
                <a:gd name="f270" fmla="+- 0 0 f268"/>
                <a:gd name="f271" fmla="+- 0 0 f269"/>
                <a:gd name="f272" fmla="+- 0 0 f270"/>
                <a:gd name="f273" fmla="val f271"/>
                <a:gd name="f274" fmla="*/ f272 f2 1"/>
                <a:gd name="f275" fmla="+- 0 0 f273"/>
                <a:gd name="f276" fmla="*/ f274 1 f9"/>
                <a:gd name="f277" fmla="*/ f275 f2 1"/>
                <a:gd name="f278" fmla="+- f276 0 f3"/>
                <a:gd name="f279" fmla="*/ f277 1 f9"/>
                <a:gd name="f280" fmla="cos 1 f278"/>
                <a:gd name="f281" fmla="sin 1 f278"/>
                <a:gd name="f282" fmla="+- f279 0 f3"/>
                <a:gd name="f283" fmla="+- 0 0 f280"/>
                <a:gd name="f284" fmla="+- 0 0 f281"/>
                <a:gd name="f285" fmla="+- 0 0 f283"/>
                <a:gd name="f286" fmla="+- 0 0 f284"/>
                <a:gd name="f287" fmla="+- f282 f3 0"/>
                <a:gd name="f288" fmla="val f285"/>
                <a:gd name="f289" fmla="val f286"/>
                <a:gd name="f290" fmla="*/ f287 f9 1"/>
                <a:gd name="f291" fmla="+- 0 0 f288"/>
                <a:gd name="f292" fmla="+- 0 0 f289"/>
                <a:gd name="f293" fmla="*/ f290 1 f2"/>
                <a:gd name="f294" fmla="*/ 1800 f291 1"/>
                <a:gd name="f295" fmla="*/ 1800 f292 1"/>
                <a:gd name="f296" fmla="*/ 1200 f291 1"/>
                <a:gd name="f297" fmla="*/ 1200 f292 1"/>
                <a:gd name="f298" fmla="*/ 700 f291 1"/>
                <a:gd name="f299" fmla="*/ 700 f292 1"/>
                <a:gd name="f300" fmla="+- 0 0 f293"/>
                <a:gd name="f301" fmla="*/ f294 f294 1"/>
                <a:gd name="f302" fmla="*/ f295 f295 1"/>
                <a:gd name="f303" fmla="*/ f296 f296 1"/>
                <a:gd name="f304" fmla="*/ f297 f297 1"/>
                <a:gd name="f305" fmla="*/ f298 f298 1"/>
                <a:gd name="f306" fmla="*/ f299 f299 1"/>
                <a:gd name="f307" fmla="+- 0 0 f300"/>
                <a:gd name="f308" fmla="+- f301 f302 0"/>
                <a:gd name="f309" fmla="+- f303 f304 0"/>
                <a:gd name="f310" fmla="+- f305 f306 0"/>
                <a:gd name="f311" fmla="*/ f307 f2 1"/>
                <a:gd name="f312" fmla="sqrt f308"/>
                <a:gd name="f313" fmla="sqrt f309"/>
                <a:gd name="f314" fmla="sqrt f310"/>
                <a:gd name="f315" fmla="*/ f311 1 f9"/>
                <a:gd name="f316" fmla="*/ f178 1 f312"/>
                <a:gd name="f317" fmla="*/ f181 1 f313"/>
                <a:gd name="f318" fmla="*/ f183 1 f314"/>
                <a:gd name="f319" fmla="+- f315 0 f3"/>
                <a:gd name="f320" fmla="*/ f291 f316 1"/>
                <a:gd name="f321" fmla="*/ f292 f316 1"/>
                <a:gd name="f322" fmla="*/ f291 f317 1"/>
                <a:gd name="f323" fmla="*/ f292 f317 1"/>
                <a:gd name="f324" fmla="*/ f291 f318 1"/>
                <a:gd name="f325" fmla="*/ f292 f318 1"/>
                <a:gd name="f326" fmla="sin 1 f319"/>
                <a:gd name="f327" fmla="cos 1 f319"/>
                <a:gd name="f328" fmla="+- 0 0 f326"/>
                <a:gd name="f329" fmla="+- 0 0 f327"/>
                <a:gd name="f330" fmla="+- f204 0 f324"/>
                <a:gd name="f331" fmla="+- f205 0 f325"/>
                <a:gd name="f332" fmla="+- 0 0 f328"/>
                <a:gd name="f333" fmla="+- 0 0 f329"/>
                <a:gd name="f334" fmla="val f332"/>
                <a:gd name="f335" fmla="val f333"/>
                <a:gd name="f336" fmla="+- 0 0 f334"/>
                <a:gd name="f337" fmla="+- 0 0 f335"/>
                <a:gd name="f338" fmla="*/ 10800 f336 1"/>
                <a:gd name="f339" fmla="*/ 10800 f337 1"/>
                <a:gd name="f340" fmla="+- f338 10800 0"/>
                <a:gd name="f341" fmla="+- f339 10800 0"/>
                <a:gd name="f342" fmla="*/ f338 1 12"/>
                <a:gd name="f343" fmla="*/ f339 1 12"/>
                <a:gd name="f344" fmla="+- f204 0 f340"/>
                <a:gd name="f345" fmla="+- f205 0 f341"/>
                <a:gd name="f346" fmla="*/ f344 1 3"/>
                <a:gd name="f347" fmla="*/ f345 1 3"/>
                <a:gd name="f348" fmla="*/ f344 2 1"/>
                <a:gd name="f349" fmla="*/ f345 2 1"/>
                <a:gd name="f350" fmla="*/ f348 1 3"/>
                <a:gd name="f351" fmla="*/ f349 1 3"/>
                <a:gd name="f352" fmla="+- f346 f340 0"/>
                <a:gd name="f353" fmla="+- f347 f341 0"/>
                <a:gd name="f354" fmla="+- f352 0 f342"/>
                <a:gd name="f355" fmla="+- f353 0 f343"/>
                <a:gd name="f356" fmla="+- f350 f340 0"/>
                <a:gd name="f357" fmla="+- f351 f341 0"/>
                <a:gd name="f358" fmla="+- f354 0 f320"/>
                <a:gd name="f359" fmla="+- f355 0 f321"/>
                <a:gd name="f360" fmla="+- f356 0 f322"/>
                <a:gd name="f361" fmla="+- f357 0 f323"/>
              </a:gdLst>
              <a:ahLst>
                <a:ahXY gdRefX="f0" minX="f185" maxX="f10" gdRefY="f1" minY="f185" maxY="f10">
                  <a:pos x="f210" y="f211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9">
                  <a:pos x="f254" y="f255"/>
                </a:cxn>
                <a:cxn ang="f230">
                  <a:pos x="f256" y="f257"/>
                </a:cxn>
                <a:cxn ang="f231">
                  <a:pos x="f258" y="f255"/>
                </a:cxn>
                <a:cxn ang="f232">
                  <a:pos x="f256" y="f259"/>
                </a:cxn>
                <a:cxn ang="f235">
                  <a:pos x="f233" y="f234"/>
                </a:cxn>
              </a:cxnLst>
              <a:rect l="f250" t="f253" r="f251" b="f252"/>
              <a:pathLst>
                <a:path w="21600" h="21600">
                  <a:moveTo>
                    <a:pt x="f11" y="f12"/>
                  </a:moveTo>
                  <a:cubicBezTo>
                    <a:pt x="f13" y="f14"/>
                    <a:pt x="f15" y="f16"/>
                    <a:pt x="f17" y="f16"/>
                  </a:cubicBezTo>
                  <a:cubicBezTo>
                    <a:pt x="f18" y="f19"/>
                    <a:pt x="f20" y="f21"/>
                    <a:pt x="f22" y="f23"/>
                  </a:cubicBezTo>
                  <a:cubicBezTo>
                    <a:pt x="f24" y="f25"/>
                    <a:pt x="f26" y="f27"/>
                    <a:pt x="f28" y="f27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35" y="f36"/>
                    <a:pt x="f37" y="f7"/>
                    <a:pt x="f38" y="f7"/>
                  </a:cubicBezTo>
                  <a:cubicBezTo>
                    <a:pt x="f39" y="f7"/>
                    <a:pt x="f40" y="f41"/>
                    <a:pt x="f42" y="f43"/>
                  </a:cubicBezTo>
                  <a:cubicBezTo>
                    <a:pt x="f44" y="f45"/>
                    <a:pt x="f46" y="f7"/>
                    <a:pt x="f47" y="f7"/>
                  </a:cubicBezTo>
                  <a:cubicBezTo>
                    <a:pt x="f48" y="f7"/>
                    <a:pt x="f49" y="f50"/>
                    <a:pt x="f51" y="f52"/>
                  </a:cubicBezTo>
                  <a:cubicBezTo>
                    <a:pt x="f53" y="f54"/>
                    <a:pt x="f55" y="f56"/>
                    <a:pt x="f55" y="f57"/>
                  </a:cubicBezTo>
                  <a:cubicBezTo>
                    <a:pt x="f55" y="f58"/>
                    <a:pt x="f59" y="f60"/>
                    <a:pt x="f61" y="f62"/>
                  </a:cubicBezTo>
                  <a:cubicBezTo>
                    <a:pt x="f63" y="f64"/>
                    <a:pt x="f8" y="f65"/>
                    <a:pt x="f8" y="f66"/>
                  </a:cubicBezTo>
                  <a:cubicBezTo>
                    <a:pt x="f8" y="f67"/>
                    <a:pt x="f68" y="f69"/>
                    <a:pt x="f70" y="f71"/>
                  </a:cubicBezTo>
                  <a:cubicBezTo>
                    <a:pt x="f70" y="f72"/>
                    <a:pt x="f73" y="f74"/>
                    <a:pt x="f75" y="f74"/>
                  </a:cubicBezTo>
                  <a:cubicBezTo>
                    <a:pt x="f76" y="f74"/>
                    <a:pt x="f77" y="f78"/>
                    <a:pt x="f79" y="f80"/>
                  </a:cubicBezTo>
                  <a:cubicBezTo>
                    <a:pt x="f81" y="f53"/>
                    <a:pt x="f82" y="f8"/>
                    <a:pt x="f83" y="f8"/>
                  </a:cubicBezTo>
                  <a:cubicBezTo>
                    <a:pt x="f84" y="f8"/>
                    <a:pt x="f85" y="f86"/>
                    <a:pt x="f87" y="f88"/>
                  </a:cubicBezTo>
                  <a:cubicBezTo>
                    <a:pt x="f89" y="f90"/>
                    <a:pt x="f91" y="f92"/>
                    <a:pt x="f93" y="f92"/>
                  </a:cubicBezTo>
                  <a:cubicBezTo>
                    <a:pt x="f94" y="f92"/>
                    <a:pt x="f95" y="f96"/>
                    <a:pt x="f97" y="f98"/>
                  </a:cubicBezTo>
                  <a:cubicBezTo>
                    <a:pt x="f99" y="f100"/>
                    <a:pt x="f101" y="f102"/>
                    <a:pt x="f101" y="f103"/>
                  </a:cubicBezTo>
                  <a:cubicBezTo>
                    <a:pt x="f101" y="f104"/>
                    <a:pt x="f30" y="f105"/>
                    <a:pt x="f106" y="f107"/>
                  </a:cubicBezTo>
                  <a:cubicBezTo>
                    <a:pt x="f108" y="f109"/>
                    <a:pt x="f7" y="f33"/>
                    <a:pt x="f7" y="f110"/>
                  </a:cubicBezTo>
                  <a:cubicBezTo>
                    <a:pt x="f7" y="f111"/>
                    <a:pt x="f112" y="f113"/>
                    <a:pt x="f11" y="f12"/>
                  </a:cubicBezTo>
                  <a:close/>
                </a:path>
                <a:path w="21600" h="21600" fill="none">
                  <a:moveTo>
                    <a:pt x="f11" y="f12"/>
                  </a:moveTo>
                  <a:cubicBezTo>
                    <a:pt x="f19" y="f114"/>
                    <a:pt x="f115" y="f116"/>
                    <a:pt x="f117" y="f118"/>
                  </a:cubicBezTo>
                </a:path>
                <a:path w="21600" h="21600" fill="none">
                  <a:moveTo>
                    <a:pt x="f22" y="f23"/>
                  </a:moveTo>
                  <a:cubicBezTo>
                    <a:pt x="f60" y="f119"/>
                    <a:pt x="f120" y="f121"/>
                    <a:pt x="f122" y="f123"/>
                  </a:cubicBezTo>
                </a:path>
                <a:path w="21600" h="21600" fill="none">
                  <a:moveTo>
                    <a:pt x="f33" y="f34"/>
                  </a:moveTo>
                  <a:cubicBezTo>
                    <a:pt x="f124" y="f125"/>
                    <a:pt x="f126" y="f127"/>
                    <a:pt x="f128" y="f129"/>
                  </a:cubicBezTo>
                </a:path>
                <a:path w="21600" h="21600" fill="none">
                  <a:moveTo>
                    <a:pt x="f42" y="f43"/>
                  </a:moveTo>
                  <a:cubicBezTo>
                    <a:pt x="f130" y="f131"/>
                    <a:pt x="f132" y="f133"/>
                    <a:pt x="f134" y="f135"/>
                  </a:cubicBezTo>
                </a:path>
                <a:path w="21600" h="21600" fill="none">
                  <a:moveTo>
                    <a:pt x="f51" y="f52"/>
                  </a:moveTo>
                  <a:cubicBezTo>
                    <a:pt x="f136" y="f137"/>
                    <a:pt x="f138" y="f139"/>
                    <a:pt x="f140" y="f141"/>
                  </a:cubicBezTo>
                </a:path>
                <a:path w="21600" h="21600" fill="none">
                  <a:moveTo>
                    <a:pt x="f61" y="f62"/>
                  </a:moveTo>
                  <a:cubicBezTo>
                    <a:pt x="f142" y="f143"/>
                    <a:pt x="f144" y="f145"/>
                    <a:pt x="f146" y="f147"/>
                  </a:cubicBezTo>
                </a:path>
                <a:path w="21600" h="21600" fill="none">
                  <a:moveTo>
                    <a:pt x="f148" y="f71"/>
                  </a:moveTo>
                  <a:cubicBezTo>
                    <a:pt x="f149" y="f150"/>
                    <a:pt x="f151" y="f152"/>
                    <a:pt x="f153" y="f154"/>
                  </a:cubicBezTo>
                </a:path>
                <a:path w="21600" h="21600" fill="none">
                  <a:moveTo>
                    <a:pt x="f79" y="f80"/>
                  </a:moveTo>
                  <a:cubicBezTo>
                    <a:pt x="f155" y="f156"/>
                    <a:pt x="f157" y="f158"/>
                    <a:pt x="f159" y="f160"/>
                  </a:cubicBezTo>
                </a:path>
                <a:path w="21600" h="21600" fill="none">
                  <a:moveTo>
                    <a:pt x="f161" y="f88"/>
                  </a:moveTo>
                  <a:cubicBezTo>
                    <a:pt x="f162" y="f163"/>
                    <a:pt x="f164" y="f165"/>
                    <a:pt x="f166" y="f167"/>
                  </a:cubicBezTo>
                </a:path>
                <a:path w="21600" h="21600" fill="none">
                  <a:moveTo>
                    <a:pt x="f97" y="f98"/>
                  </a:moveTo>
                  <a:cubicBezTo>
                    <a:pt x="f168" y="f100"/>
                    <a:pt x="f169" y="f170"/>
                    <a:pt x="f171" y="f172"/>
                  </a:cubicBezTo>
                </a:path>
                <a:path w="21600" h="21600" fill="none">
                  <a:moveTo>
                    <a:pt x="f106" y="f107"/>
                  </a:moveTo>
                  <a:cubicBezTo>
                    <a:pt x="f131" y="f173"/>
                    <a:pt x="f174" y="f175"/>
                    <a:pt x="f176" y="f177"/>
                  </a:cubicBezTo>
                </a:path>
                <a:path w="21600" h="21600">
                  <a:moveTo>
                    <a:pt x="f358" y="f359"/>
                  </a:moveTo>
                  <a:arcTo wR="f180" hR="f180" stAng="f220" swAng="f239"/>
                  <a:close/>
                </a:path>
                <a:path w="21600" h="21600">
                  <a:moveTo>
                    <a:pt x="f360" y="f361"/>
                  </a:moveTo>
                  <a:arcTo wR="f182" hR="f182" stAng="f220" swAng="f239"/>
                  <a:close/>
                </a:path>
                <a:path w="21600" h="21600">
                  <a:moveTo>
                    <a:pt x="f330" y="f331"/>
                  </a:moveTo>
                  <a:arcTo wR="f184" hR="f184" stAng="f220" swAng="f239"/>
                  <a:close/>
                </a:path>
              </a:pathLst>
            </a:custGeom>
            <a:solidFill>
              <a:srgbClr val="FFFFFF"/>
            </a:solidFill>
            <a:ln w="9528" cap="flat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2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řízení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</p:txBody>
        </p:sp>
        <p:sp>
          <p:nvSpPr>
            <p:cNvPr id="18" name="Rectangle 15"/>
            <p:cNvSpPr/>
            <p:nvPr/>
          </p:nvSpPr>
          <p:spPr>
            <a:xfrm>
              <a:off x="3798015" y="1761609"/>
              <a:ext cx="1166015" cy="502791"/>
            </a:xfrm>
            <a:prstGeom prst="rect">
              <a:avLst/>
            </a:prstGeom>
            <a:solidFill>
              <a:srgbClr val="FFFF00"/>
            </a:solidFill>
            <a:ln w="38103" cap="flat">
              <a:solidFill>
                <a:srgbClr val="000000"/>
              </a:solidFill>
              <a:prstDash val="solid"/>
              <a:miter/>
            </a:ln>
            <a:effectLst>
              <a:outerShdw dist="28400" dir="3806097" algn="tl">
                <a:srgbClr val="7F5F00">
                  <a:alpha val="50000"/>
                </a:srgbClr>
              </a:outerShdw>
            </a:effectLst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2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Mistrovská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2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ea typeface="Times New Roman" pitchFamily="18"/>
                </a:rPr>
                <a:t>škola</a:t>
              </a:r>
              <a:endPara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</a:endParaRPr>
            </a:p>
          </p:txBody>
        </p:sp>
        <p:sp>
          <p:nvSpPr>
            <p:cNvPr id="19" name="AutoShape 16"/>
            <p:cNvSpPr/>
            <p:nvPr/>
          </p:nvSpPr>
          <p:spPr>
            <a:xfrm>
              <a:off x="4825133" y="1761609"/>
              <a:ext cx="501648" cy="54079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50000"/>
                <a:gd name="f8" fmla="val 20654"/>
                <a:gd name="f9" fmla="+- 0 0 -360"/>
                <a:gd name="f10" fmla="+- 0 0 -180"/>
                <a:gd name="f11" fmla="abs f3"/>
                <a:gd name="f12" fmla="abs f4"/>
                <a:gd name="f13" fmla="abs f5"/>
                <a:gd name="f14" fmla="*/ f9 f0 1"/>
                <a:gd name="f15" fmla="*/ f10 f0 1"/>
                <a:gd name="f16" fmla="?: f11 f3 1"/>
                <a:gd name="f17" fmla="?: f12 f4 1"/>
                <a:gd name="f18" fmla="?: f13 f5 1"/>
                <a:gd name="f19" fmla="*/ f14 1 f2"/>
                <a:gd name="f20" fmla="*/ f15 1 f2"/>
                <a:gd name="f21" fmla="*/ f16 1 21600"/>
                <a:gd name="f22" fmla="*/ f17 1 21600"/>
                <a:gd name="f23" fmla="*/ 21600 f16 1"/>
                <a:gd name="f24" fmla="*/ 21600 f17 1"/>
                <a:gd name="f25" fmla="+- f19 0 f1"/>
                <a:gd name="f26" fmla="+- f20 0 f1"/>
                <a:gd name="f27" fmla="min f22 f21"/>
                <a:gd name="f28" fmla="*/ f23 1 f18"/>
                <a:gd name="f29" fmla="*/ f24 1 f18"/>
                <a:gd name="f30" fmla="val f28"/>
                <a:gd name="f31" fmla="val f29"/>
                <a:gd name="f32" fmla="*/ f6 f27 1"/>
                <a:gd name="f33" fmla="+- f31 0 f6"/>
                <a:gd name="f34" fmla="+- f30 0 f6"/>
                <a:gd name="f35" fmla="*/ f30 f27 1"/>
                <a:gd name="f36" fmla="*/ f31 f27 1"/>
                <a:gd name="f37" fmla="*/ f33 1 2"/>
                <a:gd name="f38" fmla="*/ f34 1 2"/>
                <a:gd name="f39" fmla="min f34 f33"/>
                <a:gd name="f40" fmla="*/ f33 f7 1"/>
                <a:gd name="f41" fmla="+- f6 f37 0"/>
                <a:gd name="f42" fmla="+- f6 f38 0"/>
                <a:gd name="f43" fmla="*/ f39 f8 1"/>
                <a:gd name="f44" fmla="*/ f40 1 200000"/>
                <a:gd name="f45" fmla="*/ f43 1 100000"/>
                <a:gd name="f46" fmla="+- f41 0 f44"/>
                <a:gd name="f47" fmla="+- f41 f44 0"/>
                <a:gd name="f48" fmla="*/ f41 f27 1"/>
                <a:gd name="f49" fmla="*/ f42 f27 1"/>
                <a:gd name="f50" fmla="+- f30 0 f45"/>
                <a:gd name="f51" fmla="*/ f46 f45 1"/>
                <a:gd name="f52" fmla="*/ f46 f27 1"/>
                <a:gd name="f53" fmla="*/ f47 f27 1"/>
                <a:gd name="f54" fmla="*/ f45 f27 1"/>
                <a:gd name="f55" fmla="*/ f51 1 f37"/>
                <a:gd name="f56" fmla="*/ f50 f27 1"/>
                <a:gd name="f57" fmla="+- f45 0 f55"/>
                <a:gd name="f58" fmla="+- f50 f55 0"/>
                <a:gd name="f59" fmla="*/ f57 f27 1"/>
                <a:gd name="f60" fmla="*/ f58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56" y="f32"/>
                </a:cxn>
                <a:cxn ang="f25">
                  <a:pos x="f49" y="f52"/>
                </a:cxn>
                <a:cxn ang="f25">
                  <a:pos x="f54" y="f32"/>
                </a:cxn>
                <a:cxn ang="f26">
                  <a:pos x="f54" y="f36"/>
                </a:cxn>
                <a:cxn ang="f26">
                  <a:pos x="f49" y="f53"/>
                </a:cxn>
                <a:cxn ang="f26">
                  <a:pos x="f56" y="f36"/>
                </a:cxn>
              </a:cxnLst>
              <a:rect l="f59" t="f52" r="f60" b="f53"/>
              <a:pathLst>
                <a:path>
                  <a:moveTo>
                    <a:pt x="f32" y="f48"/>
                  </a:moveTo>
                  <a:lnTo>
                    <a:pt x="f54" y="f32"/>
                  </a:lnTo>
                  <a:lnTo>
                    <a:pt x="f54" y="f52"/>
                  </a:lnTo>
                  <a:lnTo>
                    <a:pt x="f56" y="f52"/>
                  </a:lnTo>
                  <a:lnTo>
                    <a:pt x="f56" y="f32"/>
                  </a:lnTo>
                  <a:lnTo>
                    <a:pt x="f35" y="f48"/>
                  </a:lnTo>
                  <a:lnTo>
                    <a:pt x="f56" y="f36"/>
                  </a:lnTo>
                  <a:lnTo>
                    <a:pt x="f56" y="f53"/>
                  </a:lnTo>
                  <a:lnTo>
                    <a:pt x="f54" y="f53"/>
                  </a:lnTo>
                  <a:lnTo>
                    <a:pt x="f54" y="f36"/>
                  </a:lnTo>
                  <a:close/>
                </a:path>
              </a:pathLst>
            </a:custGeom>
            <a:solidFill>
              <a:srgbClr val="FFFFFF"/>
            </a:solidFill>
            <a:ln w="9528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0" name="Rectangle 25"/>
          <p:cNvSpPr/>
          <p:nvPr/>
        </p:nvSpPr>
        <p:spPr>
          <a:xfrm>
            <a:off x="2263514" y="8630582"/>
            <a:ext cx="10080629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lyt cool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97</Words>
  <Application>Microsoft Office PowerPoint</Application>
  <PresentationFormat>Širokoúhlá obrazovka</PresentationFormat>
  <Paragraphs>87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9" baseType="lpstr">
      <vt:lpstr>Microsoft YaHei</vt:lpstr>
      <vt:lpstr>Albany</vt:lpstr>
      <vt:lpstr>Arial</vt:lpstr>
      <vt:lpstr>Calibri</vt:lpstr>
      <vt:lpstr>Lucida Sans Unicode</vt:lpstr>
      <vt:lpstr>Mangal</vt:lpstr>
      <vt:lpstr>StarSymbol</vt:lpstr>
      <vt:lpstr>Tahoma</vt:lpstr>
      <vt:lpstr>Thorndale</vt:lpstr>
      <vt:lpstr>Times New Roman</vt:lpstr>
      <vt:lpstr>Wingdings</vt:lpstr>
      <vt:lpstr>lyt cool</vt:lpstr>
      <vt:lpstr>Mistrovská zkouška</vt:lpstr>
      <vt:lpstr>Typy mistrovské zkoušky</vt:lpstr>
      <vt:lpstr>Prezentace aplikace PowerPoint</vt:lpstr>
      <vt:lpstr>Vstupní a výstupní požadavky</vt:lpstr>
      <vt:lpstr>Mistrovskíá zkouška   Mistr řemesla</vt:lpstr>
      <vt:lpstr>Mistrovská zkouška   Provozní mistr  (manažer)</vt:lpstr>
      <vt:lpstr>Model mistrovské školy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Mistrovská zkouška</dc:title>
  <dc:creator>bohumil janyš</dc:creator>
  <cp:lastModifiedBy>Kočková Dana</cp:lastModifiedBy>
  <cp:revision>8</cp:revision>
  <dcterms:created xsi:type="dcterms:W3CDTF">2014-09-23T20:04:26Z</dcterms:created>
  <dcterms:modified xsi:type="dcterms:W3CDTF">2015-02-16T09:26:11Z</dcterms:modified>
</cp:coreProperties>
</file>