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7" r:id="rId3"/>
    <p:sldId id="287" r:id="rId4"/>
    <p:sldId id="279" r:id="rId5"/>
    <p:sldId id="276" r:id="rId6"/>
    <p:sldId id="280" r:id="rId7"/>
    <p:sldId id="281" r:id="rId8"/>
    <p:sldId id="282" r:id="rId9"/>
    <p:sldId id="283" r:id="rId10"/>
    <p:sldId id="288" r:id="rId11"/>
    <p:sldId id="286" r:id="rId12"/>
    <p:sldId id="289" r:id="rId13"/>
  </p:sldIdLst>
  <p:sldSz cx="9906000" cy="6858000" type="A4"/>
  <p:notesSz cx="6797675" cy="9926638"/>
  <p:defaultTextStyle>
    <a:defPPr>
      <a:defRPr lang="cs-CZ"/>
    </a:defPPr>
    <a:lvl1pPr algn="r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+mn-cs"/>
      </a:defRPr>
    </a:lvl1pPr>
    <a:lvl2pPr marL="419847" algn="r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+mn-cs"/>
      </a:defRPr>
    </a:lvl2pPr>
    <a:lvl3pPr marL="839694" algn="r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+mn-cs"/>
      </a:defRPr>
    </a:lvl3pPr>
    <a:lvl4pPr marL="1259540" algn="r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+mn-cs"/>
      </a:defRPr>
    </a:lvl4pPr>
    <a:lvl5pPr marL="1679387" algn="r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+mn-cs"/>
      </a:defRPr>
    </a:lvl5pPr>
    <a:lvl6pPr marL="2099234" algn="l" defTabSz="839694" rtl="0" eaLnBrk="1" latinLnBrk="0" hangingPunct="1">
      <a:defRPr sz="2500" b="1" kern="1200">
        <a:solidFill>
          <a:schemeClr val="bg1"/>
        </a:solidFill>
        <a:latin typeface="Arial" charset="0"/>
        <a:ea typeface="+mn-ea"/>
        <a:cs typeface="+mn-cs"/>
      </a:defRPr>
    </a:lvl6pPr>
    <a:lvl7pPr marL="2519081" algn="l" defTabSz="839694" rtl="0" eaLnBrk="1" latinLnBrk="0" hangingPunct="1">
      <a:defRPr sz="2500" b="1" kern="1200">
        <a:solidFill>
          <a:schemeClr val="bg1"/>
        </a:solidFill>
        <a:latin typeface="Arial" charset="0"/>
        <a:ea typeface="+mn-ea"/>
        <a:cs typeface="+mn-cs"/>
      </a:defRPr>
    </a:lvl7pPr>
    <a:lvl8pPr marL="2938927" algn="l" defTabSz="839694" rtl="0" eaLnBrk="1" latinLnBrk="0" hangingPunct="1">
      <a:defRPr sz="2500" b="1" kern="1200">
        <a:solidFill>
          <a:schemeClr val="bg1"/>
        </a:solidFill>
        <a:latin typeface="Arial" charset="0"/>
        <a:ea typeface="+mn-ea"/>
        <a:cs typeface="+mn-cs"/>
      </a:defRPr>
    </a:lvl8pPr>
    <a:lvl9pPr marL="3358774" algn="l" defTabSz="839694" rtl="0" eaLnBrk="1" latinLnBrk="0" hangingPunct="1">
      <a:defRPr sz="2500" b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59952" autoAdjust="0"/>
  </p:normalViewPr>
  <p:slideViewPr>
    <p:cSldViewPr>
      <p:cViewPr varScale="1">
        <p:scale>
          <a:sx n="67" d="100"/>
          <a:sy n="67" d="100"/>
        </p:scale>
        <p:origin x="2112" y="4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9" d="100"/>
          <a:sy n="99" d="100"/>
        </p:scale>
        <p:origin x="-2580" y="-10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r">
              <a:defRPr sz="1200"/>
            </a:lvl1pPr>
          </a:lstStyle>
          <a:p>
            <a:fld id="{0AE4859A-FAC6-48B4-8654-9413F3D6F318}" type="datetimeFigureOut">
              <a:rPr lang="cs-CZ" smtClean="0"/>
              <a:t>19.2.2015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r">
              <a:defRPr sz="1200"/>
            </a:lvl1pPr>
          </a:lstStyle>
          <a:p>
            <a:fld id="{757DECCC-5C39-4D4C-899A-8DFE9C32EA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949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r">
              <a:defRPr sz="1200"/>
            </a:lvl1pPr>
          </a:lstStyle>
          <a:p>
            <a:fld id="{D5E37B1E-6233-499E-A33F-D85329E14B16}" type="datetimeFigureOut">
              <a:rPr lang="cs-CZ" smtClean="0"/>
              <a:t>19.2.2015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721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02" tIns="46351" rIns="92702" bIns="46351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702" tIns="46351" rIns="92702" bIns="46351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r">
              <a:defRPr sz="1200"/>
            </a:lvl1pPr>
          </a:lstStyle>
          <a:p>
            <a:fld id="{3CDA1422-5B0C-415B-B749-D9222588CE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34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1422-5B0C-415B-B749-D9222588CE2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952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Pokyny pro školy Závěrečná zkouška podle jednotného</a:t>
            </a:r>
            <a:r>
              <a:rPr lang="cs-CZ" b="1" baseline="0" dirty="0" smtClean="0"/>
              <a:t> zadání ve škole 2013/2014</a:t>
            </a:r>
            <a:r>
              <a:rPr lang="cs-CZ" b="1" dirty="0" smtClean="0"/>
              <a:t> </a:t>
            </a:r>
          </a:p>
          <a:p>
            <a:r>
              <a:rPr lang="cs-CZ" b="1" dirty="0" smtClean="0"/>
              <a:t>- bude aktualizováno pro</a:t>
            </a:r>
            <a:r>
              <a:rPr lang="cs-CZ" b="1" baseline="0" dirty="0" smtClean="0"/>
              <a:t> r. 2014/2015 a školám k dispozici v elektronické podobě</a:t>
            </a:r>
            <a:endParaRPr lang="cs-CZ" b="1" dirty="0" smtClean="0"/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ZÁVAZNÝ POSTUP PŘI PRÁCI ŠKOLY S JEDNOTNÝM ZADÁNÍM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Přístup k jednotnému </a:t>
            </a:r>
            <a:r>
              <a:rPr lang="cs-CZ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zadání,</a:t>
            </a:r>
            <a:r>
              <a:rPr lang="cs-CZ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Získání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jednotného zadání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Rozhodnutí o využití jednotného zadání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Úpravy jednotného zadání pro potřeby školy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Vytištění jednotného zadání a uložení ve škole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Vydání výtisků JZZZ, ukončení práce s JZZZ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Hodnocení jednotných zadání školou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PŘÍPRAVA A REALIZACE ZÁVĚREČNÉ ZKOUŠKY PODLE JEDNOTNÉHO ZADÁNÍ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Využití dvou verzí jednotného zadání – pro zkoušející a pro žáky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Dodržování obsahu témat jednotného zadání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Organizační pokyny pro práci s jednotným zadáním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Obecná pravidla pro přípravu jednotlivých zkoušek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Využívání jednotného zadání v oborech vzdělání kategorie E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PŘÍLOHY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Obecný přehled ze světa práce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Otázky ze světa práce pro obory vzdělání kategorie H a E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Samostatná odborná práce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Přístup školy k jednotnému zadání v IS NZ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1422-5B0C-415B-B749-D9222588CE2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684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Aktualizace témat a tvorba nových témat v průběhu roku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Metodická podpora škol</a:t>
            </a:r>
            <a:r>
              <a:rPr lang="cs-CZ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zejm. pro práci s žáky se SVP</a:t>
            </a:r>
            <a:endParaRPr lang="cs-CZ" dirty="0" smtClean="0"/>
          </a:p>
          <a:p>
            <a:endParaRPr lang="cs-CZ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Připravuje se písemná zkouška na počítači</a:t>
            </a:r>
          </a:p>
          <a:p>
            <a:endParaRPr lang="cs-CZ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1422-5B0C-415B-B749-D9222588CE2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9678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1422-5B0C-415B-B749-D9222588CE2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8220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 vedením Ing. </a:t>
            </a:r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Janyše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(+ředitel Lacina + ředitel Mareš)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Analýza současného pojetí ZZ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Klady: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Jednoduché v zadávání, organizaci a hodnocení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Zápory: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Nízká transparentnost a porovnatelnost ZZ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Rozdílná kvalita zadání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Nejednotné hodnocení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Malá spolupráce se sociálními partnery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Nízká relevance výstupů</a:t>
            </a: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Návrh nového modelu ZZ: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Společné zadání ZZ připravované v týmech složených ze zástupců škol a zaměstnavatelů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1422-5B0C-415B-B749-D9222588CE26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751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1422-5B0C-415B-B749-D9222588CE2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6856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Období</a:t>
            </a:r>
            <a:r>
              <a:rPr lang="cs-CZ" baseline="0" dirty="0" smtClean="0"/>
              <a:t> </a:t>
            </a:r>
            <a:r>
              <a:rPr lang="cs-CZ" baseline="0" dirty="0" err="1" smtClean="0"/>
              <a:t>kurikulární</a:t>
            </a:r>
            <a:r>
              <a:rPr lang="cs-CZ" baseline="0" dirty="0" smtClean="0"/>
              <a:t> reformy, zavádění RVP a ŠVP s důrazem na dlouhodobou zaměstnatelnost absolventů učebních oborů založenou na tzv. širším profilu absolventa oboru a na vybavenosti žáků klíčovými kompetencemi, využitelnými při výkonu řady povolání. </a:t>
            </a:r>
          </a:p>
          <a:p>
            <a:r>
              <a:rPr lang="cs-CZ" baseline="0" dirty="0" smtClean="0"/>
              <a:t>Postupně vzniklo 70 jednotných zadání pro učební obory kat. H, která se ověřovala při závěrečných zkouškách na pilotních školách.</a:t>
            </a:r>
          </a:p>
          <a:p>
            <a:r>
              <a:rPr lang="cs-CZ" baseline="0" dirty="0" smtClean="0"/>
              <a:t>Ve </a:t>
            </a:r>
            <a:r>
              <a:rPr lang="cs-CZ" baseline="0" dirty="0" err="1" smtClean="0"/>
              <a:t>šk</a:t>
            </a:r>
            <a:r>
              <a:rPr lang="cs-CZ" baseline="0" dirty="0" smtClean="0"/>
              <a:t>. r. 200/2008 se do ověřování zapojilo 247 škol a 18 tisíc žáků (cca 50 %)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1422-5B0C-415B-B749-D9222588CE2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512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Nová závěrečná zkouška - impuls pro učňovské školství, 2008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JZZZ pro všechny obory kat. H ověřované cca na polovině škol</a:t>
            </a:r>
          </a:p>
          <a:p>
            <a:pPr lvl="0"/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Koncepce nové závěrečné zkoušky, 2006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Jednotné zadání ve vazbě na RVP (+ stávající UD) a hodnoticí (kvalifikační standardy)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Spolupráce vyučujících a odborníků z praxe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Nové prvky: obecný přehled ze světa práce, SOP</a:t>
            </a:r>
          </a:p>
          <a:p>
            <a:endParaRPr lang="cs-CZ" dirty="0" smtClean="0"/>
          </a:p>
          <a:p>
            <a:r>
              <a:rPr lang="cs-CZ" b="1" dirty="0" smtClean="0"/>
              <a:t>Řešitelské týmy pro jednotlivé obory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1422-5B0C-415B-B749-D9222588CE2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478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1422-5B0C-415B-B749-D9222588CE2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152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rámci projektu Nová závěrečná zkouška byla vytvořena jednotná zadání také pro obory s výučním listem kategorie E – </a:t>
            </a:r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viz graf na str. 10</a:t>
            </a: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Od školního roku 2009/2010 mohou jednotná zadání při závěrečných zkouškách použít všechny školy s učebními 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obory, které o to projeví zájem.</a:t>
            </a: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 tvorbu jednotných zadání a jejich zpřístupnění školám byl využíván informační systému NZZ – škola vybere v systému témata, následně se vygeneruje </a:t>
            </a:r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zadání „na míru“ školy.</a:t>
            </a:r>
            <a:endParaRPr lang="cs-CZ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1422-5B0C-415B-B749-D9222588CE26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8430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Koncepce NZZ 2012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Základní</a:t>
            </a:r>
            <a:r>
              <a:rPr lang="cs-CZ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rysy koncepce NZZ na str. 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Návrh výkazu odborných kompetencí žáka:</a:t>
            </a:r>
            <a:r>
              <a:rPr lang="cs-CZ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tr. 32-33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1422-5B0C-415B-B749-D9222588CE26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0253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Využíván</a:t>
            </a:r>
            <a:r>
              <a:rPr lang="cs-CZ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nový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IIS NZZ pro tvorbu témat, schvalování a zpřístupňování všem školám na webovém portále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cs-CZ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cs-CZ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umožňuje tvorbu témat průběžně po celý rok</a:t>
            </a:r>
          </a:p>
          <a:p>
            <a:pPr marL="171450" indent="-171450">
              <a:buFontTx/>
              <a:buChar char="-"/>
            </a:pPr>
            <a:r>
              <a:rPr lang="cs-CZ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Nový textový editor strukturovaných dokumentů podporuje sjednocení formální úpravy JZZZ</a:t>
            </a:r>
          </a:p>
          <a:p>
            <a:pPr marL="171450" indent="-171450">
              <a:buFontTx/>
              <a:buChar char="-"/>
            </a:pPr>
            <a:endParaRPr lang="cs-CZ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Další inovace IIS NZZ</a:t>
            </a:r>
            <a:r>
              <a:rPr lang="cs-CZ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odpolední přednášky</a:t>
            </a:r>
            <a:endParaRPr lang="cs-CZ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cs-CZ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Modul pro žáky se speciálními vzdělávacími potřebami</a:t>
            </a:r>
          </a:p>
          <a:p>
            <a:pPr marL="171450" indent="-171450">
              <a:buFontTx/>
              <a:buChar char="-"/>
            </a:pPr>
            <a:r>
              <a:rPr lang="cs-CZ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Vzdělávací</a:t>
            </a:r>
            <a:r>
              <a:rPr lang="cs-CZ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modul</a:t>
            </a:r>
          </a:p>
          <a:p>
            <a:pPr marL="171450" indent="-171450">
              <a:buFontTx/>
              <a:buChar char="-"/>
            </a:pPr>
            <a:r>
              <a:rPr lang="cs-CZ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Modul pro realizaci </a:t>
            </a:r>
            <a:r>
              <a:rPr lang="cs-CZ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písemné zkoušky na počítači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1422-5B0C-415B-B749-D9222588CE2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07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363" y="4407378"/>
            <a:ext cx="8420688" cy="1362097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363" y="2907056"/>
            <a:ext cx="8420688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4D00FA-DA35-4D93-A7E9-52D07CF9AC4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436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0472" y="404665"/>
            <a:ext cx="9360000" cy="5832648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/>
            </a:lvl1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zn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000" y="450000"/>
            <a:ext cx="9360000" cy="5760000"/>
          </a:xfrm>
        </p:spPr>
        <p:txBody>
          <a:bodyPr/>
          <a:lstStyle>
            <a:lvl1pPr>
              <a:buClr>
                <a:schemeClr val="tx1"/>
              </a:buClr>
              <a:defRPr sz="20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000" y="450000"/>
            <a:ext cx="9360000" cy="5760000"/>
          </a:xfrm>
        </p:spPr>
        <p:txBody>
          <a:bodyPr/>
          <a:lstStyle>
            <a:lvl1pPr marL="0" indent="0">
              <a:buClr>
                <a:schemeClr val="tx1"/>
              </a:buClr>
              <a:buNone/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1354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00472" y="4653136"/>
            <a:ext cx="9217024" cy="1500322"/>
          </a:xfrm>
        </p:spPr>
        <p:txBody>
          <a:bodyPr anchor="t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5686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8614" y="6564271"/>
            <a:ext cx="2311792" cy="15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6" tIns="45696" rIns="91386" bIns="45696" numCol="1" anchor="t" anchorCtr="0" compatLnSpc="1">
            <a:prstTxWarp prst="textNoShape">
              <a:avLst/>
            </a:prstTxWarp>
          </a:bodyPr>
          <a:lstStyle>
            <a:lvl1pPr>
              <a:defRPr sz="700" b="0">
                <a:solidFill>
                  <a:schemeClr val="tx1"/>
                </a:solidFill>
              </a:defRPr>
            </a:lvl1pPr>
          </a:lstStyle>
          <a:p>
            <a:fld id="{C92F3E14-6320-4963-A862-4905760388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5309" y="881188"/>
            <a:ext cx="8336864" cy="524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925" tIns="41963" rIns="83925" bIns="41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85331" y="228936"/>
            <a:ext cx="6536843" cy="39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969" tIns="41985" rIns="83969" bIns="419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4" r:id="rId2"/>
    <p:sldLayoutId id="2147483666" r:id="rId3"/>
    <p:sldLayoutId id="2147483672" r:id="rId4"/>
    <p:sldLayoutId id="2147483662" r:id="rId5"/>
    <p:sldLayoutId id="2147483675" r:id="rId6"/>
    <p:sldLayoutId id="2147483673" r:id="rId7"/>
  </p:sldLayoutIdLst>
  <p:timing>
    <p:tnLst>
      <p:par>
        <p:cTn id="1" dur="indefinite" restart="never" nodeType="tmRoot"/>
      </p:par>
    </p:tnLst>
  </p:timing>
  <p:txStyles>
    <p:titleStyle>
      <a:lvl1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2pPr>
      <a:lvl3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3pPr>
      <a:lvl4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4pPr>
      <a:lvl5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5pPr>
      <a:lvl6pPr marL="419847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6pPr>
      <a:lvl7pPr marL="839694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7pPr>
      <a:lvl8pPr marL="1259540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8pPr>
      <a:lvl9pPr marL="1679387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9pPr>
    </p:titleStyle>
    <p:bodyStyle>
      <a:lvl1pPr marL="418389" indent="-418389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877596" indent="-419847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333889" indent="-419847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791638" indent="-419847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2247930" indent="-419847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5pPr>
      <a:lvl6pPr marL="2667776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3087623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507470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3927317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84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69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54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38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23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081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892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877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uv.cz/nzz2/koncepce-nove-zaverecne-zkousky-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v.cz/nzz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uov.cz/nzz/impuls-pro-ucnovske-skolstvi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uv.cz/nzz2/kvalita-pro-ucnovske-skolstv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uv.cz/nzz2/koncepce-nove-zaverecne-zkousky-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v.cz/nzz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2949" y="3429000"/>
            <a:ext cx="8570531" cy="1866153"/>
          </a:xfrm>
        </p:spPr>
        <p:txBody>
          <a:bodyPr/>
          <a:lstStyle/>
          <a:p>
            <a:pPr algn="ctr"/>
            <a:r>
              <a:rPr lang="cs-CZ" sz="3600" dirty="0" smtClean="0">
                <a:solidFill>
                  <a:srgbClr val="0070C0"/>
                </a:solidFill>
              </a:rPr>
              <a:t>Nová závěrečná zkouška</a:t>
            </a:r>
            <a:br>
              <a:rPr lang="cs-CZ" sz="3600" dirty="0" smtClean="0">
                <a:solidFill>
                  <a:srgbClr val="0070C0"/>
                </a:solidFill>
              </a:rPr>
            </a:br>
            <a:r>
              <a:rPr lang="cs-CZ" sz="1200" b="0" dirty="0" smtClean="0">
                <a:solidFill>
                  <a:srgbClr val="0070C0"/>
                </a:solidFill>
              </a:rPr>
              <a:t>  </a:t>
            </a:r>
            <a:r>
              <a:rPr lang="cs-CZ" sz="3600" b="0" dirty="0" smtClean="0">
                <a:solidFill>
                  <a:srgbClr val="0070C0"/>
                </a:solidFill>
              </a:rPr>
              <a:t/>
            </a:r>
            <a:br>
              <a:rPr lang="cs-CZ" sz="3600" b="0" dirty="0" smtClean="0">
                <a:solidFill>
                  <a:srgbClr val="0070C0"/>
                </a:solidFill>
              </a:rPr>
            </a:br>
            <a:r>
              <a:rPr lang="cs-CZ" sz="3200" dirty="0" smtClean="0">
                <a:solidFill>
                  <a:srgbClr val="0070C0"/>
                </a:solidFill>
              </a:rPr>
              <a:t>pro všechny žáky učebních oborů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363" y="5517232"/>
            <a:ext cx="8420688" cy="330306"/>
          </a:xfrm>
        </p:spPr>
        <p:txBody>
          <a:bodyPr/>
          <a:lstStyle/>
          <a:p>
            <a:pPr algn="r"/>
            <a:r>
              <a:rPr lang="cs-CZ" dirty="0" smtClean="0">
                <a:solidFill>
                  <a:schemeClr val="bg1"/>
                </a:solidFill>
              </a:rPr>
              <a:t>Závěrečná konference, 17. 2. 2015    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664" y="0"/>
            <a:ext cx="6696744" cy="5762625"/>
          </a:xfrm>
          <a:prstGeom prst="rect">
            <a:avLst/>
          </a:prstGeom>
        </p:spPr>
      </p:pic>
      <p:sp>
        <p:nvSpPr>
          <p:cNvPr id="3" name="Zástupný symbol pro text 2"/>
          <p:cNvSpPr txBox="1">
            <a:spLocks/>
          </p:cNvSpPr>
          <p:nvPr/>
        </p:nvSpPr>
        <p:spPr>
          <a:xfrm>
            <a:off x="1928664" y="6021288"/>
            <a:ext cx="7268560" cy="648072"/>
          </a:xfrm>
          <a:prstGeom prst="rect">
            <a:avLst/>
          </a:prstGeom>
        </p:spPr>
        <p:txBody>
          <a:bodyPr/>
          <a:lstStyle>
            <a:lvl1pPr marL="418389" indent="-418389" algn="l" defTabSz="91404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7596" indent="-419847" algn="l" defTabSz="91404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2pPr>
            <a:lvl3pPr marL="1333889" indent="-419847" algn="l" defTabSz="91404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791638" indent="-419847" algn="l" defTabSz="91404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4pPr>
            <a:lvl5pPr marL="2247930" indent="-419847" algn="l" defTabSz="91404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5pPr>
            <a:lvl6pPr marL="2667776" indent="-419847" algn="l" defTabSz="914042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6pPr>
            <a:lvl7pPr marL="3087623" indent="-419847" algn="l" defTabSz="914042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7pPr>
            <a:lvl8pPr marL="3507470" indent="-419847" algn="l" defTabSz="914042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8pPr>
            <a:lvl9pPr marL="3927317" indent="-419847" algn="l" defTabSz="914042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cs-CZ" sz="2000" b="0" kern="0" dirty="0">
                <a:hlinkClick r:id="rId4"/>
              </a:rPr>
              <a:t>http://</a:t>
            </a:r>
            <a:r>
              <a:rPr lang="cs-CZ" sz="2000" b="0" kern="0" dirty="0" smtClean="0">
                <a:hlinkClick r:id="rId4"/>
              </a:rPr>
              <a:t>www.nuv.cz/uploads/NZZ2/pokyny_pro_skoly2014.pdf</a:t>
            </a:r>
            <a:endParaRPr lang="cs-CZ" sz="2000" b="0" kern="0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93428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32520" y="1695737"/>
            <a:ext cx="8928992" cy="6079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4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1. 7. 2014	Pokračování spolupráce </a:t>
            </a:r>
            <a:endParaRPr lang="cs-CZ" sz="4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40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6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Udržitelnost NZZ_2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4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40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0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http://www.nuv.cz/nzz2</a:t>
            </a:r>
            <a:endParaRPr lang="cs-CZ" sz="2000" b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40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4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03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00472" y="1268760"/>
            <a:ext cx="9289032" cy="4923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4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považujeme za důležité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Byla vytvořena zkušební dokumentace k závěrečným zkouškám pro všechny obory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Funguje jednoduchý systém předání dokumentace do škol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Databáze </a:t>
            </a: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témat a úkolů </a:t>
            </a:r>
            <a:r>
              <a:rPr lang="cs-CZ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průběžně rozšiřuje </a:t>
            </a: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aktualizuje – ve spolupráci se školami a odborníky z praxe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Výběr témat a sestavení zadání je na </a:t>
            </a:r>
            <a:r>
              <a:rPr lang="cs-CZ" sz="28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škole </a:t>
            </a:r>
            <a:endParaRPr lang="cs-CZ" sz="28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Realizace ZZ</a:t>
            </a: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vč. hodnocení zůstává na škole</a:t>
            </a:r>
            <a:endParaRPr lang="cs-CZ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40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48544" y="1340768"/>
            <a:ext cx="9289032" cy="472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4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2003	Podnět vznikl ve školách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28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Materiál </a:t>
            </a: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NÚOV </a:t>
            </a:r>
            <a:endParaRPr lang="cs-CZ" sz="28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Ukončování přípravy v </a:t>
            </a:r>
            <a:r>
              <a:rPr lang="cs-CZ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učebních oborech</a:t>
            </a: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cs-CZ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l"/>
            <a:endParaRPr lang="cs-CZ" sz="2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/>
            <a:r>
              <a:rPr lang="cs-CZ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Návrh </a:t>
            </a:r>
            <a:r>
              <a:rPr lang="cs-CZ" sz="2800" dirty="0">
                <a:solidFill>
                  <a:srgbClr val="0070C0"/>
                </a:solidFill>
                <a:latin typeface="Calibri" panose="020F0502020204030204" pitchFamily="34" charset="0"/>
              </a:rPr>
              <a:t>nového modelu </a:t>
            </a:r>
            <a:r>
              <a:rPr lang="cs-CZ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závěrečné zkoušky</a:t>
            </a:r>
            <a:endParaRPr lang="cs-CZ" sz="28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l"/>
            <a:r>
              <a:rPr lang="cs-CZ" sz="28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Společné </a:t>
            </a:r>
            <a:r>
              <a:rPr lang="cs-CZ" sz="2800" b="0" dirty="0">
                <a:solidFill>
                  <a:schemeClr val="tx1"/>
                </a:solidFill>
                <a:latin typeface="Calibri" panose="020F0502020204030204" pitchFamily="34" charset="0"/>
              </a:rPr>
              <a:t>zadání ZZ připravované v týmech složených ze zástupců škol a zaměstnavatelů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08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76536" y="1340768"/>
            <a:ext cx="9361040" cy="4264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4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2004	První ověřování podpořilo MŠMT</a:t>
            </a:r>
            <a:endParaRPr lang="cs-CZ" sz="4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Pilotní projekt MŠMT + NÚOV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8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Jednotné zadání pro 3 obory: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Automechanik</a:t>
            </a: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Elektrikář-silnoproud a Kuchař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</a:t>
            </a:r>
            <a:r>
              <a:rPr lang="cs-CZ" sz="28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šk</a:t>
            </a:r>
            <a:r>
              <a:rPr lang="cs-CZ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r. 2003/2004 závěrečná zkouška ve 34 školách </a:t>
            </a:r>
            <a:endParaRPr lang="cs-CZ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49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48544" y="1700808"/>
            <a:ext cx="9057456" cy="336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4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2005-2008	Ověřeno ve všech oborech H</a:t>
            </a:r>
            <a:endParaRPr lang="cs-CZ" sz="4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4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6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Kvalita I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4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národní projekt OP RLZ</a:t>
            </a:r>
            <a:endParaRPr lang="cs-CZ" sz="4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89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656" y="-124493"/>
            <a:ext cx="6167387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ástupný symbol pro text 2"/>
          <p:cNvSpPr txBox="1">
            <a:spLocks/>
          </p:cNvSpPr>
          <p:nvPr/>
        </p:nvSpPr>
        <p:spPr>
          <a:xfrm>
            <a:off x="1640632" y="6228781"/>
            <a:ext cx="7916632" cy="432048"/>
          </a:xfrm>
          <a:prstGeom prst="rect">
            <a:avLst/>
          </a:prstGeom>
        </p:spPr>
        <p:txBody>
          <a:bodyPr/>
          <a:lstStyle>
            <a:lvl1pPr marL="418389" indent="-418389" algn="l" defTabSz="91404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7596" indent="-419847" algn="l" defTabSz="91404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2pPr>
            <a:lvl3pPr marL="1333889" indent="-419847" algn="l" defTabSz="91404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791638" indent="-419847" algn="l" defTabSz="91404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4pPr>
            <a:lvl5pPr marL="2247930" indent="-419847" algn="l" defTabSz="91404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5pPr>
            <a:lvl6pPr marL="2667776" indent="-419847" algn="l" defTabSz="914042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6pPr>
            <a:lvl7pPr marL="3087623" indent="-419847" algn="l" defTabSz="914042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7pPr>
            <a:lvl8pPr marL="3507470" indent="-419847" algn="l" defTabSz="914042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8pPr>
            <a:lvl9pPr marL="3927317" indent="-419847" algn="l" defTabSz="914042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cs-CZ" sz="2000" b="0" kern="0" dirty="0" smtClean="0">
                <a:hlinkClick r:id="rId4"/>
              </a:rPr>
              <a:t>http://www.nuov.cz/nzz/impuls-pro-ucnovske-skolstvi</a:t>
            </a:r>
            <a:r>
              <a:rPr lang="cs-CZ" sz="2000" b="0" kern="0" dirty="0" smtClean="0"/>
              <a:t> </a:t>
            </a:r>
            <a:endParaRPr lang="cs-CZ" sz="2000" b="0" kern="0" dirty="0"/>
          </a:p>
        </p:txBody>
      </p:sp>
    </p:spTree>
    <p:extLst>
      <p:ext uri="{BB962C8B-B14F-4D97-AF65-F5344CB8AC3E}">
        <p14:creationId xmlns:p14="http://schemas.microsoft.com/office/powerpoint/2010/main" val="145342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48544" y="1695737"/>
            <a:ext cx="9433048" cy="336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4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2009-2012 	JZZZ dodáno do všech škol</a:t>
            </a:r>
            <a:endParaRPr lang="cs-CZ" sz="4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4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6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NZZ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4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sz="4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árodní projekt OP VK</a:t>
            </a:r>
            <a:endParaRPr lang="cs-CZ" sz="4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06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664" y="13717"/>
            <a:ext cx="698477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text 2"/>
          <p:cNvSpPr txBox="1">
            <a:spLocks/>
          </p:cNvSpPr>
          <p:nvPr/>
        </p:nvSpPr>
        <p:spPr>
          <a:xfrm>
            <a:off x="1784648" y="6089252"/>
            <a:ext cx="9220639" cy="764704"/>
          </a:xfrm>
          <a:prstGeom prst="rect">
            <a:avLst/>
          </a:prstGeom>
        </p:spPr>
        <p:txBody>
          <a:bodyPr/>
          <a:lstStyle>
            <a:lvl1pPr marL="418389" indent="-418389" algn="l" defTabSz="91404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7596" indent="-419847" algn="l" defTabSz="91404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2pPr>
            <a:lvl3pPr marL="1333889" indent="-419847" algn="l" defTabSz="91404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791638" indent="-419847" algn="l" defTabSz="91404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4pPr>
            <a:lvl5pPr marL="2247930" indent="-419847" algn="l" defTabSz="91404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5pPr>
            <a:lvl6pPr marL="2667776" indent="-419847" algn="l" defTabSz="914042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6pPr>
            <a:lvl7pPr marL="3087623" indent="-419847" algn="l" defTabSz="914042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7pPr>
            <a:lvl8pPr marL="3507470" indent="-419847" algn="l" defTabSz="914042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8pPr>
            <a:lvl9pPr marL="3927317" indent="-419847" algn="l" defTabSz="914042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cs-CZ" sz="2000" b="0" kern="0" dirty="0" smtClean="0">
                <a:hlinkClick r:id="rId4"/>
              </a:rPr>
              <a:t>http://www.nuv.cz/nzz2/kvalita-pro-ucnovske-skolstvi</a:t>
            </a:r>
            <a:r>
              <a:rPr lang="cs-CZ" sz="2000" b="0" kern="0" dirty="0" smtClean="0"/>
              <a:t> </a:t>
            </a:r>
            <a:endParaRPr lang="cs-CZ" sz="2000" b="0" kern="0" dirty="0"/>
          </a:p>
        </p:txBody>
      </p:sp>
    </p:spTree>
    <p:extLst>
      <p:ext uri="{BB962C8B-B14F-4D97-AF65-F5344CB8AC3E}">
        <p14:creationId xmlns:p14="http://schemas.microsoft.com/office/powerpoint/2010/main" val="248258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138" y="-33710"/>
            <a:ext cx="6903293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text 2"/>
          <p:cNvSpPr txBox="1">
            <a:spLocks/>
          </p:cNvSpPr>
          <p:nvPr/>
        </p:nvSpPr>
        <p:spPr>
          <a:xfrm>
            <a:off x="1928664" y="6021288"/>
            <a:ext cx="7268560" cy="648072"/>
          </a:xfrm>
          <a:prstGeom prst="rect">
            <a:avLst/>
          </a:prstGeom>
        </p:spPr>
        <p:txBody>
          <a:bodyPr/>
          <a:lstStyle>
            <a:lvl1pPr marL="418389" indent="-418389" algn="l" defTabSz="91404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7596" indent="-419847" algn="l" defTabSz="91404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2pPr>
            <a:lvl3pPr marL="1333889" indent="-419847" algn="l" defTabSz="91404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791638" indent="-419847" algn="l" defTabSz="91404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4pPr>
            <a:lvl5pPr marL="2247930" indent="-419847" algn="l" defTabSz="91404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5pPr>
            <a:lvl6pPr marL="2667776" indent="-419847" algn="l" defTabSz="914042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6pPr>
            <a:lvl7pPr marL="3087623" indent="-419847" algn="l" defTabSz="914042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7pPr>
            <a:lvl8pPr marL="3507470" indent="-419847" algn="l" defTabSz="914042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8pPr>
            <a:lvl9pPr marL="3927317" indent="-419847" algn="l" defTabSz="914042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cs-CZ" sz="2000" b="0" kern="0" dirty="0" smtClean="0">
                <a:hlinkClick r:id="rId4"/>
              </a:rPr>
              <a:t>http://www.nuv.cz/nzz2/koncepce-nove-zaverecne-zkousky-1</a:t>
            </a:r>
            <a:r>
              <a:rPr lang="cs-CZ" sz="2000" b="0" kern="0" dirty="0" smtClean="0"/>
              <a:t> </a:t>
            </a:r>
            <a:endParaRPr lang="cs-CZ" sz="2000" b="0" kern="0" dirty="0"/>
          </a:p>
        </p:txBody>
      </p:sp>
    </p:spTree>
    <p:extLst>
      <p:ext uri="{BB962C8B-B14F-4D97-AF65-F5344CB8AC3E}">
        <p14:creationId xmlns:p14="http://schemas.microsoft.com/office/powerpoint/2010/main" val="326867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76536" y="1695737"/>
            <a:ext cx="8784976" cy="5977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4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2012-2015	Příprava plošného zavedení	</a:t>
            </a:r>
            <a:endParaRPr lang="cs-CZ" sz="4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6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NZZ_2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4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národní </a:t>
            </a:r>
            <a:r>
              <a:rPr lang="cs-CZ" sz="4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cs-CZ" sz="4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 VK</a:t>
            </a:r>
            <a:endParaRPr lang="cs-CZ" sz="4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4000" b="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4000" b="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000" b="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cs-CZ" sz="20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://www.nuv.cz/nzz2</a:t>
            </a:r>
            <a:endParaRPr lang="cs-CZ" sz="2000" b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4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74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ZZ">
  <a:themeElements>
    <a:clrScheme name="NZZ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Z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533" tIns="49769" rIns="99533" bIns="49769" numCol="1" anchor="ctr" anchorCtr="0" compatLnSpc="1">
        <a:prstTxWarp prst="textNoShape">
          <a:avLst/>
        </a:prstTxWarp>
      </a:bodyPr>
      <a:lstStyle>
        <a:defPPr marL="0" marR="0" indent="0" algn="r" defTabSz="1135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533" tIns="49769" rIns="99533" bIns="49769" numCol="1" anchor="ctr" anchorCtr="0" compatLnSpc="1">
        <a:prstTxWarp prst="textNoShape">
          <a:avLst/>
        </a:prstTxWarp>
      </a:bodyPr>
      <a:lstStyle>
        <a:defPPr marL="0" marR="0" indent="0" algn="r" defTabSz="1135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Z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NZZ</Template>
  <TotalTime>2348</TotalTime>
  <Words>486</Words>
  <Application>Microsoft Office PowerPoint</Application>
  <PresentationFormat>A4 (210 x 297 mm)</PresentationFormat>
  <Paragraphs>133</Paragraphs>
  <Slides>12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NZZ</vt:lpstr>
      <vt:lpstr>Nová závěrečná zkouška    pro všechny žáky učebních oborů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NUOV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hana.husakova</dc:creator>
  <cp:lastModifiedBy>Kočková Dana</cp:lastModifiedBy>
  <cp:revision>254</cp:revision>
  <cp:lastPrinted>2015-02-13T16:38:45Z</cp:lastPrinted>
  <dcterms:created xsi:type="dcterms:W3CDTF">2010-11-29T12:12:55Z</dcterms:created>
  <dcterms:modified xsi:type="dcterms:W3CDTF">2015-02-19T13:14:19Z</dcterms:modified>
</cp:coreProperties>
</file>