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261" r:id="rId4"/>
    <p:sldId id="262" r:id="rId5"/>
    <p:sldId id="263" r:id="rId6"/>
    <p:sldId id="268" r:id="rId7"/>
    <p:sldId id="264" r:id="rId8"/>
    <p:sldId id="265" r:id="rId9"/>
    <p:sldId id="266" r:id="rId10"/>
    <p:sldId id="267" r:id="rId11"/>
    <p:sldId id="269" r:id="rId12"/>
  </p:sldIdLst>
  <p:sldSz cx="9906000" cy="6858000" type="A4"/>
  <p:notesSz cx="6797675" cy="9926638"/>
  <p:defaultTextStyle>
    <a:defPPr>
      <a:defRPr lang="cs-CZ"/>
    </a:defPPr>
    <a:lvl1pPr algn="r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+mn-cs"/>
      </a:defRPr>
    </a:lvl1pPr>
    <a:lvl2pPr marL="419847" algn="r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+mn-cs"/>
      </a:defRPr>
    </a:lvl2pPr>
    <a:lvl3pPr marL="839694" algn="r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+mn-cs"/>
      </a:defRPr>
    </a:lvl3pPr>
    <a:lvl4pPr marL="1259540" algn="r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+mn-cs"/>
      </a:defRPr>
    </a:lvl4pPr>
    <a:lvl5pPr marL="1679387" algn="r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+mn-cs"/>
      </a:defRPr>
    </a:lvl5pPr>
    <a:lvl6pPr marL="2099234" algn="l" defTabSz="839694" rtl="0" eaLnBrk="1" latinLnBrk="0" hangingPunct="1">
      <a:defRPr sz="2500" b="1" kern="1200">
        <a:solidFill>
          <a:schemeClr val="bg1"/>
        </a:solidFill>
        <a:latin typeface="Arial" charset="0"/>
        <a:ea typeface="+mn-ea"/>
        <a:cs typeface="+mn-cs"/>
      </a:defRPr>
    </a:lvl6pPr>
    <a:lvl7pPr marL="2519081" algn="l" defTabSz="839694" rtl="0" eaLnBrk="1" latinLnBrk="0" hangingPunct="1">
      <a:defRPr sz="2500" b="1" kern="1200">
        <a:solidFill>
          <a:schemeClr val="bg1"/>
        </a:solidFill>
        <a:latin typeface="Arial" charset="0"/>
        <a:ea typeface="+mn-ea"/>
        <a:cs typeface="+mn-cs"/>
      </a:defRPr>
    </a:lvl7pPr>
    <a:lvl8pPr marL="2938927" algn="l" defTabSz="839694" rtl="0" eaLnBrk="1" latinLnBrk="0" hangingPunct="1">
      <a:defRPr sz="2500" b="1" kern="1200">
        <a:solidFill>
          <a:schemeClr val="bg1"/>
        </a:solidFill>
        <a:latin typeface="Arial" charset="0"/>
        <a:ea typeface="+mn-ea"/>
        <a:cs typeface="+mn-cs"/>
      </a:defRPr>
    </a:lvl8pPr>
    <a:lvl9pPr marL="3358774" algn="l" defTabSz="839694" rtl="0" eaLnBrk="1" latinLnBrk="0" hangingPunct="1">
      <a:defRPr sz="2500" b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38E7FDD-ECC7-4CE7-AA4B-BE8A5623D9E8}">
          <p14:sldIdLst>
            <p14:sldId id="256"/>
            <p14:sldId id="259"/>
            <p14:sldId id="261"/>
            <p14:sldId id="262"/>
            <p14:sldId id="263"/>
            <p14:sldId id="268"/>
            <p14:sldId id="264"/>
            <p14:sldId id="265"/>
            <p14:sldId id="266"/>
            <p14:sldId id="267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1" d="100"/>
          <a:sy n="121" d="100"/>
        </p:scale>
        <p:origin x="-336" y="6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9" d="100"/>
          <a:sy n="99" d="100"/>
        </p:scale>
        <p:origin x="-2580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4859A-FAC6-48B4-8654-9413F3D6F318}" type="datetimeFigureOut">
              <a:rPr lang="cs-CZ" smtClean="0"/>
              <a:t>19.2.2015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DECCC-5C39-4D4C-899A-8DFE9C32EA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949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37B1E-6233-499E-A33F-D85329E14B16}" type="datetimeFigureOut">
              <a:rPr lang="cs-CZ" smtClean="0"/>
              <a:t>19.2.2015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A1422-5B0C-415B-B749-D9222588CE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34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363" y="4407378"/>
            <a:ext cx="8420688" cy="1362097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363" y="2907056"/>
            <a:ext cx="8420688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4D00FA-DA35-4D93-A7E9-52D07CF9AC4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436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0472" y="404665"/>
            <a:ext cx="9360000" cy="5832648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/>
            </a:lvl1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zn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000" y="450000"/>
            <a:ext cx="9360000" cy="5760000"/>
          </a:xfrm>
        </p:spPr>
        <p:txBody>
          <a:bodyPr/>
          <a:lstStyle>
            <a:lvl1pPr>
              <a:buClr>
                <a:schemeClr val="tx1"/>
              </a:buClr>
              <a:defRPr sz="20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000" y="450000"/>
            <a:ext cx="9360000" cy="5760000"/>
          </a:xfrm>
        </p:spPr>
        <p:txBody>
          <a:bodyPr/>
          <a:lstStyle>
            <a:lvl1pPr marL="0" indent="0">
              <a:buClr>
                <a:schemeClr val="tx1"/>
              </a:buClr>
              <a:buNone/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1354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00472" y="4653136"/>
            <a:ext cx="9217024" cy="1500322"/>
          </a:xfrm>
        </p:spPr>
        <p:txBody>
          <a:bodyPr anchor="t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5686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8614" y="6564271"/>
            <a:ext cx="2311792" cy="15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6" tIns="45696" rIns="91386" bIns="45696" numCol="1" anchor="t" anchorCtr="0" compatLnSpc="1">
            <a:prstTxWarp prst="textNoShape">
              <a:avLst/>
            </a:prstTxWarp>
          </a:bodyPr>
          <a:lstStyle>
            <a:lvl1pPr>
              <a:defRPr sz="700" b="0">
                <a:solidFill>
                  <a:schemeClr val="tx1"/>
                </a:solidFill>
              </a:defRPr>
            </a:lvl1pPr>
          </a:lstStyle>
          <a:p>
            <a:fld id="{C92F3E14-6320-4963-A862-4905760388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5309" y="881188"/>
            <a:ext cx="8336864" cy="524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925" tIns="41963" rIns="83925" bIns="41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85331" y="228936"/>
            <a:ext cx="6536843" cy="39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969" tIns="41985" rIns="83969" bIns="419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4" r:id="rId2"/>
    <p:sldLayoutId id="2147483666" r:id="rId3"/>
    <p:sldLayoutId id="2147483672" r:id="rId4"/>
    <p:sldLayoutId id="2147483662" r:id="rId5"/>
    <p:sldLayoutId id="2147483675" r:id="rId6"/>
    <p:sldLayoutId id="2147483673" r:id="rId7"/>
  </p:sldLayoutIdLst>
  <p:timing>
    <p:tnLst>
      <p:par>
        <p:cTn id="1" dur="indefinite" restart="never" nodeType="tmRoot"/>
      </p:par>
    </p:tnLst>
  </p:timing>
  <p:txStyles>
    <p:titleStyle>
      <a:lvl1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2pPr>
      <a:lvl3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3pPr>
      <a:lvl4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4pPr>
      <a:lvl5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5pPr>
      <a:lvl6pPr marL="419847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6pPr>
      <a:lvl7pPr marL="839694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7pPr>
      <a:lvl8pPr marL="1259540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8pPr>
      <a:lvl9pPr marL="1679387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9pPr>
    </p:titleStyle>
    <p:bodyStyle>
      <a:lvl1pPr marL="418389" indent="-418389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877596" indent="-419847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333889" indent="-419847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791638" indent="-419847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2247930" indent="-419847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5pPr>
      <a:lvl6pPr marL="2667776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3087623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507470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3927317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84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69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54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38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23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081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892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877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8504" y="1988840"/>
            <a:ext cx="8570531" cy="1362097"/>
          </a:xfrm>
        </p:spPr>
        <p:txBody>
          <a:bodyPr/>
          <a:lstStyle/>
          <a:p>
            <a:pPr algn="ctr"/>
            <a:r>
              <a:rPr lang="cs-CZ" sz="4400" dirty="0"/>
              <a:t>E-</a:t>
            </a:r>
            <a:r>
              <a:rPr lang="cs-CZ" sz="4400" dirty="0" err="1"/>
              <a:t>learningové</a:t>
            </a:r>
            <a:r>
              <a:rPr lang="cs-CZ" sz="4400" dirty="0"/>
              <a:t> vzdělávání tvůrců a uživatelů jednotného zadání </a:t>
            </a:r>
            <a:endParaRPr lang="cs-CZ" sz="4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272480" y="284471"/>
            <a:ext cx="87129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i="1" dirty="0" smtClean="0">
                <a:solidFill>
                  <a:schemeClr val="tx1"/>
                </a:solidFill>
              </a:rPr>
              <a:t>Pracovní prostředí Studovny – ukázka řešení úlohy v cvičném prostředí</a:t>
            </a:r>
            <a:endParaRPr lang="cs-CZ" b="0" dirty="0">
              <a:solidFill>
                <a:schemeClr val="tx1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8000" y="1268760"/>
            <a:ext cx="9360000" cy="494124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40" y="1628800"/>
            <a:ext cx="78105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2683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272480" y="234888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i="1" dirty="0" smtClean="0">
                <a:solidFill>
                  <a:schemeClr val="tx1"/>
                </a:solidFill>
              </a:rPr>
              <a:t>Děkuji za pozornost.</a:t>
            </a:r>
            <a:endParaRPr lang="cs-CZ" sz="3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5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8796" y="2060848"/>
            <a:ext cx="9360000" cy="4149152"/>
          </a:xfrm>
        </p:spPr>
        <p:txBody>
          <a:bodyPr/>
          <a:lstStyle/>
          <a:p>
            <a:r>
              <a:rPr lang="cs-CZ" dirty="0"/>
              <a:t>Tvorba témat závěrečných zkoušek je po metodické i organizační stránce náročná, proto se dosud </a:t>
            </a:r>
            <a:r>
              <a:rPr lang="cs-CZ" b="1" dirty="0"/>
              <a:t>editoři</a:t>
            </a:r>
            <a:r>
              <a:rPr lang="cs-CZ" dirty="0"/>
              <a:t> jednotného zadání každoročně povinně účastnili </a:t>
            </a:r>
            <a:r>
              <a:rPr lang="cs-CZ" b="1" dirty="0"/>
              <a:t>vzdělávacích seminářů</a:t>
            </a:r>
            <a:r>
              <a:rPr lang="cs-CZ" dirty="0"/>
              <a:t> v Národním ústavu odborného vzdělávání v Praze</a:t>
            </a:r>
            <a:r>
              <a:rPr lang="cs-CZ" dirty="0" smtClean="0"/>
              <a:t>.</a:t>
            </a:r>
          </a:p>
          <a:p>
            <a:r>
              <a:rPr lang="cs-CZ" dirty="0" smtClean="0"/>
              <a:t>Kromě </a:t>
            </a:r>
            <a:r>
              <a:rPr lang="cs-CZ" dirty="0"/>
              <a:t>sumy administrativních, organizačních a metodických záležitostí spojených s tvorbou jednotného zadání si zde osvojovali základy </a:t>
            </a:r>
            <a:r>
              <a:rPr lang="cs-CZ" b="1" dirty="0"/>
              <a:t>práce v internetovém informačním systému nové závěrečné zkoušky </a:t>
            </a:r>
            <a:r>
              <a:rPr lang="cs-CZ" dirty="0"/>
              <a:t>(IIS NZZ</a:t>
            </a:r>
            <a:r>
              <a:rPr lang="cs-CZ" dirty="0" smtClean="0"/>
              <a:t>). </a:t>
            </a:r>
          </a:p>
          <a:p>
            <a:r>
              <a:rPr lang="cs-CZ" dirty="0" smtClean="0"/>
              <a:t>Vzdělávací </a:t>
            </a:r>
            <a:r>
              <a:rPr lang="cs-CZ" dirty="0"/>
              <a:t>semináře se organizovaly rovněž </a:t>
            </a:r>
            <a:r>
              <a:rPr lang="cs-CZ" b="1" dirty="0"/>
              <a:t>pro školy,</a:t>
            </a:r>
            <a:r>
              <a:rPr lang="cs-CZ" dirty="0"/>
              <a:t> které prostřednictvím webového portálu nové závěrečné zkoušky jednotné zadání získávají a potřebují informace o tom, jak je mají při závěrečných zkouškách využívat. </a:t>
            </a:r>
            <a:endParaRPr lang="cs-CZ" dirty="0" smtClean="0"/>
          </a:p>
          <a:p>
            <a:r>
              <a:rPr lang="cs-CZ" b="1" dirty="0"/>
              <a:t>E-</a:t>
            </a:r>
            <a:r>
              <a:rPr lang="cs-CZ" b="1" dirty="0" err="1"/>
              <a:t>learningové</a:t>
            </a:r>
            <a:r>
              <a:rPr lang="cs-CZ" b="1" dirty="0"/>
              <a:t> vzdělávání tvůrců a uživatelů jednotného zadání</a:t>
            </a:r>
            <a:r>
              <a:rPr lang="cs-CZ" dirty="0"/>
              <a:t> tyto semináře nahradí. Je to důležité proto, aby v jednotlivých učebních oborech mohli podle aktuálních potřeb nadále vytvářet nová témata autoři, kterými jsou učitelé odborných škol z celé ČR, a aby všechny odborné školy měly dostatek informací o tom, jak konat závěrečné zkoušky podle jednotného zadání. </a:t>
            </a:r>
          </a:p>
          <a:p>
            <a:endParaRPr lang="cs-CZ" dirty="0" smtClean="0"/>
          </a:p>
          <a:p>
            <a:r>
              <a:rPr lang="cs-CZ" dirty="0" smtClean="0"/>
              <a:t>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272480" y="708167"/>
            <a:ext cx="87129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i="1" dirty="0">
                <a:solidFill>
                  <a:schemeClr val="tx1"/>
                </a:solidFill>
              </a:rPr>
              <a:t>Proč potřebují nové závěrečné zkoušky e-</a:t>
            </a:r>
            <a:r>
              <a:rPr lang="cs-CZ" i="1" dirty="0" err="1">
                <a:solidFill>
                  <a:schemeClr val="tx1"/>
                </a:solidFill>
              </a:rPr>
              <a:t>learningové</a:t>
            </a:r>
            <a:r>
              <a:rPr lang="cs-CZ" i="1" dirty="0">
                <a:solidFill>
                  <a:schemeClr val="tx1"/>
                </a:solidFill>
              </a:rPr>
              <a:t> vzdělávání?</a:t>
            </a:r>
            <a:endParaRPr lang="cs-CZ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7758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99850" y="1628800"/>
            <a:ext cx="9360000" cy="4149152"/>
          </a:xfrm>
        </p:spPr>
        <p:txBody>
          <a:bodyPr/>
          <a:lstStyle/>
          <a:p>
            <a:r>
              <a:rPr lang="cs-CZ" dirty="0"/>
              <a:t>Kromě toho, že systém umožňuje správu všech komponent souvisejících s přípravou a realizací nových závěrečných zkoušek (např. tvorbu podkladových materiálů, plošnou evidenci a statistické vyhodnocování dat, apod.), byl letos obohacen o aplikace určené pro tvorbu a zpřístupňování </a:t>
            </a:r>
            <a:r>
              <a:rPr lang="cs-CZ" b="1" dirty="0"/>
              <a:t>vzdělávacích materiálů pro e-</a:t>
            </a:r>
            <a:r>
              <a:rPr lang="cs-CZ" b="1" dirty="0" err="1"/>
              <a:t>learning</a:t>
            </a:r>
            <a:r>
              <a:rPr lang="cs-CZ" dirty="0"/>
              <a:t>, nazvané </a:t>
            </a:r>
            <a:r>
              <a:rPr lang="cs-CZ" b="1" i="1" dirty="0"/>
              <a:t>Knihovna</a:t>
            </a:r>
            <a:r>
              <a:rPr lang="cs-CZ" b="1" dirty="0"/>
              <a:t> a </a:t>
            </a:r>
            <a:r>
              <a:rPr lang="cs-CZ" b="1" i="1" dirty="0"/>
              <a:t>Studovna</a:t>
            </a:r>
            <a:r>
              <a:rPr lang="cs-CZ" b="1" i="1" dirty="0" smtClean="0"/>
              <a:t>.</a:t>
            </a:r>
          </a:p>
          <a:p>
            <a:endParaRPr lang="cs-CZ" b="1" dirty="0" smtClean="0"/>
          </a:p>
          <a:p>
            <a:r>
              <a:rPr lang="cs-CZ" dirty="0" smtClean="0"/>
              <a:t>Průběžně </a:t>
            </a:r>
            <a:r>
              <a:rPr lang="cs-CZ" dirty="0"/>
              <a:t>se vytvářejí a zprovozňují </a:t>
            </a:r>
            <a:r>
              <a:rPr lang="cs-CZ" b="1" dirty="0"/>
              <a:t>Kurzy,</a:t>
            </a:r>
            <a:r>
              <a:rPr lang="cs-CZ" dirty="0"/>
              <a:t> umožňující uživatelům systému, kteří budou jejich studenty, krok za krokem získat vědomosti a osvojit si dovednosti podle jejich individuálních potřeb. Volba vzdělávacího kurzu se zpravidla odvíjí od toho, jakou bude mít student kurzu v systému přidělenou roli a funkci. Na základě přesně stanovené a vymezené role totiž může v systému vykonávat pouze takové činnosti, ke kterým má oprávnění, a učí se právě to, co k nim potřebuje znát a umět: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02462" y="692696"/>
            <a:ext cx="87129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i="1" dirty="0">
                <a:solidFill>
                  <a:schemeClr val="tx1"/>
                </a:solidFill>
              </a:rPr>
              <a:t>Komu je e-</a:t>
            </a:r>
            <a:r>
              <a:rPr lang="cs-CZ" i="1" dirty="0" err="1">
                <a:solidFill>
                  <a:schemeClr val="tx1"/>
                </a:solidFill>
              </a:rPr>
              <a:t>learningové</a:t>
            </a:r>
            <a:r>
              <a:rPr lang="cs-CZ" i="1" dirty="0">
                <a:solidFill>
                  <a:schemeClr val="tx1"/>
                </a:solidFill>
              </a:rPr>
              <a:t> vzdělávání určeno? </a:t>
            </a:r>
          </a:p>
        </p:txBody>
      </p:sp>
    </p:spTree>
    <p:extLst>
      <p:ext uri="{BB962C8B-B14F-4D97-AF65-F5344CB8AC3E}">
        <p14:creationId xmlns:p14="http://schemas.microsoft.com/office/powerpoint/2010/main" val="15925693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00472" y="692696"/>
            <a:ext cx="9360000" cy="5760000"/>
          </a:xfrm>
        </p:spPr>
        <p:txBody>
          <a:bodyPr/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Autoři</a:t>
            </a:r>
            <a:r>
              <a:rPr lang="cs-CZ" dirty="0"/>
              <a:t> témat /učitelé z odborných škol/ využívají systém k </a:t>
            </a:r>
            <a:r>
              <a:rPr lang="cs-CZ" b="1" dirty="0"/>
              <a:t>vytváření </a:t>
            </a:r>
            <a:r>
              <a:rPr lang="cs-CZ" b="1" dirty="0" smtClean="0"/>
              <a:t>témat (či jednotlivých úloh </a:t>
            </a:r>
            <a:r>
              <a:rPr lang="cs-CZ" b="1" dirty="0"/>
              <a:t>závěrečných zkoušek</a:t>
            </a:r>
            <a:r>
              <a:rPr lang="cs-CZ" dirty="0"/>
              <a:t> v aplikaci nazvané </a:t>
            </a:r>
            <a:r>
              <a:rPr lang="cs-CZ" i="1" dirty="0"/>
              <a:t>Tvůrce </a:t>
            </a:r>
            <a:r>
              <a:rPr lang="cs-CZ" i="1" dirty="0" smtClean="0"/>
              <a:t>témat či Banka úloh;</a:t>
            </a:r>
            <a:r>
              <a:rPr lang="cs-CZ" dirty="0" smtClean="0"/>
              <a:t> </a:t>
            </a:r>
            <a:endParaRPr lang="cs-CZ" dirty="0"/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Editoři</a:t>
            </a:r>
            <a:r>
              <a:rPr lang="cs-CZ" dirty="0"/>
              <a:t> tvorby jednotného zadání v něm pracují při zajišťování procesu </a:t>
            </a:r>
            <a:r>
              <a:rPr lang="cs-CZ" b="1" dirty="0"/>
              <a:t>kontroly a schvalování</a:t>
            </a:r>
            <a:r>
              <a:rPr lang="cs-CZ" dirty="0"/>
              <a:t> jednotlivých témat při jejich zařazování do databáze témat příslušného oboru v aplikaci nazvané </a:t>
            </a:r>
            <a:r>
              <a:rPr lang="cs-CZ" i="1" dirty="0"/>
              <a:t>Správce témat a</a:t>
            </a:r>
            <a:r>
              <a:rPr lang="cs-CZ" dirty="0"/>
              <a:t> při </a:t>
            </a:r>
            <a:r>
              <a:rPr lang="cs-CZ" b="1" dirty="0"/>
              <a:t>sestavování jednotných zadání</a:t>
            </a:r>
            <a:r>
              <a:rPr lang="cs-CZ" dirty="0"/>
              <a:t> pro jednotlivé obory z témat uložených do databází v aplikaci </a:t>
            </a:r>
            <a:r>
              <a:rPr lang="cs-CZ" i="1" dirty="0"/>
              <a:t>Správce JZZZ IIS;</a:t>
            </a:r>
            <a:endParaRPr lang="cs-CZ" dirty="0"/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Všichni, kdo se podílejí na přípravě jednotného zadání, jej využívají k </a:t>
            </a:r>
            <a:r>
              <a:rPr lang="cs-CZ" b="1" dirty="0"/>
              <a:t>průběžné komunikaci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(při tvorbě tématu jde např. o komunikaci mezi jeho tvůrci a posuzovateli, tj. autorem, editorem, odborníkem z praxe jako schvalovatelem odborného obsahu tématu, pracovníkem jazykové korektury, pracovníkem metodické kontroly a případně, je-li to zapotřebí, i správcem celého systému) v aplikaci </a:t>
            </a:r>
            <a:r>
              <a:rPr lang="cs-CZ" i="1" dirty="0"/>
              <a:t>Centrum uživatele;</a:t>
            </a:r>
            <a:endParaRPr lang="cs-CZ" dirty="0"/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Školy</a:t>
            </a:r>
            <a:r>
              <a:rPr lang="cs-CZ" dirty="0"/>
              <a:t> si stahují a upravují </a:t>
            </a:r>
            <a:r>
              <a:rPr lang="cs-CZ" b="1" dirty="0"/>
              <a:t>jednotná zadání</a:t>
            </a:r>
            <a:r>
              <a:rPr lang="cs-CZ" dirty="0"/>
              <a:t> a získávají potřebné informace na </a:t>
            </a:r>
            <a:r>
              <a:rPr lang="cs-CZ" i="1" dirty="0"/>
              <a:t>webovém portálu nové závěrečné zkoušky,</a:t>
            </a:r>
            <a:r>
              <a:rPr lang="cs-CZ" dirty="0"/>
              <a:t> kde také mohou k jednotnému zadání uvádět připomínky</a:t>
            </a:r>
            <a:r>
              <a:rPr lang="cs-CZ" dirty="0" smtClean="0"/>
              <a:t>.</a:t>
            </a:r>
          </a:p>
          <a:p>
            <a:pPr lvl="0">
              <a:spcAft>
                <a:spcPts val="1200"/>
              </a:spcAft>
            </a:pPr>
            <a:r>
              <a:rPr lang="cs-CZ" b="1" dirty="0"/>
              <a:t>Jednotliví uživatelé tedy mohou využívat e-</a:t>
            </a:r>
            <a:r>
              <a:rPr lang="cs-CZ" b="1" dirty="0" err="1"/>
              <a:t>learningové</a:t>
            </a:r>
            <a:r>
              <a:rPr lang="cs-CZ" b="1" dirty="0"/>
              <a:t> vzdělávání v různém rozsahu.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83960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00472" y="908720"/>
            <a:ext cx="9360000" cy="5760000"/>
          </a:xfrm>
        </p:spPr>
        <p:txBody>
          <a:bodyPr/>
          <a:lstStyle/>
          <a:p>
            <a:r>
              <a:rPr lang="cs-CZ" dirty="0"/>
              <a:t>Například </a:t>
            </a:r>
            <a:r>
              <a:rPr lang="cs-CZ" dirty="0" smtClean="0"/>
              <a:t>pro uživatele, </a:t>
            </a:r>
            <a:r>
              <a:rPr lang="cs-CZ" dirty="0"/>
              <a:t>který se připravuje pro roli „autora“, </a:t>
            </a:r>
            <a:r>
              <a:rPr lang="cs-CZ" dirty="0" smtClean="0"/>
              <a:t>je nejdůležitější </a:t>
            </a:r>
            <a:r>
              <a:rPr lang="cs-CZ" b="1" dirty="0"/>
              <a:t>absolvovat kurz </a:t>
            </a:r>
            <a:r>
              <a:rPr lang="cs-CZ" b="1" i="1" dirty="0"/>
              <a:t>Ovládání textového editoru </a:t>
            </a:r>
            <a:r>
              <a:rPr lang="cs-CZ" b="1" i="1" dirty="0" err="1"/>
              <a:t>Edix</a:t>
            </a:r>
            <a:r>
              <a:rPr lang="cs-CZ" b="1" i="1" dirty="0"/>
              <a:t>.</a:t>
            </a:r>
            <a:r>
              <a:rPr lang="cs-CZ" dirty="0"/>
              <a:t>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Zde </a:t>
            </a:r>
            <a:r>
              <a:rPr lang="cs-CZ" dirty="0"/>
              <a:t>se dozví, že tvorba textu a dalších obsahových prvků tématu je naprosto odlišná od toho, na co je běžný uživatel zvyklý např. z Wordu, kde napsal text a následně ho zformátoval. V aplikaci </a:t>
            </a:r>
            <a:r>
              <a:rPr lang="cs-CZ" dirty="0" err="1"/>
              <a:t>Edix</a:t>
            </a:r>
            <a:r>
              <a:rPr lang="cs-CZ" dirty="0"/>
              <a:t> totiž vkládá autor tématu nejprve jednotlivé prvky textu, takzvané objekty, (většinou textové odstavce, ale může jít i o obrázky, výkresy schémata, tabulky, vzorce, popisky), které následně naplňuje konkrétním obsahem. Formátováním textu se vůbec nezabývá, protože vše je zde pevně přednastaveno, což zajišťuje jednotnou úpravu všech vytvořených textů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/>
              <a:t>V rámci absolvování </a:t>
            </a:r>
            <a:r>
              <a:rPr lang="cs-CZ" b="1" dirty="0"/>
              <a:t>jednotlivých lekcí</a:t>
            </a:r>
            <a:r>
              <a:rPr lang="cs-CZ" dirty="0"/>
              <a:t> tohoto kurzu se tedy student „autor“ nejprve </a:t>
            </a:r>
            <a:r>
              <a:rPr lang="cs-CZ" b="1" dirty="0"/>
              <a:t>teoreticky</a:t>
            </a:r>
            <a:r>
              <a:rPr lang="cs-CZ" dirty="0"/>
              <a:t> seznámí s tím, jak pracovat v tomto </a:t>
            </a:r>
            <a:r>
              <a:rPr lang="cs-CZ" dirty="0" smtClean="0"/>
              <a:t>editoru</a:t>
            </a:r>
            <a:r>
              <a:rPr lang="cs-CZ" dirty="0"/>
              <a:t>.</a:t>
            </a:r>
            <a:r>
              <a:rPr lang="cs-CZ" dirty="0" smtClean="0"/>
              <a:t> Za </a:t>
            </a:r>
            <a:r>
              <a:rPr lang="cs-CZ" dirty="0"/>
              <a:t>každou lekcí </a:t>
            </a:r>
            <a:r>
              <a:rPr lang="cs-CZ" b="1" dirty="0"/>
              <a:t>následuje zkušební příklad</a:t>
            </a:r>
            <a:r>
              <a:rPr lang="cs-CZ" dirty="0"/>
              <a:t>, na kterém si příslušnou operaci </a:t>
            </a:r>
            <a:r>
              <a:rPr lang="cs-CZ" dirty="0" smtClean="0"/>
              <a:t>student přímo </a:t>
            </a:r>
            <a:r>
              <a:rPr lang="cs-CZ" dirty="0"/>
              <a:t>vyzkouší.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Jestliže </a:t>
            </a:r>
            <a:r>
              <a:rPr lang="cs-CZ" dirty="0"/>
              <a:t>se mu nepodaří operaci prakticky provést, nezíská potvrzení o absolvování této lekce, a nemůže pokračovat v dalších lekcích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75613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272480" y="284471"/>
            <a:ext cx="87129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i="1" dirty="0" smtClean="0">
                <a:solidFill>
                  <a:schemeClr val="tx1"/>
                </a:solidFill>
              </a:rPr>
              <a:t>Knihovna – ukázka kapitoly</a:t>
            </a:r>
            <a:endParaRPr lang="cs-CZ" b="0" dirty="0">
              <a:solidFill>
                <a:schemeClr val="tx1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8000" y="761524"/>
            <a:ext cx="9360000" cy="544847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808062"/>
            <a:ext cx="73628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4966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272480" y="284471"/>
            <a:ext cx="87129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i="1" dirty="0" smtClean="0">
                <a:solidFill>
                  <a:schemeClr val="tx1"/>
                </a:solidFill>
              </a:rPr>
              <a:t>Pracovní prostředí Studovny</a:t>
            </a:r>
            <a:endParaRPr lang="cs-CZ" b="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1453480"/>
            <a:ext cx="72675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1477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272480" y="284471"/>
            <a:ext cx="87129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i="1" dirty="0" smtClean="0">
                <a:solidFill>
                  <a:schemeClr val="tx1"/>
                </a:solidFill>
              </a:rPr>
              <a:t>Pracovní prostředí Studovny – ukázka učební látky</a:t>
            </a:r>
            <a:endParaRPr lang="cs-CZ" b="0" dirty="0">
              <a:solidFill>
                <a:schemeClr val="tx1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8000" y="980728"/>
            <a:ext cx="9360000" cy="522927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1196752"/>
            <a:ext cx="80105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683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272480" y="284471"/>
            <a:ext cx="87129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i="1" dirty="0" smtClean="0">
                <a:solidFill>
                  <a:schemeClr val="tx1"/>
                </a:solidFill>
              </a:rPr>
              <a:t>Pracovní prostředí Studovny – ukázka zadání kontrolní úlohy</a:t>
            </a:r>
            <a:endParaRPr lang="cs-CZ" b="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1700808"/>
            <a:ext cx="77724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8992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ZZ">
  <a:themeElements>
    <a:clrScheme name="NZZ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Z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533" tIns="49769" rIns="99533" bIns="49769" numCol="1" anchor="ctr" anchorCtr="0" compatLnSpc="1">
        <a:prstTxWarp prst="textNoShape">
          <a:avLst/>
        </a:prstTxWarp>
      </a:bodyPr>
      <a:lstStyle>
        <a:defPPr marL="0" marR="0" indent="0" algn="r" defTabSz="1135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533" tIns="49769" rIns="99533" bIns="49769" numCol="1" anchor="ctr" anchorCtr="0" compatLnSpc="1">
        <a:prstTxWarp prst="textNoShape">
          <a:avLst/>
        </a:prstTxWarp>
      </a:bodyPr>
      <a:lstStyle>
        <a:defPPr marL="0" marR="0" indent="0" algn="r" defTabSz="1135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Z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NZZ</Template>
  <TotalTime>502</TotalTime>
  <Words>219</Words>
  <Application>Microsoft Office PowerPoint</Application>
  <PresentationFormat>A4 (210 x 297 mm)</PresentationFormat>
  <Paragraphs>30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NZZ</vt:lpstr>
      <vt:lpstr>E-learningové vzdělávání tvůrců a uživatelů jednotného zadání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NUOV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hana.husakova</dc:creator>
  <cp:lastModifiedBy>vit.vales</cp:lastModifiedBy>
  <cp:revision>52</cp:revision>
  <cp:lastPrinted>2015-02-16T15:24:47Z</cp:lastPrinted>
  <dcterms:created xsi:type="dcterms:W3CDTF">2010-11-29T12:12:55Z</dcterms:created>
  <dcterms:modified xsi:type="dcterms:W3CDTF">2015-02-19T09:04:24Z</dcterms:modified>
</cp:coreProperties>
</file>