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76" r:id="rId4"/>
    <p:sldId id="270" r:id="rId5"/>
    <p:sldId id="262" r:id="rId6"/>
    <p:sldId id="279" r:id="rId7"/>
    <p:sldId id="280" r:id="rId8"/>
    <p:sldId id="277" r:id="rId9"/>
    <p:sldId id="283" r:id="rId10"/>
    <p:sldId id="265" r:id="rId11"/>
    <p:sldId id="289" r:id="rId12"/>
    <p:sldId id="288" r:id="rId13"/>
    <p:sldId id="287" r:id="rId14"/>
    <p:sldId id="285" r:id="rId15"/>
    <p:sldId id="273" r:id="rId16"/>
  </p:sldIdLst>
  <p:sldSz cx="9906000" cy="6858000" type="A4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19100" indent="38100"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838200" indent="76200"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258888" indent="112713"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677988" indent="150813" algn="l" rtl="0" fontAlgn="base">
      <a:spcBef>
        <a:spcPct val="0"/>
      </a:spcBef>
      <a:spcAft>
        <a:spcPct val="0"/>
      </a:spcAft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500" b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906" y="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25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C32C1A-0D36-46EE-AD5F-51BB21E4638C}" type="datetimeFigureOut">
              <a:rPr lang="cs-CZ"/>
              <a:pPr>
                <a:defRPr/>
              </a:pPr>
              <a:t>9.9.2015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B79398-B7BE-4242-9166-6B6E67B784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855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FB5386-7521-4CA5-A6F2-EBB055481EC9}" type="datetimeFigureOut">
              <a:rPr lang="cs-CZ"/>
              <a:pPr>
                <a:defRPr/>
              </a:pPr>
              <a:t>9.9.2015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7258B3C-0F02-4E8F-A4F0-2D526B5694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863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363" y="4407378"/>
            <a:ext cx="8420688" cy="1362097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82363" y="2907056"/>
            <a:ext cx="8420688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0062-8E9B-4811-9033-23965ED3B0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0472" y="404665"/>
            <a:ext cx="9360000" cy="5832648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/>
            </a:lvl1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zn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v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000" y="450000"/>
            <a:ext cx="9360000" cy="5760000"/>
          </a:xfrm>
        </p:spPr>
        <p:txBody>
          <a:bodyPr/>
          <a:lstStyle>
            <a:lvl1pPr marL="0" indent="0">
              <a:buClr>
                <a:schemeClr val="tx1"/>
              </a:buClr>
              <a:buNone/>
              <a:defRPr sz="18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200"/>
            </a:lvl5pPr>
          </a:lstStyle>
          <a:p>
            <a:pPr lvl="0"/>
            <a:endParaRPr lang="cs-CZ"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085331" y="6453336"/>
            <a:ext cx="6536843" cy="247623"/>
          </a:xfrm>
        </p:spPr>
        <p:txBody>
          <a:bodyPr/>
          <a:lstStyle>
            <a:lvl1pPr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00472" y="4653136"/>
            <a:ext cx="9217024" cy="150032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419847" indent="0">
              <a:buNone/>
              <a:defRPr sz="1700"/>
            </a:lvl2pPr>
            <a:lvl3pPr marL="839694" indent="0">
              <a:buNone/>
              <a:defRPr sz="1500"/>
            </a:lvl3pPr>
            <a:lvl4pPr marL="1259540" indent="0">
              <a:buNone/>
              <a:defRPr sz="1300"/>
            </a:lvl4pPr>
            <a:lvl5pPr marL="1679387" indent="0">
              <a:buNone/>
              <a:defRPr sz="1300"/>
            </a:lvl5pPr>
            <a:lvl6pPr marL="2099234" indent="0">
              <a:buNone/>
              <a:defRPr sz="1300"/>
            </a:lvl6pPr>
            <a:lvl7pPr marL="2519081" indent="0">
              <a:buNone/>
              <a:defRPr sz="1300"/>
            </a:lvl7pPr>
            <a:lvl8pPr marL="2938927" indent="0">
              <a:buNone/>
              <a:defRPr sz="1300"/>
            </a:lvl8pPr>
            <a:lvl9pPr marL="3358774" indent="0">
              <a:buNone/>
              <a:defRPr sz="13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564313"/>
            <a:ext cx="2311400" cy="157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86" tIns="45696" rIns="91386" bIns="45696" numCol="1" anchor="t" anchorCtr="0" compatLnSpc="1">
            <a:prstTxWarp prst="textNoShape">
              <a:avLst/>
            </a:prstTxWarp>
          </a:bodyPr>
          <a:lstStyle>
            <a:lvl1pPr algn="r">
              <a:defRPr sz="7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7EA1838-C991-47CD-91C6-98F8E60940D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881063"/>
            <a:ext cx="8335963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25" tIns="41963" rIns="83925" bIns="419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86100" y="228600"/>
            <a:ext cx="6535738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3969" tIns="41985" rIns="83969" bIns="419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iming>
    <p:tnLst>
      <p:par>
        <p:cTn id="1" dur="indefinite" restart="never" nodeType="tmRoot"/>
      </p:par>
    </p:tnLst>
  </p:timing>
  <p:txStyles>
    <p:titleStyle>
      <a:lvl1pPr algn="r" defTabSz="9128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r" defTabSz="9128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r" defTabSz="9128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r" defTabSz="9128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r" defTabSz="912813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1984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6pPr>
      <a:lvl7pPr marL="839694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7pPr>
      <a:lvl8pPr marL="1259540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8pPr>
      <a:lvl9pPr marL="1679387" algn="r" defTabSz="914042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bg1"/>
          </a:solidFill>
          <a:latin typeface="Arial" charset="0"/>
        </a:defRPr>
      </a:lvl9pPr>
    </p:titleStyle>
    <p:bodyStyle>
      <a:lvl1pPr marL="417513" indent="-417513" algn="l" defTabSz="9128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876300" indent="-419100" algn="l" defTabSz="9128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2pPr>
      <a:lvl3pPr marL="1333500" indent="-419100" algn="l" defTabSz="9128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3pPr>
      <a:lvl4pPr marL="1790700" indent="-419100" algn="l" defTabSz="9128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4pPr>
      <a:lvl5pPr marL="2247900" indent="-419100" algn="l" defTabSz="912813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5pPr>
      <a:lvl6pPr marL="2667776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6pPr>
      <a:lvl7pPr marL="3087623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7pPr>
      <a:lvl8pPr marL="3507470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8pPr>
      <a:lvl9pPr marL="3927317" indent="-419847" algn="l" defTabSz="914042" rtl="0" eaLnBrk="1" fontAlgn="base" hangingPunct="1">
        <a:spcBef>
          <a:spcPct val="20000"/>
        </a:spcBef>
        <a:spcAft>
          <a:spcPct val="0"/>
        </a:spcAft>
        <a:buClr>
          <a:srgbClr val="0081C6"/>
        </a:buClr>
        <a:buFont typeface="Wingdings" pitchFamily="2" charset="2"/>
        <a:buChar char="§"/>
        <a:defRPr sz="22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984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3969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59540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7938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09923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19081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38927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58774" algn="l" defTabSz="839694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ved.com/cs" TargetMode="External"/><Relationship Id="rId2" Type="http://schemas.openxmlformats.org/officeDocument/2006/relationships/hyperlink" Target="http://www.pdfonline.com/pdf-to-word-converter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dftoepub.com/" TargetMode="External"/><Relationship Id="rId4" Type="http://schemas.openxmlformats.org/officeDocument/2006/relationships/hyperlink" Target="https://www.pdftoword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Nadpis 1"/>
          <p:cNvSpPr>
            <a:spLocks noGrp="1"/>
          </p:cNvSpPr>
          <p:nvPr>
            <p:ph type="title"/>
          </p:nvPr>
        </p:nvSpPr>
        <p:spPr>
          <a:xfrm>
            <a:off x="2617138" y="2276872"/>
            <a:ext cx="7160398" cy="3522662"/>
          </a:xfrm>
        </p:spPr>
        <p:txBody>
          <a:bodyPr/>
          <a:lstStyle/>
          <a:p>
            <a:pPr eaLnBrk="1" hangingPunct="1"/>
            <a:r>
              <a:rPr lang="cs-CZ" sz="1800" cap="none" dirty="0" smtClean="0">
                <a:solidFill>
                  <a:srgbClr val="3366FF"/>
                </a:solidFill>
              </a:rPr>
              <a:t/>
            </a:r>
            <a:br>
              <a:rPr lang="cs-CZ" sz="1800" cap="none" dirty="0" smtClean="0">
                <a:solidFill>
                  <a:srgbClr val="3366FF"/>
                </a:solidFill>
              </a:rPr>
            </a:br>
            <a:r>
              <a:rPr lang="cs-CZ" sz="2400" cap="none" dirty="0" smtClean="0">
                <a:solidFill>
                  <a:srgbClr val="FF0000"/>
                </a:solidFill>
              </a:rPr>
              <a:t>VYUŽÍVÁNÍ JEDNOTNÉHO ZADÁNÍ PRO ŽÁKY SE ZRAKOVÝM POSTIŽENÍM </a:t>
            </a:r>
            <a:r>
              <a:rPr lang="cs-CZ" sz="1800" cap="none" dirty="0" smtClean="0">
                <a:solidFill>
                  <a:srgbClr val="FF0000"/>
                </a:solidFill>
              </a:rPr>
              <a:t/>
            </a:r>
            <a:br>
              <a:rPr lang="cs-CZ" sz="1800" cap="none" dirty="0" smtClean="0">
                <a:solidFill>
                  <a:srgbClr val="FF0000"/>
                </a:solidFill>
              </a:rPr>
            </a:br>
            <a:r>
              <a:rPr lang="cs-CZ" sz="1800" cap="none" dirty="0" smtClean="0">
                <a:solidFill>
                  <a:srgbClr val="FF0000"/>
                </a:solidFill>
              </a:rPr>
              <a:t/>
            </a:r>
            <a:br>
              <a:rPr lang="cs-CZ" sz="1800" cap="none" dirty="0" smtClean="0">
                <a:solidFill>
                  <a:srgbClr val="FF0000"/>
                </a:solidFill>
              </a:rPr>
            </a:br>
            <a:r>
              <a:rPr lang="cs-CZ" sz="1800" cap="none" dirty="0">
                <a:solidFill>
                  <a:srgbClr val="FF0000"/>
                </a:solidFill>
              </a:rPr>
              <a:t/>
            </a:r>
            <a:br>
              <a:rPr lang="cs-CZ" sz="1800" cap="none" dirty="0">
                <a:solidFill>
                  <a:srgbClr val="FF0000"/>
                </a:solidFill>
              </a:rPr>
            </a:br>
            <a:r>
              <a:rPr lang="cs-CZ" sz="1800" cap="none" dirty="0" smtClean="0">
                <a:solidFill>
                  <a:srgbClr val="FF0000"/>
                </a:solidFill>
              </a:rPr>
              <a:t>Střední škola a Mateřská škola </a:t>
            </a:r>
            <a:r>
              <a:rPr lang="cs-CZ" sz="1800" cap="none" dirty="0" err="1" smtClean="0">
                <a:solidFill>
                  <a:srgbClr val="FF0000"/>
                </a:solidFill>
              </a:rPr>
              <a:t>Aloyse</a:t>
            </a:r>
            <a:r>
              <a:rPr lang="cs-CZ" sz="1800" cap="none" dirty="0" smtClean="0">
                <a:solidFill>
                  <a:srgbClr val="FF0000"/>
                </a:solidFill>
              </a:rPr>
              <a:t> </a:t>
            </a:r>
            <a:r>
              <a:rPr lang="cs-CZ" sz="1800" cap="none" dirty="0" err="1" smtClean="0">
                <a:solidFill>
                  <a:srgbClr val="FF0000"/>
                </a:solidFill>
              </a:rPr>
              <a:t>Klara</a:t>
            </a:r>
            <a:r>
              <a:rPr lang="cs-CZ" sz="1800" cap="none" dirty="0" smtClean="0">
                <a:solidFill>
                  <a:srgbClr val="FF0000"/>
                </a:solidFill>
              </a:rPr>
              <a:t/>
            </a:r>
            <a:br>
              <a:rPr lang="cs-CZ" sz="1800" cap="none" dirty="0" smtClean="0">
                <a:solidFill>
                  <a:srgbClr val="FF0000"/>
                </a:solidFill>
              </a:rPr>
            </a:br>
            <a:r>
              <a:rPr lang="cs-CZ" sz="1800" cap="none" dirty="0" smtClean="0">
                <a:solidFill>
                  <a:srgbClr val="FF0000"/>
                </a:solidFill>
              </a:rPr>
              <a:t>Vídeňská 28, Praha 4</a:t>
            </a:r>
            <a:br>
              <a:rPr lang="cs-CZ" sz="1800" cap="none" dirty="0" smtClean="0">
                <a:solidFill>
                  <a:srgbClr val="FF0000"/>
                </a:solidFill>
              </a:rPr>
            </a:br>
            <a:r>
              <a:rPr lang="cs-CZ" sz="1800" cap="none" dirty="0" smtClean="0">
                <a:solidFill>
                  <a:srgbClr val="FF0000"/>
                </a:solidFill>
              </a:rPr>
              <a:t/>
            </a:r>
            <a:br>
              <a:rPr lang="cs-CZ" sz="1800" cap="none" dirty="0" smtClean="0">
                <a:solidFill>
                  <a:srgbClr val="FF0000"/>
                </a:solidFill>
              </a:rPr>
            </a:br>
            <a:r>
              <a:rPr lang="cs-CZ" sz="1800" cap="none" dirty="0" err="1" smtClean="0">
                <a:solidFill>
                  <a:srgbClr val="FF0000"/>
                </a:solidFill>
              </a:rPr>
              <a:t>MgA</a:t>
            </a:r>
            <a:r>
              <a:rPr lang="cs-CZ" sz="1800" cap="none" dirty="0" smtClean="0">
                <a:solidFill>
                  <a:srgbClr val="FF0000"/>
                </a:solidFill>
              </a:rPr>
              <a:t>. Dalimil Vrtal – zástupce ředitelky</a:t>
            </a:r>
            <a:br>
              <a:rPr lang="cs-CZ" sz="1800" cap="none" dirty="0" smtClean="0">
                <a:solidFill>
                  <a:srgbClr val="FF0000"/>
                </a:solidFill>
              </a:rPr>
            </a:br>
            <a:r>
              <a:rPr lang="cs-CZ" sz="1800" cap="none" dirty="0" smtClean="0">
                <a:solidFill>
                  <a:srgbClr val="FF0000"/>
                </a:solidFill>
              </a:rPr>
              <a:t/>
            </a:r>
            <a:br>
              <a:rPr lang="cs-CZ" sz="1800" cap="none" dirty="0" smtClean="0">
                <a:solidFill>
                  <a:srgbClr val="FF0000"/>
                </a:solidFill>
              </a:rPr>
            </a:br>
            <a:r>
              <a:rPr lang="cs-CZ" sz="1400" cap="none" dirty="0" smtClean="0">
                <a:solidFill>
                  <a:srgbClr val="3366FF"/>
                </a:solidFill>
              </a:rPr>
              <a:t/>
            </a:r>
            <a:br>
              <a:rPr lang="cs-CZ" sz="1400" cap="none" dirty="0" smtClean="0">
                <a:solidFill>
                  <a:srgbClr val="3366FF"/>
                </a:solidFill>
              </a:rPr>
            </a:br>
            <a:r>
              <a:rPr lang="cs-CZ" sz="1400" cap="none" dirty="0" smtClean="0">
                <a:solidFill>
                  <a:srgbClr val="3366FF"/>
                </a:solidFill>
              </a:rPr>
              <a:t/>
            </a:r>
            <a:br>
              <a:rPr lang="cs-CZ" sz="1400" cap="none" dirty="0" smtClean="0">
                <a:solidFill>
                  <a:srgbClr val="3366FF"/>
                </a:solidFill>
              </a:rPr>
            </a:br>
            <a:r>
              <a:rPr lang="cs-CZ" sz="1400" cap="none" dirty="0" smtClean="0">
                <a:solidFill>
                  <a:srgbClr val="3366FF"/>
                </a:solidFill>
              </a:rPr>
              <a:t/>
            </a:r>
            <a:br>
              <a:rPr lang="cs-CZ" sz="1400" cap="none" dirty="0" smtClean="0">
                <a:solidFill>
                  <a:srgbClr val="3366FF"/>
                </a:solidFill>
              </a:rPr>
            </a:br>
            <a:endParaRPr lang="cs-CZ" sz="1500" cap="none" dirty="0" smtClean="0">
              <a:solidFill>
                <a:srgbClr val="002060"/>
              </a:solidFill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17" r="26752"/>
          <a:stretch/>
        </p:blipFill>
        <p:spPr>
          <a:xfrm>
            <a:off x="200472" y="1104858"/>
            <a:ext cx="2362130" cy="2956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0512" y="1340768"/>
            <a:ext cx="8917310" cy="52451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cs-CZ" sz="1800" dirty="0">
                <a:solidFill>
                  <a:srgbClr val="FF0000"/>
                </a:solidFill>
              </a:rPr>
              <a:t>ÚPRAVA </a:t>
            </a:r>
            <a:r>
              <a:rPr lang="cs-CZ" sz="1800" u="sng" dirty="0">
                <a:solidFill>
                  <a:srgbClr val="FF0000"/>
                </a:solidFill>
              </a:rPr>
              <a:t>PRŮBĚHU</a:t>
            </a:r>
            <a:r>
              <a:rPr lang="cs-CZ" sz="1800" dirty="0">
                <a:solidFill>
                  <a:srgbClr val="FF0000"/>
                </a:solidFill>
              </a:rPr>
              <a:t> ZZ PRO ŽÁKY SE SNÍŽENOU SCHOPNOSTÍ </a:t>
            </a:r>
          </a:p>
          <a:p>
            <a:pPr algn="ctr">
              <a:lnSpc>
                <a:spcPct val="90000"/>
              </a:lnSpc>
              <a:buNone/>
            </a:pPr>
            <a:r>
              <a:rPr lang="cs-CZ" sz="1800" dirty="0">
                <a:solidFill>
                  <a:srgbClr val="FF0000"/>
                </a:solidFill>
              </a:rPr>
              <a:t>ZRAKOVÉHO VNÍMÁNÍ</a:t>
            </a:r>
          </a:p>
          <a:p>
            <a:pPr marL="0" indent="0">
              <a:lnSpc>
                <a:spcPct val="90000"/>
              </a:lnSpc>
              <a:buNone/>
            </a:pPr>
            <a:endParaRPr lang="cs-CZ" sz="1800" dirty="0" smtClean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Uzpůsobení </a:t>
            </a:r>
            <a:r>
              <a:rPr lang="cs-CZ" sz="1800" dirty="0">
                <a:solidFill>
                  <a:srgbClr val="FF0000"/>
                </a:solidFill>
              </a:rPr>
              <a:t>průběhu jednotlivých zkoušek ZZ podle </a:t>
            </a:r>
            <a:r>
              <a:rPr lang="cs-CZ" sz="1800" dirty="0" smtClean="0">
                <a:solidFill>
                  <a:srgbClr val="FF0000"/>
                </a:solidFill>
              </a:rPr>
              <a:t>individuálních </a:t>
            </a:r>
            <a:r>
              <a:rPr lang="cs-CZ" sz="1800" dirty="0">
                <a:solidFill>
                  <a:srgbClr val="FF0000"/>
                </a:solidFill>
              </a:rPr>
              <a:t>potřeb žáka. 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Příklady: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rgbClr val="FF0000"/>
                </a:solidFill>
              </a:rPr>
              <a:t> </a:t>
            </a:r>
            <a:endParaRPr 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800" dirty="0"/>
              <a:t>Navýšení časového limitu v rozmezí 25-100%</a:t>
            </a:r>
          </a:p>
          <a:p>
            <a:pPr marL="419100" lvl="1" indent="0">
              <a:buNone/>
            </a:pPr>
            <a:r>
              <a:rPr lang="cs-CZ" sz="1200" dirty="0">
                <a:solidFill>
                  <a:srgbClr val="FF0000"/>
                </a:solidFill>
              </a:rPr>
              <a:t>Poznámka: </a:t>
            </a:r>
            <a:r>
              <a:rPr lang="cs-CZ" sz="1200" dirty="0"/>
              <a:t>navýšení o 100% u písemné zkoušky znamená trvání zkoušky v délce 8 hodin. Navýšení o 100% u praktické zkoušky </a:t>
            </a:r>
            <a:r>
              <a:rPr lang="cs-CZ" sz="1200" dirty="0" smtClean="0"/>
              <a:t>znamená, že např. u </a:t>
            </a:r>
            <a:r>
              <a:rPr lang="cs-CZ" sz="1200" dirty="0"/>
              <a:t>oborů s třídenní zkouškou, </a:t>
            </a:r>
            <a:r>
              <a:rPr lang="cs-CZ" sz="1200" dirty="0" smtClean="0"/>
              <a:t>trvá zkouška </a:t>
            </a:r>
            <a:r>
              <a:rPr lang="cs-CZ" sz="1200" dirty="0"/>
              <a:t>až </a:t>
            </a:r>
            <a:r>
              <a:rPr lang="cs-CZ" sz="1200" dirty="0"/>
              <a:t>6 dní. Takový limit může pro žáka znamenat naopak nadměrnou zátěž, proto by písemná zkouška mohla být rozdělena do dvou dnů po čtyřech hodinách a praktická zkouška by mohla být zorganizována tak, že po 3 dnech konání žák bude mít jeden den volna, případně bude mít víkend, a poté bude absolvovat další 3 dny zkoušky.</a:t>
            </a:r>
          </a:p>
          <a:p>
            <a:pPr lvl="2" indent="0"/>
            <a:endParaRPr lang="cs-CZ" sz="1200" dirty="0"/>
          </a:p>
          <a:p>
            <a:pPr marL="0" indent="0">
              <a:buNone/>
            </a:pPr>
            <a:r>
              <a:rPr lang="cs-CZ" sz="1800" dirty="0"/>
              <a:t>Kompenzační pomůcky </a:t>
            </a:r>
          </a:p>
          <a:p>
            <a:pPr marL="419100" lvl="1" indent="0">
              <a:buNone/>
            </a:pPr>
            <a:r>
              <a:rPr lang="cs-CZ" sz="1200" dirty="0">
                <a:solidFill>
                  <a:srgbClr val="FF0000"/>
                </a:solidFill>
              </a:rPr>
              <a:t>Příklad:</a:t>
            </a:r>
            <a:r>
              <a:rPr lang="cs-CZ" sz="1200" dirty="0"/>
              <a:t> elektronické nebo optické lupy, zpracování písemné zkoušky na </a:t>
            </a:r>
            <a:r>
              <a:rPr lang="cs-CZ" sz="1200" dirty="0" smtClean="0"/>
              <a:t>PC</a:t>
            </a:r>
          </a:p>
          <a:p>
            <a:pPr marL="419100" lvl="1" indent="0">
              <a:buNone/>
            </a:pPr>
            <a:endParaRPr lang="cs-CZ" sz="1200" dirty="0"/>
          </a:p>
          <a:p>
            <a:pPr marL="0" indent="0">
              <a:buNone/>
            </a:pPr>
            <a:r>
              <a:rPr lang="cs-CZ" sz="1800" dirty="0"/>
              <a:t>Asistence </a:t>
            </a:r>
          </a:p>
          <a:p>
            <a:pPr marL="419100" lvl="1" indent="0">
              <a:buNone/>
            </a:pPr>
            <a:r>
              <a:rPr lang="cs-CZ" sz="1200" dirty="0" smtClean="0">
                <a:solidFill>
                  <a:srgbClr val="FF0000"/>
                </a:solidFill>
              </a:rPr>
              <a:t>Příklad</a:t>
            </a:r>
            <a:r>
              <a:rPr lang="cs-CZ" sz="1200" dirty="0">
                <a:solidFill>
                  <a:srgbClr val="FF0000"/>
                </a:solidFill>
              </a:rPr>
              <a:t>:</a:t>
            </a:r>
            <a:r>
              <a:rPr lang="cs-CZ" sz="1200" dirty="0"/>
              <a:t> orientace v zadání ZZ, organizace pracoviště (materiál a pomůcky) pro praktickou ZZ, čtení zadání, zápis odpovědí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0512" y="1340768"/>
            <a:ext cx="8917310" cy="5245100"/>
          </a:xfrm>
        </p:spPr>
        <p:txBody>
          <a:bodyPr/>
          <a:lstStyle/>
          <a:p>
            <a:endParaRPr lang="cs-CZ" sz="1800" dirty="0" smtClean="0"/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</a:rPr>
              <a:t>Pravidla komunikace s těžce zrakově postiženými žáky </a:t>
            </a:r>
          </a:p>
          <a:p>
            <a:endParaRPr lang="cs-CZ" sz="1800" dirty="0"/>
          </a:p>
          <a:p>
            <a:r>
              <a:rPr lang="cs-CZ" sz="1800" dirty="0" smtClean="0"/>
              <a:t>Pokud </a:t>
            </a:r>
            <a:r>
              <a:rPr lang="cs-CZ" sz="1800" dirty="0"/>
              <a:t>vstoupíme do učebny, ve které se nachází žák zrakově postižený, dáme </a:t>
            </a:r>
            <a:r>
              <a:rPr lang="cs-CZ" sz="1800" dirty="0" smtClean="0"/>
              <a:t>mu to zřetelně </a:t>
            </a:r>
            <a:r>
              <a:rPr lang="cs-CZ" sz="1800" dirty="0"/>
              <a:t>na vědomí. Také žáka vždy upozorníme na to, když místnost opouštíme. Chováme se přirozeně a nenuceně. Pomáháme pouze tam, kde je to nutné, a to způsobem taktním a nenápadným. Pomoc nabízíme, ale nikdy nevnucujeme. Neprojevujeme soucit a netážeme se žáka na příčiny zrakového postižení. Žáka oslovujeme (i zdravíme) jako první, protože nás nevidí a nemusí naši přítomnost tušit. Při hovoru je důležité nepoužívat k označení místa výrazy typu "tady", "tam". Musíme situaci popsat, např.: "Po levé ruce se nachází</a:t>
            </a:r>
            <a:r>
              <a:rPr lang="cs-CZ" sz="1800" dirty="0" smtClean="0"/>
              <a:t>...“ </a:t>
            </a:r>
            <a:r>
              <a:rPr lang="cs-CZ" sz="1800" dirty="0"/>
              <a:t>Je vhodné žáka doprovodit k volnému místu v lavici a říci mu, kde přesně leží příslušné pomůcky, apod.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260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0512" y="1340768"/>
            <a:ext cx="8917310" cy="5245100"/>
          </a:xfrm>
        </p:spPr>
        <p:txBody>
          <a:bodyPr/>
          <a:lstStyle/>
          <a:p>
            <a:pPr marL="0" indent="0">
              <a:buNone/>
            </a:pPr>
            <a:r>
              <a:rPr lang="cs-CZ" sz="2800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Procesy </a:t>
            </a:r>
            <a:r>
              <a:rPr lang="cs-CZ" sz="2800" kern="1200" dirty="0">
                <a:solidFill>
                  <a:srgbClr val="FF0000"/>
                </a:solidFill>
                <a:latin typeface="Arial" charset="0"/>
                <a:cs typeface="Arial" charset="0"/>
              </a:rPr>
              <a:t>vedoucí k uzpůsobení podmínek žáka při konání závěrečné </a:t>
            </a:r>
            <a:r>
              <a:rPr lang="cs-CZ" sz="2800" kern="12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zkoušky</a:t>
            </a:r>
            <a:endParaRPr lang="cs-CZ" sz="1600" dirty="0" smtClean="0"/>
          </a:p>
          <a:p>
            <a:r>
              <a:rPr lang="cs-CZ" sz="1600" dirty="0" smtClean="0"/>
              <a:t>Vzdělávací </a:t>
            </a:r>
            <a:r>
              <a:rPr lang="cs-CZ" sz="1600" dirty="0"/>
              <a:t>potřeby žáků zjišťuje školské poradenské zařízení, které rovněž vypracovává odborné posudky a návrhy opatření pro školu. Ke vzdělávacím potřebám žáka přihlíží škola po celou dobu studia a přizpůsobuje průběh a organizaci vzdělávání a závěrečných zkoušek v souladu s doporučením příslušného poradenského zařízení (PPP/SPC</a:t>
            </a:r>
            <a:r>
              <a:rPr lang="cs-CZ" sz="1600" dirty="0" smtClean="0"/>
              <a:t>).</a:t>
            </a:r>
            <a:endParaRPr lang="cs-CZ" sz="1600" dirty="0"/>
          </a:p>
          <a:p>
            <a:r>
              <a:rPr lang="cs-CZ" sz="1600" dirty="0"/>
              <a:t>Konkrétní opatření k uzpůsobení podmínek konání ZZ pro žáka navrhují učitelé, kteří žáka dlouhodobě vzdělávali a znají jeho speciální vzdělávací potřeby. Využívají k tomu odborného posudku školského poradenského zařízení, u kterého je žák evidován, a který je uložen ve škole. Návrh opatření ke konání ZZ by měl žákovi při závěrečné zkoušce zajistit takové podmínky, na které byl zvyklý v průběhu vzdělávání. V kompetenci ředitele školy je tento návrh písemně odsouhlasit.  </a:t>
            </a:r>
          </a:p>
          <a:p>
            <a:r>
              <a:rPr lang="cs-CZ" sz="1600" dirty="0"/>
              <a:t>Je-li to zapotřebí (např. u těžších typů a stupňů zrakového postižení), mohou zákonní zástupci žáka, příp. učitelé žáka se souhlasem jeho zákonných zástupců, požádat pracovníky PPP/SPC o vypracování posudku vztahujícího se přímo k uzpůsobení podmínek závěrečné zkoušky. Není to ovšem povinností, protože při případné kontrole předloží škola kontrolním orgánům standardní posudek z PPP/ SPC, návrh opatření ke konání ZZ zpracovaný učiteli žáka odsouhlasený a podepsaný ředitelem školy</a:t>
            </a:r>
            <a:r>
              <a:rPr lang="cs-CZ" sz="1800" dirty="0"/>
              <a:t>. </a:t>
            </a: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307288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60512" y="1340768"/>
            <a:ext cx="8917310" cy="52451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z="1800" b="1" dirty="0" smtClean="0">
                <a:solidFill>
                  <a:srgbClr val="FF0000"/>
                </a:solidFill>
              </a:rPr>
              <a:t>Úprava vzdělávání dětí, žáků a studentů se speciálními vzdělávacími potřebami dle Školského zákona 561/2004 Sb. § 16 bod 2 odst. c</a:t>
            </a:r>
          </a:p>
          <a:p>
            <a:pPr marL="0" indent="0" eaLnBrk="1" hangingPunct="1">
              <a:buNone/>
            </a:pPr>
            <a:endParaRPr lang="cs-CZ" sz="1800" dirty="0" smtClean="0"/>
          </a:p>
          <a:p>
            <a:pPr marL="0" indent="0" eaLnBrk="1" hangingPunct="1">
              <a:buNone/>
            </a:pPr>
            <a:r>
              <a:rPr lang="cs-CZ" sz="1800" dirty="0" smtClean="0"/>
              <a:t>Děti, žáci a studenti  se speciálními vzdělávacími potřebami mají právo na vzdělávání, jehož obsah, formy a metody odpovídají jejich vzdělávacím potřebám a možnostem, na vytvoření nezbytných podmínek, které toto vzdělávání umožní, a na poradenskou pomoc školy a školského poradenského zařízení. Pro žáky a studenty se zdravotním postižením a zdravotním znevýhodněním se při přijímání ke vzdělávání a </a:t>
            </a:r>
            <a:r>
              <a:rPr lang="cs-CZ" sz="1800" b="1" dirty="0" smtClean="0"/>
              <a:t>při jeho ukončování</a:t>
            </a:r>
            <a:r>
              <a:rPr lang="cs-CZ" sz="1800" dirty="0" smtClean="0"/>
              <a:t> stanoví vhodné podmínky odpovídající jejich potřebám. Při hodnocení žáků  a studentů se speciálními vzdělávacími potřebami se přihlíží k povaze postižení nebo znevýhodnění. Délku středního a vyššího odborného vzdělávání může ředitel školy ve výjimečných případech jednotlivým žákům nebo studentům se zdravotním postižením prodloužit, nejvýše však o 2 roky.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017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309965" y="2780928"/>
            <a:ext cx="92170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0" dirty="0" smtClean="0">
                <a:solidFill>
                  <a:schemeClr val="tx1"/>
                </a:solidFill>
              </a:rPr>
              <a:t>Zvětšení textu  (24 b), tučně, odsazené zleva, zjednodušení struktury textu- viz </a:t>
            </a:r>
            <a:r>
              <a:rPr lang="cs-CZ" sz="1400" b="0" smtClean="0">
                <a:solidFill>
                  <a:schemeClr val="tx1"/>
                </a:solidFill>
              </a:rPr>
              <a:t>následující snímek.</a:t>
            </a:r>
            <a:endParaRPr lang="cs-CZ" sz="1400" b="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29118" y="1265808"/>
            <a:ext cx="9361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0" dirty="0" smtClean="0">
                <a:solidFill>
                  <a:srgbClr val="FF0000"/>
                </a:solidFill>
              </a:rPr>
              <a:t>Příklad úpravy zadání pro praktickou zkoušku</a:t>
            </a:r>
            <a:endParaRPr lang="cs-CZ" sz="28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2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 bwMode="auto">
          <a:xfrm>
            <a:off x="344488" y="1124744"/>
            <a:ext cx="9073008" cy="554461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9533" tIns="49769" rIns="99533" bIns="49769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11350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7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08584" y="1196752"/>
            <a:ext cx="7726795" cy="52783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Rekondiční a sportovní masér 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Praktická </a:t>
            </a:r>
            <a:r>
              <a:rPr lang="cs-CZ" sz="2400" dirty="0" smtClean="0">
                <a:solidFill>
                  <a:schemeClr val="tx1"/>
                </a:solidFill>
              </a:rPr>
              <a:t>zkouška - </a:t>
            </a:r>
            <a:r>
              <a:rPr lang="cs-CZ" sz="2400" dirty="0" smtClean="0">
                <a:solidFill>
                  <a:schemeClr val="tx1"/>
                </a:solidFill>
              </a:rPr>
              <a:t>Téma </a:t>
            </a:r>
            <a:r>
              <a:rPr lang="cs-CZ" sz="2400" dirty="0">
                <a:solidFill>
                  <a:schemeClr val="tx1"/>
                </a:solidFill>
              </a:rPr>
              <a:t>č. </a:t>
            </a:r>
            <a:r>
              <a:rPr lang="cs-CZ" sz="2400" dirty="0" smtClean="0">
                <a:solidFill>
                  <a:schemeClr val="tx1"/>
                </a:solidFill>
              </a:rPr>
              <a:t>1</a:t>
            </a:r>
          </a:p>
          <a:p>
            <a:endParaRPr lang="cs-CZ" sz="2400" dirty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Zadání</a:t>
            </a:r>
            <a:r>
              <a:rPr lang="cs-CZ" sz="2400" dirty="0">
                <a:solidFill>
                  <a:schemeClr val="tx1"/>
                </a:solidFill>
              </a:rPr>
              <a:t>: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Proveďte sportovní masáž horní končetiny. </a:t>
            </a:r>
          </a:p>
          <a:p>
            <a:r>
              <a:rPr lang="cs-CZ" sz="2400" dirty="0">
                <a:solidFill>
                  <a:schemeClr val="tx1"/>
                </a:solidFill>
              </a:rPr>
              <a:t>Proveďte sportovní masáž šíje. </a:t>
            </a: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Připravte </a:t>
            </a:r>
            <a:r>
              <a:rPr lang="cs-CZ" sz="2400" dirty="0">
                <a:solidFill>
                  <a:schemeClr val="tx1"/>
                </a:solidFill>
              </a:rPr>
              <a:t>pracoviště a masérské pomůcky.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Komunikujte s klientem.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Doporučte klientovi vhodný masážní prostředek.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Prakticky proveďte masáže.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Sdělte klientovi závěrečná doporučení.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tx1"/>
                </a:solidFill>
              </a:rPr>
              <a:t>Proveďte vyúčtování služeb. 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0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cs-CZ" dirty="0" smtClean="0"/>
          </a:p>
        </p:txBody>
      </p:sp>
      <p:sp>
        <p:nvSpPr>
          <p:cNvPr id="3" name="Obdélník 2"/>
          <p:cNvSpPr/>
          <p:nvPr/>
        </p:nvSpPr>
        <p:spPr>
          <a:xfrm>
            <a:off x="272480" y="1700808"/>
            <a:ext cx="93610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8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Zrakové postižení je obecný </a:t>
            </a:r>
            <a:r>
              <a:rPr lang="cs-CZ" altLang="cs-CZ" sz="1800" b="0" dirty="0">
                <a:solidFill>
                  <a:schemeClr val="tx1"/>
                </a:solidFill>
                <a:cs typeface="Times New Roman" panose="02020603050405020304" pitchFamily="18" charset="0"/>
              </a:rPr>
              <a:t>pojem, označující skupinu velmi různorodých onemocnění a poruch, které nějakým způsobem omezují schopnost zrakového </a:t>
            </a:r>
            <a:r>
              <a:rPr lang="cs-CZ" altLang="cs-CZ" sz="18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vnímání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. Toto </a:t>
            </a:r>
            <a:r>
              <a:rPr lang="cs-CZ" altLang="cs-CZ" sz="18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postižení </a:t>
            </a:r>
            <a:r>
              <a:rPr lang="cs-CZ" altLang="cs-CZ" sz="1800" b="0" dirty="0">
                <a:solidFill>
                  <a:schemeClr val="tx1"/>
                </a:solidFill>
                <a:cs typeface="Times New Roman" panose="02020603050405020304" pitchFamily="18" charset="0"/>
              </a:rPr>
              <a:t>ovlivňuje celou osobnost jedince a jeho psychický </a:t>
            </a:r>
            <a:r>
              <a:rPr lang="cs-CZ" altLang="cs-CZ" sz="18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vývoj. Z</a:t>
            </a:r>
            <a:r>
              <a:rPr lang="cs-CZ" altLang="cs-CZ" sz="1800" b="0" dirty="0">
                <a:solidFill>
                  <a:schemeClr val="tx1"/>
                </a:solidFill>
                <a:cs typeface="Times New Roman" panose="02020603050405020304" pitchFamily="18" charset="0"/>
              </a:rPr>
              <a:t> hlediska funkčního chování </a:t>
            </a:r>
            <a:r>
              <a:rPr lang="cs-CZ" altLang="cs-CZ" sz="18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zrakové </a:t>
            </a:r>
            <a:r>
              <a:rPr lang="cs-CZ" altLang="cs-CZ" sz="1800" b="0" dirty="0">
                <a:solidFill>
                  <a:schemeClr val="tx1"/>
                </a:solidFill>
                <a:cs typeface="Times New Roman" panose="02020603050405020304" pitchFamily="18" charset="0"/>
              </a:rPr>
              <a:t>postižení narušuje a mění především kognitivní funkce, orientaci a motoriku v životním prostředí, včetně emocionálně-sociálního vývoje </a:t>
            </a:r>
            <a:r>
              <a:rPr lang="cs-CZ" altLang="cs-CZ" sz="1800" b="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osobnosti.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 </a:t>
            </a:r>
            <a:endParaRPr lang="cs-CZ" altLang="cs-CZ" sz="1800" b="0" dirty="0">
              <a:solidFill>
                <a:schemeClr val="tx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00472" y="3717032"/>
            <a:ext cx="950505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 b="0" dirty="0" smtClean="0">
                <a:solidFill>
                  <a:schemeClr val="tx1"/>
                </a:solidFill>
              </a:rPr>
              <a:t>Osoby </a:t>
            </a:r>
            <a:r>
              <a:rPr lang="cs-CZ" altLang="cs-CZ" sz="1800" b="0" dirty="0">
                <a:solidFill>
                  <a:schemeClr val="tx1"/>
                </a:solidFill>
              </a:rPr>
              <a:t>se zrakovým postižením jsou lidé s různými druhy a stupni snížených zrakových schopností.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Úžeji </a:t>
            </a:r>
            <a:r>
              <a:rPr lang="cs-CZ" altLang="cs-CZ" sz="1800" b="0" dirty="0">
                <a:solidFill>
                  <a:schemeClr val="tx1"/>
                </a:solidFill>
              </a:rPr>
              <a:t>se tímto termínem rozumí ti, u nichž poškození zraku nějak ovlivňuje činnosti v běžném životě a </a:t>
            </a:r>
            <a:r>
              <a:rPr lang="cs-CZ" altLang="cs-CZ" sz="1800" dirty="0">
                <a:solidFill>
                  <a:srgbClr val="FF0000"/>
                </a:solidFill>
              </a:rPr>
              <a:t>u nichž běžná optická korekce nepostačuje.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200" b="0" dirty="0">
                <a:solidFill>
                  <a:schemeClr val="tx1"/>
                </a:solidFill>
              </a:rPr>
              <a:t>Nezahrnujeme sem tedy např. člověka, který nosí dioptrické brýle a s nimi docela normálně vidí - to znamená, že má zrakovou vadu lehčího stupně a s brýlemi zvládá bez potíží každodenní činnosti, nemá omezení v přístupu k informacím, v orientaci a samostatném pohybu, v pracovním uplatnění, v sociální oblasti apod.)</a:t>
            </a:r>
          </a:p>
        </p:txBody>
      </p:sp>
      <p:sp>
        <p:nvSpPr>
          <p:cNvPr id="5" name="Obdélník 4"/>
          <p:cNvSpPr/>
          <p:nvPr/>
        </p:nvSpPr>
        <p:spPr>
          <a:xfrm>
            <a:off x="272480" y="5445224"/>
            <a:ext cx="97930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800" b="0" dirty="0">
                <a:solidFill>
                  <a:schemeClr val="tx1"/>
                </a:solidFill>
              </a:rPr>
              <a:t>Abychom zdůraznili tento rozdíl, mluvíme někdy o </a:t>
            </a:r>
            <a:r>
              <a:rPr lang="cs-CZ" altLang="cs-CZ" sz="1800" b="0" i="1" dirty="0">
                <a:solidFill>
                  <a:schemeClr val="tx1"/>
                </a:solidFill>
              </a:rPr>
              <a:t>těžce zrakově postižených</a:t>
            </a:r>
            <a:r>
              <a:rPr lang="cs-CZ" altLang="cs-CZ" sz="1800" b="0" dirty="0">
                <a:solidFill>
                  <a:schemeClr val="tx1"/>
                </a:solidFill>
              </a:rPr>
              <a:t>. Tím máme na mysli skupinu zrakově postižených, u nichž právě onen vážný funkční důsledek zrakové vady zasahuje do běžného života,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jimž </a:t>
            </a:r>
            <a:r>
              <a:rPr lang="cs-CZ" altLang="cs-CZ" sz="1800" b="0" dirty="0">
                <a:solidFill>
                  <a:schemeClr val="tx1"/>
                </a:solidFill>
              </a:rPr>
              <a:t>už běžná brýlová korekce nepostačuje k plnému ("normálnímu") vidění.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391514" y="945794"/>
            <a:ext cx="3122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2800" b="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Zrakové postižení </a:t>
            </a:r>
            <a:endParaRPr lang="cs-CZ" b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632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Obdélník 2"/>
          <p:cNvSpPr/>
          <p:nvPr/>
        </p:nvSpPr>
        <p:spPr>
          <a:xfrm>
            <a:off x="349212" y="4581128"/>
            <a:ext cx="950505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Definice zrakového postižení pouze podle ostrosti vidění a rozsahu zorného pole není vždy úplně dostačující. Pro objektivnější diagnostiku musíme pečlivě zkoumat další zrakové funkce, jako např.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		- 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kontrastní citlivost (</a:t>
            </a:r>
            <a:r>
              <a:rPr lang="cs-CZ" altLang="cs-CZ" sz="1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sv</a:t>
            </a:r>
            <a:r>
              <a:rPr lang="cs-CZ" altLang="cs-CZ" sz="1800" b="0" dirty="0" smtClean="0">
                <a:solidFill>
                  <a:schemeClr val="tx1"/>
                </a:solidFill>
                <a:latin typeface="+mn-lt"/>
              </a:rPr>
              <a:t>ě</a:t>
            </a:r>
            <a:r>
              <a:rPr lang="cs-CZ" altLang="cs-CZ" sz="1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tloplachost, šeroslepost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) </a:t>
            </a:r>
            <a:endParaRPr lang="cs-CZ" altLang="cs-CZ" sz="1800" b="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		- 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schopnost rozlišovat barvy (barvoslepost) </a:t>
            </a:r>
            <a:endParaRPr lang="cs-CZ" altLang="cs-CZ" sz="1800" b="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		- </a:t>
            </a:r>
            <a:r>
              <a:rPr lang="cs-CZ" altLang="cs-CZ" sz="1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vnímání 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hloubky </a:t>
            </a:r>
            <a:endParaRPr lang="cs-CZ" altLang="cs-CZ" sz="1800" b="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		- 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schopnost lokalizovat</a:t>
            </a:r>
            <a:endParaRPr lang="cs-CZ" altLang="cs-CZ" sz="1800" b="0" dirty="0">
              <a:solidFill>
                <a:schemeClr val="tx1"/>
              </a:solidFill>
              <a:latin typeface="+mn-lt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		- </a:t>
            </a:r>
            <a:r>
              <a:rPr lang="cs-CZ" altLang="cs-CZ" sz="1800" b="0" dirty="0" smtClean="0">
                <a:solidFill>
                  <a:schemeClr val="tx1"/>
                </a:solidFill>
                <a:latin typeface="+mn-lt"/>
              </a:rPr>
              <a:t>schopnost </a:t>
            </a:r>
            <a:r>
              <a:rPr lang="cs-CZ" altLang="cs-CZ" sz="1800" b="0" dirty="0" smtClean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fixovat 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ř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edm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ě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ty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</a:rPr>
              <a:t>, </a:t>
            </a:r>
            <a:r>
              <a:rPr lang="cs-CZ" altLang="cs-CZ" sz="1800" b="0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sledovat je v pohybu apod.</a:t>
            </a:r>
            <a:endParaRPr lang="cs-CZ" altLang="cs-CZ" sz="18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9212" y="2132856"/>
            <a:ext cx="9273819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1800" b="0" dirty="0" smtClean="0">
                <a:solidFill>
                  <a:schemeClr val="tx1"/>
                </a:solidFill>
              </a:rPr>
              <a:t>Zrakově postižené lidi můžeme </a:t>
            </a:r>
            <a:r>
              <a:rPr lang="cs-CZ" altLang="cs-CZ" sz="1800" b="0" dirty="0">
                <a:solidFill>
                  <a:schemeClr val="tx1"/>
                </a:solidFill>
              </a:rPr>
              <a:t>dále dělit na nevidomé a slabozraké.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0" dirty="0">
                <a:solidFill>
                  <a:schemeClr val="tx1"/>
                </a:solidFill>
              </a:rPr>
              <a:t>Při očním vyšetření se zkoumá: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1800" b="0" i="1" u="sng" dirty="0">
                <a:solidFill>
                  <a:srgbClr val="FF0000"/>
                </a:solidFill>
              </a:rPr>
              <a:t>Z</a:t>
            </a:r>
            <a:r>
              <a:rPr lang="cs-CZ" altLang="cs-CZ" sz="1800" b="0" i="1" u="sng" dirty="0" smtClean="0">
                <a:solidFill>
                  <a:srgbClr val="FF0000"/>
                </a:solidFill>
              </a:rPr>
              <a:t>raková </a:t>
            </a:r>
            <a:r>
              <a:rPr lang="cs-CZ" altLang="cs-CZ" sz="1800" b="0" i="1" u="sng" dirty="0">
                <a:solidFill>
                  <a:srgbClr val="FF0000"/>
                </a:solidFill>
              </a:rPr>
              <a:t>ostrost</a:t>
            </a:r>
            <a:r>
              <a:rPr lang="cs-CZ" altLang="cs-CZ" sz="1800" b="0" dirty="0">
                <a:solidFill>
                  <a:srgbClr val="FF0000"/>
                </a:solidFill>
              </a:rPr>
              <a:t> </a:t>
            </a:r>
            <a:r>
              <a:rPr lang="cs-CZ" altLang="cs-CZ" sz="1800" b="0" dirty="0">
                <a:solidFill>
                  <a:schemeClr val="tx1"/>
                </a:solidFill>
              </a:rPr>
              <a:t>vyjádřená tzv. </a:t>
            </a:r>
            <a:r>
              <a:rPr lang="cs-CZ" altLang="cs-CZ" sz="1800" b="0" dirty="0" err="1" smtClean="0">
                <a:solidFill>
                  <a:schemeClr val="tx1"/>
                </a:solidFill>
              </a:rPr>
              <a:t>vizem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, </a:t>
            </a:r>
            <a:r>
              <a:rPr lang="cs-CZ" altLang="cs-CZ" sz="1800" b="0" dirty="0">
                <a:solidFill>
                  <a:schemeClr val="tx1"/>
                </a:solidFill>
              </a:rPr>
              <a:t>udávaným zpravidla ve zlomku, kde první číslo znamená vzdálenost v metrech, ze které dotyčný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čte, </a:t>
            </a:r>
            <a:r>
              <a:rPr lang="cs-CZ" altLang="cs-CZ" sz="1800" b="0" dirty="0">
                <a:solidFill>
                  <a:schemeClr val="tx1"/>
                </a:solidFill>
              </a:rPr>
              <a:t>a druhé číslo označuje vzdálenost v metrech, ze které daný řádek přečte zdravé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oko</a:t>
            </a:r>
            <a:r>
              <a:rPr lang="cs-CZ" altLang="cs-CZ" sz="1800" b="0" dirty="0">
                <a:solidFill>
                  <a:schemeClr val="tx1"/>
                </a:solidFill>
              </a:rPr>
              <a:t>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(</a:t>
            </a:r>
            <a:r>
              <a:rPr lang="cs-CZ" altLang="cs-CZ" sz="1800" b="0" dirty="0" err="1">
                <a:solidFill>
                  <a:schemeClr val="tx1"/>
                </a:solidFill>
              </a:rPr>
              <a:t>v</a:t>
            </a:r>
            <a:r>
              <a:rPr lang="cs-CZ" altLang="cs-CZ" sz="1800" b="0" dirty="0" err="1" smtClean="0">
                <a:solidFill>
                  <a:schemeClr val="tx1"/>
                </a:solidFill>
              </a:rPr>
              <a:t>izus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 </a:t>
            </a:r>
            <a:r>
              <a:rPr lang="cs-CZ" altLang="cs-CZ" sz="1800" b="0" dirty="0">
                <a:solidFill>
                  <a:schemeClr val="tx1"/>
                </a:solidFill>
              </a:rPr>
              <a:t>zdravého oka je tedy např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. </a:t>
            </a:r>
            <a:r>
              <a:rPr lang="cs-CZ" altLang="cs-CZ" sz="1800" b="0" dirty="0">
                <a:solidFill>
                  <a:schemeClr val="tx1"/>
                </a:solidFill>
              </a:rPr>
              <a:t>6/6). </a:t>
            </a:r>
            <a:endParaRPr lang="cs-CZ" altLang="cs-CZ" sz="1800" b="0" dirty="0" smtClean="0">
              <a:solidFill>
                <a:schemeClr val="tx1"/>
              </a:solidFill>
            </a:endParaRPr>
          </a:p>
          <a:p>
            <a:pPr marL="285750" indent="-285750" eaLnBrk="1" hangingPunct="1">
              <a:lnSpc>
                <a:spcPct val="90000"/>
              </a:lnSpc>
              <a:buFontTx/>
              <a:buChar char="-"/>
            </a:pPr>
            <a:endParaRPr lang="cs-CZ" altLang="cs-CZ" sz="1800" b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1800" b="0" i="1" u="sng" dirty="0">
                <a:solidFill>
                  <a:srgbClr val="FF0000"/>
                </a:solidFill>
              </a:rPr>
              <a:t>V</a:t>
            </a:r>
            <a:r>
              <a:rPr lang="cs-CZ" altLang="cs-CZ" sz="1800" b="0" i="1" u="sng" dirty="0" smtClean="0">
                <a:solidFill>
                  <a:srgbClr val="FF0000"/>
                </a:solidFill>
              </a:rPr>
              <a:t>elikost </a:t>
            </a:r>
            <a:r>
              <a:rPr lang="cs-CZ" altLang="cs-CZ" sz="1800" b="0" i="1" u="sng" dirty="0">
                <a:solidFill>
                  <a:srgbClr val="FF0000"/>
                </a:solidFill>
              </a:rPr>
              <a:t>zorného </a:t>
            </a:r>
            <a:r>
              <a:rPr lang="cs-CZ" altLang="cs-CZ" sz="1800" b="0" i="1" u="sng" dirty="0" smtClean="0">
                <a:solidFill>
                  <a:srgbClr val="FF0000"/>
                </a:solidFill>
              </a:rPr>
              <a:t>pole:</a:t>
            </a:r>
            <a:r>
              <a:rPr lang="cs-CZ" altLang="cs-CZ" sz="1800" b="0" dirty="0" smtClean="0">
                <a:solidFill>
                  <a:srgbClr val="FF0000"/>
                </a:solidFill>
              </a:rPr>
              <a:t>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toto </a:t>
            </a:r>
            <a:r>
              <a:rPr lang="cs-CZ" altLang="cs-CZ" sz="1800" b="0" dirty="0">
                <a:solidFill>
                  <a:schemeClr val="tx1"/>
                </a:solidFill>
              </a:rPr>
              <a:t>pole může být v důsledku zrakové vady zúženo, omezeno 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  nebo </a:t>
            </a:r>
            <a:r>
              <a:rPr lang="cs-CZ" altLang="cs-CZ" sz="1800" b="0" dirty="0">
                <a:solidFill>
                  <a:schemeClr val="tx1"/>
                </a:solidFill>
              </a:rPr>
              <a:t>v něm může docházet k lokálním </a:t>
            </a:r>
            <a:r>
              <a:rPr lang="cs-CZ" altLang="cs-CZ" sz="1800" b="0" dirty="0" smtClean="0">
                <a:solidFill>
                  <a:schemeClr val="tx1"/>
                </a:solidFill>
              </a:rPr>
              <a:t>výpadkům.</a:t>
            </a:r>
            <a:endParaRPr lang="cs-CZ" altLang="cs-CZ" sz="1800" b="0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1800" b="0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424635" y="1122693"/>
            <a:ext cx="31229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altLang="cs-CZ" sz="2800" b="0" dirty="0">
                <a:solidFill>
                  <a:srgbClr val="FF0000"/>
                </a:solidFill>
                <a:latin typeface="+mn-lt"/>
                <a:cs typeface="Times New Roman" panose="02020603050405020304" pitchFamily="18" charset="0"/>
              </a:rPr>
              <a:t>Zrakové postižení </a:t>
            </a:r>
            <a:endParaRPr lang="cs-CZ" b="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21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48544" y="188640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Klasifikace zrakového postižení podle WHO</a:t>
            </a:r>
            <a:endParaRPr lang="cs-CZ" dirty="0">
              <a:solidFill>
                <a:srgbClr val="FF0000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609613"/>
              </p:ext>
            </p:extLst>
          </p:nvPr>
        </p:nvGraphicFramePr>
        <p:xfrm>
          <a:off x="272480" y="855876"/>
          <a:ext cx="9145016" cy="5741475"/>
        </p:xfrm>
        <a:graphic>
          <a:graphicData uri="http://schemas.openxmlformats.org/drawingml/2006/table">
            <a:tbl>
              <a:tblPr/>
              <a:tblGrid>
                <a:gridCol w="1329597"/>
                <a:gridCol w="7815419"/>
              </a:tblGrid>
              <a:tr h="5245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Kategorie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Druh zdravotního postižení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Střední slabozrakost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zraková ostrost s nejlepší možnou korekcí: maximum menší než 6/18 (0,30) - minimum rovné nebo lepší než 6/60 (0,10); 3/10 - 1/10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9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Silná slabozrakost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zraková ostrost s nejlepší možnou korekcí: maximum menší než 6/60 (0,10) - minimum rovné nebo lepší než 3/60 (0,05); 1/10 - 10/20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Těžce slabý zrak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b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a)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zraková ostrost s nejlepší možnou korekcí: maximum menší než 3/60 (0,05) - minimum rovné nebo lepší než 1/60 (0,02); 1/20 - 1/50,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b)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koncentrické zúžení zorného pole obou očí pod 20 stupňů, nebo jediného funkčně zdatného oka pod 45 stupňů 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40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Praktická nevidomost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zraková ostrost s nejlepší možnou korekcí 1/60 (0,02), 1/50 až světlocit nebo omezení zorného pole do 5 stupňů kolem centrální fixace, i když centrální ostrost není postižena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23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Úplná nevidomost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ztráta zraku zahrnující stavy od naprosté ztráty světlocitu až po zachování světlocitu s chybnou světelnou projekcí</a:t>
                      </a:r>
                    </a:p>
                  </a:txBody>
                  <a:tcPr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4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72480" y="2276872"/>
            <a:ext cx="9349358" cy="2336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Zrakově postižení žáci mají omezené nebo znemožněné vnímání okolního světa pomocí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zraku, což má zásadní vliv na některé kognitivní procesy v souvislosti se studiem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s vykonáním </a:t>
            </a:r>
            <a:r>
              <a:rPr lang="cs-CZ" sz="1800" b="0" dirty="0" smtClean="0">
                <a:solidFill>
                  <a:srgbClr val="FF0000"/>
                </a:solidFill>
              </a:rPr>
              <a:t>závěrečné </a:t>
            </a:r>
            <a:r>
              <a:rPr lang="cs-CZ" sz="1800" b="0" dirty="0">
                <a:solidFill>
                  <a:srgbClr val="FF0000"/>
                </a:solidFill>
              </a:rPr>
              <a:t>zkoušky. Mnohé zrakové vady lze do určité míry kompenzovat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pomůckami, ale ani tak nemohou někteří žáci vnímat okolní svět zrakem ve stejné míře 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kvalitě jako jejich </a:t>
            </a:r>
            <a:r>
              <a:rPr lang="cs-CZ" sz="1800" b="0" dirty="0" smtClean="0">
                <a:solidFill>
                  <a:srgbClr val="FF0000"/>
                </a:solidFill>
              </a:rPr>
              <a:t>spolužáci</a:t>
            </a:r>
            <a:r>
              <a:rPr lang="cs-CZ" sz="1800" b="0" dirty="0">
                <a:solidFill>
                  <a:srgbClr val="FF0000"/>
                </a:solidFill>
              </a:rPr>
              <a:t>. Z tohoto důvodu zůstávají žákům s těžkým zrakovým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postižením některé oblasti vzdělávání obtížně dostupné nebo zcela nedostupné. </a:t>
            </a:r>
            <a:endParaRPr lang="cs-CZ" sz="1800" b="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b="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 smtClean="0">
                <a:solidFill>
                  <a:srgbClr val="FF0000"/>
                </a:solidFill>
              </a:rPr>
              <a:t>Tomuto handicapu </a:t>
            </a:r>
            <a:r>
              <a:rPr lang="cs-CZ" sz="1800" b="0" dirty="0">
                <a:solidFill>
                  <a:srgbClr val="FF0000"/>
                </a:solidFill>
              </a:rPr>
              <a:t>odpovídají příslušná uzpůsobení </a:t>
            </a:r>
            <a:r>
              <a:rPr lang="cs-CZ" sz="1800" b="0" dirty="0" smtClean="0">
                <a:solidFill>
                  <a:srgbClr val="FF0000"/>
                </a:solidFill>
              </a:rPr>
              <a:t>podmínek </a:t>
            </a:r>
            <a:r>
              <a:rPr lang="cs-CZ" sz="1800" b="0" u="sng" dirty="0" smtClean="0">
                <a:solidFill>
                  <a:srgbClr val="FF0000"/>
                </a:solidFill>
              </a:rPr>
              <a:t>ZADÁNÍ</a:t>
            </a:r>
            <a:r>
              <a:rPr lang="cs-CZ" sz="1800" b="0" dirty="0" smtClean="0">
                <a:solidFill>
                  <a:srgbClr val="FF0000"/>
                </a:solidFill>
              </a:rPr>
              <a:t> a </a:t>
            </a:r>
            <a:r>
              <a:rPr lang="cs-CZ" sz="1800" b="0" u="sng" dirty="0" smtClean="0">
                <a:solidFill>
                  <a:srgbClr val="FF0000"/>
                </a:solidFill>
              </a:rPr>
              <a:t>PRŮBĚHU</a:t>
            </a:r>
            <a:r>
              <a:rPr lang="cs-CZ" sz="1800" b="0" dirty="0" smtClean="0">
                <a:solidFill>
                  <a:srgbClr val="FF0000"/>
                </a:solidFill>
              </a:rPr>
              <a:t> závěrečných zkoušek.</a:t>
            </a:r>
            <a:endParaRPr lang="cs-CZ" sz="1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44488" y="2636912"/>
            <a:ext cx="934935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Žáci </a:t>
            </a:r>
            <a:r>
              <a:rPr lang="cs-CZ" sz="1800" b="0" dirty="0">
                <a:solidFill>
                  <a:schemeClr val="tx1"/>
                </a:solidFill>
              </a:rPr>
              <a:t>zrakově postižení se hůře orientují v textu, mají různé poruchy zorného pole. </a:t>
            </a:r>
            <a:r>
              <a:rPr lang="cs-CZ" sz="1800" b="0" dirty="0" smtClean="0">
                <a:solidFill>
                  <a:schemeClr val="tx1"/>
                </a:solidFill>
              </a:rPr>
              <a:t>Potřebují více </a:t>
            </a:r>
            <a:r>
              <a:rPr lang="cs-CZ" sz="1800" b="0" dirty="0">
                <a:solidFill>
                  <a:schemeClr val="tx1"/>
                </a:solidFill>
              </a:rPr>
              <a:t>času k přečtení a napsání textu, protože často používají pomůcky jako například </a:t>
            </a:r>
            <a:r>
              <a:rPr lang="cs-CZ" sz="1800" b="0" dirty="0" err="1" smtClean="0">
                <a:solidFill>
                  <a:schemeClr val="tx1"/>
                </a:solidFill>
              </a:rPr>
              <a:t>Pichtův</a:t>
            </a:r>
            <a:r>
              <a:rPr lang="cs-CZ" sz="1800" b="0" dirty="0" smtClean="0">
                <a:solidFill>
                  <a:schemeClr val="tx1"/>
                </a:solidFill>
              </a:rPr>
              <a:t> psací </a:t>
            </a:r>
            <a:r>
              <a:rPr lang="cs-CZ" sz="1800" b="0" dirty="0">
                <a:solidFill>
                  <a:schemeClr val="tx1"/>
                </a:solidFill>
              </a:rPr>
              <a:t>stroj, Braillovo písmo, různé optické pomůcky apod. Žáci potřebují více času </a:t>
            </a:r>
            <a:r>
              <a:rPr lang="cs-CZ" sz="1800" b="0" dirty="0" smtClean="0">
                <a:solidFill>
                  <a:schemeClr val="tx1"/>
                </a:solidFill>
              </a:rPr>
              <a:t>na zpětnou </a:t>
            </a:r>
            <a:r>
              <a:rPr lang="cs-CZ" sz="1800" b="0" dirty="0">
                <a:solidFill>
                  <a:schemeClr val="tx1"/>
                </a:solidFill>
              </a:rPr>
              <a:t>kontrolu, často jsou také rychleji unavitelní, proto potřebují individuální přestávky.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b="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Mívají </a:t>
            </a:r>
            <a:r>
              <a:rPr lang="cs-CZ" sz="1800" b="0" dirty="0">
                <a:solidFill>
                  <a:schemeClr val="tx1"/>
                </a:solidFill>
              </a:rPr>
              <a:t>potíže se složitějšími texty, jsou limitováni v grafickém projevu, obtížně hledají ve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slovnících. Žáci mají často problémy porozumět čtenému textu, mívají také potíže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s představivostí. Mohou mít narušené chování, projevují se často </a:t>
            </a:r>
            <a:r>
              <a:rPr lang="cs-CZ" sz="1800" b="0" dirty="0" smtClean="0">
                <a:solidFill>
                  <a:schemeClr val="tx1"/>
                </a:solidFill>
              </a:rPr>
              <a:t>kýváním </a:t>
            </a:r>
            <a:r>
              <a:rPr lang="cs-CZ" sz="1800" b="0" dirty="0">
                <a:solidFill>
                  <a:schemeClr val="tx1"/>
                </a:solidFill>
              </a:rPr>
              <a:t>tělem, různými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pravidelnými pohyby, </a:t>
            </a:r>
            <a:r>
              <a:rPr lang="cs-CZ" sz="1800" b="0" dirty="0" smtClean="0">
                <a:solidFill>
                  <a:schemeClr val="tx1"/>
                </a:solidFill>
              </a:rPr>
              <a:t>manipulací </a:t>
            </a:r>
            <a:r>
              <a:rPr lang="cs-CZ" sz="1800" b="0" dirty="0">
                <a:solidFill>
                  <a:schemeClr val="tx1"/>
                </a:solidFill>
              </a:rPr>
              <a:t>s rukama apod.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344488" y="1484784"/>
            <a:ext cx="9217024" cy="480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b="0" dirty="0">
                <a:solidFill>
                  <a:srgbClr val="FF0000"/>
                </a:solidFill>
              </a:rPr>
              <a:t>Charakteristika potíží zrakově postižených žáků</a:t>
            </a:r>
          </a:p>
        </p:txBody>
      </p:sp>
    </p:spTree>
    <p:extLst>
      <p:ext uri="{BB962C8B-B14F-4D97-AF65-F5344CB8AC3E}">
        <p14:creationId xmlns:p14="http://schemas.microsoft.com/office/powerpoint/2010/main" val="313766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318911" y="2276872"/>
            <a:ext cx="934935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 smtClean="0">
                <a:solidFill>
                  <a:schemeClr val="tx1"/>
                </a:solidFill>
              </a:rPr>
              <a:t>Do </a:t>
            </a:r>
            <a:r>
              <a:rPr lang="cs-CZ" sz="1800" b="0" dirty="0">
                <a:solidFill>
                  <a:schemeClr val="tx1"/>
                </a:solidFill>
              </a:rPr>
              <a:t>skupiny 1 (ZP-1) jsou zařazeni žáci se zrakovým postižením, kteří nemají obtíže (nebo </a:t>
            </a:r>
            <a:r>
              <a:rPr lang="cs-CZ" sz="1800" b="0" dirty="0" smtClean="0">
                <a:solidFill>
                  <a:schemeClr val="tx1"/>
                </a:solidFill>
              </a:rPr>
              <a:t>jen mírné</a:t>
            </a:r>
            <a:r>
              <a:rPr lang="cs-CZ" sz="1800" b="0" dirty="0">
                <a:solidFill>
                  <a:schemeClr val="tx1"/>
                </a:solidFill>
              </a:rPr>
              <a:t>) se čtením běžného textu (bez úprav) a jejichž písemný projev není důsledky </a:t>
            </a:r>
            <a:r>
              <a:rPr lang="cs-CZ" sz="1800" b="0" dirty="0" smtClean="0">
                <a:solidFill>
                  <a:schemeClr val="tx1"/>
                </a:solidFill>
              </a:rPr>
              <a:t>postižení ovlivněn </a:t>
            </a:r>
            <a:r>
              <a:rPr lang="cs-CZ" sz="1800" b="0" dirty="0">
                <a:solidFill>
                  <a:schemeClr val="tx1"/>
                </a:solidFill>
              </a:rPr>
              <a:t>nebo je ovlivněn mírně. Žáci pracují stejně jako žáci s jinými druhy postižení </a:t>
            </a:r>
            <a:r>
              <a:rPr lang="cs-CZ" sz="1800" b="0" dirty="0" smtClean="0">
                <a:solidFill>
                  <a:schemeClr val="tx1"/>
                </a:solidFill>
              </a:rPr>
              <a:t>se zkušební </a:t>
            </a:r>
            <a:r>
              <a:rPr lang="cs-CZ" sz="1800" b="0" dirty="0">
                <a:solidFill>
                  <a:schemeClr val="tx1"/>
                </a:solidFill>
              </a:rPr>
              <a:t>dokumentací bez úprav</a:t>
            </a:r>
            <a:r>
              <a:rPr lang="cs-CZ" sz="1800" b="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Skupina 2 (ZP-214-26/BR) jsou žáci se zrakovým postižením, kteří mají vážnější obtíže 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čtením běžného textu (bez úprav) a s psaním jako s fyzickou aktivitou. Žáci pracují 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upravenou zkušební dokumentací, která má zvětšené písmo vel. 14 b, 16 b, 20 b, 26 b,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případně je psána podle potřeby v Braillově písmu</a:t>
            </a:r>
            <a:r>
              <a:rPr lang="cs-CZ" sz="1800" b="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Skupina 3 (ZP-3-14-26/BR) jsou žáci s těžkým zrakovým postižením nebo souběžným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chemeClr val="tx1"/>
                </a:solidFill>
              </a:rPr>
              <a:t>postižením více vadami. Tito žáci mají vážnější obtíže se čtením běžného textu (bez úprav) </a:t>
            </a:r>
            <a:r>
              <a:rPr lang="cs-CZ" sz="1800" b="0" dirty="0" smtClean="0">
                <a:solidFill>
                  <a:schemeClr val="tx1"/>
                </a:solidFill>
              </a:rPr>
              <a:t>a s </a:t>
            </a:r>
            <a:r>
              <a:rPr lang="cs-CZ" sz="1800" b="0" dirty="0">
                <a:solidFill>
                  <a:schemeClr val="tx1"/>
                </a:solidFill>
              </a:rPr>
              <a:t>psaním (jako s fyzickou aktivitou). Vzhledem k důsledkům svého postižení potřebují </a:t>
            </a:r>
            <a:r>
              <a:rPr lang="cs-CZ" sz="1800" b="0" dirty="0" smtClean="0">
                <a:solidFill>
                  <a:schemeClr val="tx1"/>
                </a:solidFill>
              </a:rPr>
              <a:t>ke čtení</a:t>
            </a:r>
            <a:r>
              <a:rPr lang="cs-CZ" sz="1800" b="0" dirty="0">
                <a:solidFill>
                  <a:schemeClr val="tx1"/>
                </a:solidFill>
              </a:rPr>
              <a:t>, psaní nebo k dalším činnostem souvisejícím s maturitní zkouškou, upravenou </a:t>
            </a:r>
            <a:r>
              <a:rPr lang="cs-CZ" sz="1800" b="0" dirty="0" smtClean="0">
                <a:solidFill>
                  <a:schemeClr val="tx1"/>
                </a:solidFill>
              </a:rPr>
              <a:t>zkušební dokumentaci</a:t>
            </a:r>
            <a:r>
              <a:rPr lang="cs-CZ" sz="1800" b="0" dirty="0">
                <a:solidFill>
                  <a:schemeClr val="tx1"/>
                </a:solidFill>
              </a:rPr>
              <a:t>. Úpravy jsou obdobného charakteru jako úpravy dokumentace pro skupinu 2. </a:t>
            </a:r>
            <a:r>
              <a:rPr lang="cs-CZ" sz="1800" b="0" dirty="0" smtClean="0">
                <a:solidFill>
                  <a:schemeClr val="tx1"/>
                </a:solidFill>
              </a:rPr>
              <a:t>V mnoha </a:t>
            </a:r>
            <a:r>
              <a:rPr lang="cs-CZ" sz="1800" b="0" dirty="0">
                <a:solidFill>
                  <a:schemeClr val="tx1"/>
                </a:solidFill>
              </a:rPr>
              <a:t>případech je využívána služba asistenta. </a:t>
            </a:r>
          </a:p>
        </p:txBody>
      </p:sp>
      <p:sp>
        <p:nvSpPr>
          <p:cNvPr id="2" name="Obdélník 1"/>
          <p:cNvSpPr/>
          <p:nvPr/>
        </p:nvSpPr>
        <p:spPr>
          <a:xfrm>
            <a:off x="344488" y="1484784"/>
            <a:ext cx="9217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 b="0" dirty="0">
                <a:solidFill>
                  <a:srgbClr val="FF0000"/>
                </a:solidFill>
              </a:rPr>
              <a:t>Zařazení žáků do skupin a charakteristika </a:t>
            </a:r>
            <a:r>
              <a:rPr lang="cs-CZ" sz="2800" b="0" dirty="0" smtClean="0">
                <a:solidFill>
                  <a:srgbClr val="FF0000"/>
                </a:solidFill>
              </a:rPr>
              <a:t>obtíží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1200" b="0" dirty="0" smtClean="0">
                <a:solidFill>
                  <a:schemeClr val="tx1"/>
                </a:solidFill>
              </a:rPr>
              <a:t>(přejato z klasifikace pro maturitní zkoušku pro účely závěrečných zkoušek)</a:t>
            </a:r>
            <a:endParaRPr lang="cs-CZ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0472" y="1063007"/>
            <a:ext cx="9349358" cy="4850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ÚPRAVA </a:t>
            </a:r>
            <a:r>
              <a:rPr lang="cs-CZ" sz="1800" b="0" u="sng" dirty="0">
                <a:solidFill>
                  <a:srgbClr val="FF0000"/>
                </a:solidFill>
              </a:rPr>
              <a:t>ZADÁNÍ</a:t>
            </a:r>
            <a:r>
              <a:rPr lang="cs-CZ" sz="1800" b="0" dirty="0">
                <a:solidFill>
                  <a:srgbClr val="FF0000"/>
                </a:solidFill>
              </a:rPr>
              <a:t> </a:t>
            </a:r>
            <a:r>
              <a:rPr lang="cs-CZ" sz="1800" b="0" dirty="0" smtClean="0">
                <a:solidFill>
                  <a:srgbClr val="FF0000"/>
                </a:solidFill>
              </a:rPr>
              <a:t>ZZ </a:t>
            </a:r>
            <a:r>
              <a:rPr lang="cs-CZ" sz="1800" b="0" dirty="0">
                <a:solidFill>
                  <a:srgbClr val="FF0000"/>
                </a:solidFill>
              </a:rPr>
              <a:t>PRO ŽÁKY SE SNÍŽENOU SCHOPNOSTÍ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ZRAKOVÉHO VNÍMÁNÍ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cs-CZ" sz="1800" b="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1800" b="0" dirty="0" smtClean="0">
                <a:solidFill>
                  <a:srgbClr val="FF0000"/>
                </a:solidFill>
              </a:rPr>
              <a:t>Formální uzpůsobení </a:t>
            </a:r>
            <a:r>
              <a:rPr lang="cs-CZ" sz="1800" b="0" dirty="0">
                <a:solidFill>
                  <a:srgbClr val="FF0000"/>
                </a:solidFill>
              </a:rPr>
              <a:t>grafické podoby zadání všech částí ZZ podle  individuálních potřeb žáka. </a:t>
            </a:r>
          </a:p>
          <a:p>
            <a:pPr>
              <a:lnSpc>
                <a:spcPct val="90000"/>
              </a:lnSpc>
            </a:pPr>
            <a:endParaRPr lang="cs-CZ" sz="1800" b="0" dirty="0">
              <a:solidFill>
                <a:srgbClr val="FF0000"/>
              </a:solidFill>
            </a:endParaRPr>
          </a:p>
          <a:p>
            <a:r>
              <a:rPr lang="cs-CZ" sz="1200" b="0" dirty="0" smtClean="0">
                <a:solidFill>
                  <a:schemeClr val="tx1"/>
                </a:solidFill>
              </a:rPr>
              <a:t>Formální </a:t>
            </a:r>
            <a:r>
              <a:rPr lang="cs-CZ" sz="1200" b="0" dirty="0">
                <a:solidFill>
                  <a:schemeClr val="tx1"/>
                </a:solidFill>
              </a:rPr>
              <a:t>úpravy zahrnují vizuální optimalizaci stránky pro lepší orientaci v textu (zvýraznění logické struktury textu typograficky názorným způsobem), zarovnání textu pouze z levé strany, použití zvětšeného bezpatkového písma s možností volby ze čtyř nabízených velikostí — 14, 16, 20 a 26 b., zvětšené řádkování. Některé výchozí texty mohou být členěny pro větší přehlednost na kratší celky, v textech jsou odstraněny grafické prvky, které plní pouze doprovodnou estetickou funkci. Ponechané grafické prvky jsou upraveny tak, aby byly dostatečně velké a aby obsahovaly doplnění o písemný komentář. Prvky by měly být </a:t>
            </a:r>
            <a:r>
              <a:rPr lang="cs-CZ" sz="1200" b="0" dirty="0" smtClean="0">
                <a:solidFill>
                  <a:schemeClr val="tx1"/>
                </a:solidFill>
              </a:rPr>
              <a:t> </a:t>
            </a:r>
            <a:r>
              <a:rPr lang="cs-CZ" sz="1200" b="0" dirty="0">
                <a:solidFill>
                  <a:schemeClr val="tx1"/>
                </a:solidFill>
              </a:rPr>
              <a:t>nestínované, se silnější konturou, jednoduché, barevně výrazné a kontrastní s případným zvýrazněním důležitých částí. </a:t>
            </a:r>
            <a:endParaRPr lang="cs-CZ" sz="1200" b="0" dirty="0" smtClean="0">
              <a:solidFill>
                <a:schemeClr val="tx1"/>
              </a:solidFill>
            </a:endParaRPr>
          </a:p>
          <a:p>
            <a:endParaRPr lang="cs-CZ" sz="1200" b="0" dirty="0">
              <a:solidFill>
                <a:schemeClr val="tx1"/>
              </a:solidFill>
            </a:endParaRPr>
          </a:p>
          <a:p>
            <a:r>
              <a:rPr lang="cs-CZ" sz="1200" b="0" dirty="0" smtClean="0">
                <a:solidFill>
                  <a:schemeClr val="tx1"/>
                </a:solidFill>
              </a:rPr>
              <a:t>Úpravy </a:t>
            </a:r>
            <a:r>
              <a:rPr lang="cs-CZ" sz="1200" b="0" dirty="0">
                <a:solidFill>
                  <a:schemeClr val="tx1"/>
                </a:solidFill>
              </a:rPr>
              <a:t>po </a:t>
            </a:r>
            <a:r>
              <a:rPr lang="cs-CZ" sz="1200" b="0" dirty="0" smtClean="0">
                <a:solidFill>
                  <a:schemeClr val="tx1"/>
                </a:solidFill>
              </a:rPr>
              <a:t>formální stránce </a:t>
            </a:r>
            <a:r>
              <a:rPr lang="cs-CZ" sz="1200" b="0" dirty="0">
                <a:solidFill>
                  <a:schemeClr val="tx1"/>
                </a:solidFill>
              </a:rPr>
              <a:t>by měly zahrnovat rozdělení úloh do menších </a:t>
            </a:r>
            <a:r>
              <a:rPr lang="cs-CZ" sz="1200" b="0" dirty="0" smtClean="0">
                <a:solidFill>
                  <a:schemeClr val="tx1"/>
                </a:solidFill>
              </a:rPr>
              <a:t>posloupných kroků</a:t>
            </a:r>
            <a:r>
              <a:rPr lang="cs-CZ" sz="1200" b="0" dirty="0">
                <a:solidFill>
                  <a:schemeClr val="tx1"/>
                </a:solidFill>
              </a:rPr>
              <a:t>, některé úkoly, které jsou žákovi z důvodu omezení nedostupné, by měly být </a:t>
            </a:r>
            <a:r>
              <a:rPr lang="cs-CZ" sz="1200" b="0" dirty="0" smtClean="0">
                <a:solidFill>
                  <a:schemeClr val="tx1"/>
                </a:solidFill>
              </a:rPr>
              <a:t>upraveny, </a:t>
            </a:r>
            <a:r>
              <a:rPr lang="cs-CZ" sz="1200" b="0" dirty="0" smtClean="0">
                <a:solidFill>
                  <a:schemeClr val="tx1"/>
                </a:solidFill>
              </a:rPr>
              <a:t>výjimečně i nahrazeny.</a:t>
            </a:r>
          </a:p>
          <a:p>
            <a:endParaRPr lang="cs-CZ" sz="1200" b="0" dirty="0">
              <a:solidFill>
                <a:srgbClr val="00B050"/>
              </a:solidFill>
            </a:endParaRPr>
          </a:p>
          <a:p>
            <a:endParaRPr lang="cs-CZ" sz="1200" b="0" dirty="0">
              <a:solidFill>
                <a:srgbClr val="00B050"/>
              </a:solidFill>
            </a:endParaRPr>
          </a:p>
          <a:p>
            <a:r>
              <a:rPr lang="cs-CZ" sz="1800" b="0" dirty="0" smtClean="0">
                <a:solidFill>
                  <a:srgbClr val="FF0000"/>
                </a:solidFill>
              </a:rPr>
              <a:t>Příklady</a:t>
            </a:r>
            <a:r>
              <a:rPr lang="cs-CZ" sz="1800" b="0" dirty="0">
                <a:solidFill>
                  <a:srgbClr val="FF0000"/>
                </a:solidFill>
              </a:rPr>
              <a:t>: </a:t>
            </a:r>
            <a:endParaRPr lang="cs-CZ" sz="1800" b="0" dirty="0" smtClean="0">
              <a:solidFill>
                <a:srgbClr val="FF000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dirty="0" smtClean="0">
                <a:solidFill>
                  <a:schemeClr val="tx1"/>
                </a:solidFill>
              </a:rPr>
              <a:t>Zvětšené </a:t>
            </a:r>
            <a:r>
              <a:rPr lang="cs-CZ" sz="1200" b="0" dirty="0">
                <a:solidFill>
                  <a:schemeClr val="tx1"/>
                </a:solidFill>
              </a:rPr>
              <a:t>písmo vel. </a:t>
            </a:r>
            <a:r>
              <a:rPr lang="cs-CZ" sz="1400" b="0" dirty="0">
                <a:solidFill>
                  <a:schemeClr val="tx1"/>
                </a:solidFill>
              </a:rPr>
              <a:t>14</a:t>
            </a:r>
            <a:r>
              <a:rPr lang="cs-CZ" sz="1200" b="0" dirty="0">
                <a:solidFill>
                  <a:schemeClr val="tx1"/>
                </a:solidFill>
              </a:rPr>
              <a:t>, </a:t>
            </a:r>
            <a:r>
              <a:rPr lang="cs-CZ" sz="1600" b="0" dirty="0">
                <a:solidFill>
                  <a:schemeClr val="tx1"/>
                </a:solidFill>
              </a:rPr>
              <a:t>16</a:t>
            </a:r>
            <a:r>
              <a:rPr lang="cs-CZ" sz="1200" b="0" dirty="0">
                <a:solidFill>
                  <a:schemeClr val="tx1"/>
                </a:solidFill>
              </a:rPr>
              <a:t>, </a:t>
            </a:r>
            <a:r>
              <a:rPr lang="cs-CZ" sz="2000" b="0" dirty="0">
                <a:solidFill>
                  <a:schemeClr val="tx1"/>
                </a:solidFill>
              </a:rPr>
              <a:t>20</a:t>
            </a:r>
            <a:r>
              <a:rPr lang="cs-CZ" sz="2600" b="0" dirty="0">
                <a:solidFill>
                  <a:schemeClr val="tx1"/>
                </a:solidFill>
              </a:rPr>
              <a:t>, 26 </a:t>
            </a:r>
            <a:r>
              <a:rPr lang="cs-CZ" sz="1200" b="0" dirty="0" smtClean="0">
                <a:solidFill>
                  <a:schemeClr val="tx1"/>
                </a:solidFill>
              </a:rPr>
              <a:t>bodů, </a:t>
            </a:r>
            <a:r>
              <a:rPr lang="cs-CZ" sz="1200" b="0" dirty="0" smtClean="0">
                <a:solidFill>
                  <a:schemeClr val="tx1"/>
                </a:solidFill>
              </a:rPr>
              <a:t>bezpatkové písmo </a:t>
            </a:r>
            <a:r>
              <a:rPr lang="cs-CZ" sz="1200" b="0" dirty="0">
                <a:solidFill>
                  <a:schemeClr val="tx1"/>
                </a:solidFill>
              </a:rPr>
              <a:t>(</a:t>
            </a:r>
            <a:r>
              <a:rPr lang="cs-CZ" sz="1200" b="0" dirty="0" err="1">
                <a:solidFill>
                  <a:schemeClr val="tx1"/>
                </a:solidFill>
              </a:rPr>
              <a:t>Arial</a:t>
            </a:r>
            <a:r>
              <a:rPr lang="cs-CZ" sz="1200" b="0" dirty="0">
                <a:solidFill>
                  <a:schemeClr val="tx1"/>
                </a:solidFill>
              </a:rPr>
              <a:t>), zvětšení řádkování, zvětšení odsazení znaků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dirty="0">
                <a:solidFill>
                  <a:schemeClr val="tx1"/>
                </a:solidFill>
              </a:rPr>
              <a:t>Braillovo písmo,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dirty="0">
                <a:solidFill>
                  <a:schemeClr val="tx1"/>
                </a:solidFill>
              </a:rPr>
              <a:t>Elektronická verze umožní žákovi převod zadání na </a:t>
            </a:r>
            <a:r>
              <a:rPr lang="cs-CZ" sz="1200" b="0" dirty="0" smtClean="0">
                <a:solidFill>
                  <a:schemeClr val="tx1"/>
                </a:solidFill>
              </a:rPr>
              <a:t>hlasový </a:t>
            </a:r>
            <a:r>
              <a:rPr lang="cs-CZ" sz="1200" b="0" dirty="0">
                <a:solidFill>
                  <a:schemeClr val="tx1"/>
                </a:solidFill>
              </a:rPr>
              <a:t>výstup pomocí </a:t>
            </a:r>
            <a:r>
              <a:rPr lang="cs-CZ" sz="1200" b="0" dirty="0" smtClean="0">
                <a:solidFill>
                  <a:schemeClr val="tx1"/>
                </a:solidFill>
              </a:rPr>
              <a:t>softwaru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200" b="0" dirty="0" smtClean="0">
                <a:solidFill>
                  <a:schemeClr val="tx1"/>
                </a:solidFill>
              </a:rPr>
              <a:t>Asistence při orientaci v zadání</a:t>
            </a:r>
            <a:endParaRPr lang="cs-CZ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29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00472" y="1063007"/>
            <a:ext cx="9349358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ÚPRAVA </a:t>
            </a:r>
            <a:r>
              <a:rPr lang="cs-CZ" sz="1800" b="0" u="sng" dirty="0">
                <a:solidFill>
                  <a:srgbClr val="FF0000"/>
                </a:solidFill>
              </a:rPr>
              <a:t>ZADÁNÍ</a:t>
            </a:r>
            <a:r>
              <a:rPr lang="cs-CZ" sz="1800" b="0" dirty="0">
                <a:solidFill>
                  <a:srgbClr val="FF0000"/>
                </a:solidFill>
              </a:rPr>
              <a:t> </a:t>
            </a:r>
            <a:r>
              <a:rPr lang="cs-CZ" sz="1800" b="0" dirty="0" smtClean="0">
                <a:solidFill>
                  <a:srgbClr val="FF0000"/>
                </a:solidFill>
              </a:rPr>
              <a:t>ZZ </a:t>
            </a:r>
            <a:r>
              <a:rPr lang="cs-CZ" sz="1800" b="0" dirty="0">
                <a:solidFill>
                  <a:srgbClr val="FF0000"/>
                </a:solidFill>
              </a:rPr>
              <a:t>PRO ŽÁKY SE SNÍŽENOU SCHOPNOSTÍ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 sz="1800" b="0" dirty="0">
                <a:solidFill>
                  <a:srgbClr val="FF0000"/>
                </a:solidFill>
              </a:rPr>
              <a:t>ZRAKOVÉHO VNÍMÁNÍ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cs-CZ" sz="1800" b="0" dirty="0">
              <a:solidFill>
                <a:srgbClr val="FF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04528" y="2132856"/>
            <a:ext cx="90671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0" dirty="0" smtClean="0">
                <a:solidFill>
                  <a:schemeClr val="tx1"/>
                </a:solidFill>
              </a:rPr>
              <a:t>Pro editaci a formální úpravy zadání ZZ ve formátu </a:t>
            </a:r>
            <a:r>
              <a:rPr lang="cs-CZ" sz="1200" b="0" dirty="0" err="1" smtClean="0">
                <a:solidFill>
                  <a:schemeClr val="tx1"/>
                </a:solidFill>
              </a:rPr>
              <a:t>pdf</a:t>
            </a:r>
            <a:r>
              <a:rPr lang="cs-CZ" sz="1200" b="0" dirty="0" smtClean="0">
                <a:solidFill>
                  <a:schemeClr val="tx1"/>
                </a:solidFill>
              </a:rPr>
              <a:t> slouží příslušný </a:t>
            </a:r>
            <a:r>
              <a:rPr lang="cs-CZ" sz="1200" b="0" dirty="0" smtClean="0">
                <a:solidFill>
                  <a:schemeClr val="tx1"/>
                </a:solidFill>
              </a:rPr>
              <a:t>software, </a:t>
            </a:r>
            <a:r>
              <a:rPr lang="cs-CZ" sz="1200" b="0" dirty="0" smtClean="0">
                <a:solidFill>
                  <a:schemeClr val="tx1"/>
                </a:solidFill>
              </a:rPr>
              <a:t>např.</a:t>
            </a:r>
            <a:r>
              <a:rPr lang="cs-CZ" sz="1200" u="sng" dirty="0">
                <a:hlinkClick r:id="rId2"/>
              </a:rPr>
              <a:t> </a:t>
            </a:r>
            <a:endParaRPr lang="cs-CZ" sz="1200" u="sng" dirty="0" smtClean="0">
              <a:hlinkClick r:id="rId2"/>
            </a:endParaRPr>
          </a:p>
          <a:p>
            <a:r>
              <a:rPr lang="cs-CZ" sz="1200" u="sng" dirty="0" smtClean="0">
                <a:hlinkClick r:id="rId2"/>
              </a:rPr>
              <a:t>http</a:t>
            </a:r>
            <a:r>
              <a:rPr lang="cs-CZ" sz="1200" u="sng" dirty="0">
                <a:hlinkClick r:id="rId2"/>
              </a:rPr>
              <a:t>://www.pdfonline.com/pdf-to-word-converter</a:t>
            </a:r>
            <a:r>
              <a:rPr lang="cs-CZ" sz="1200" u="sng" dirty="0" smtClean="0">
                <a:hlinkClick r:id="rId2"/>
              </a:rPr>
              <a:t>/</a:t>
            </a:r>
            <a:endParaRPr lang="cs-CZ" sz="1200" u="sng" dirty="0" smtClean="0"/>
          </a:p>
          <a:p>
            <a:r>
              <a:rPr lang="cs-CZ" sz="1200" u="sng" dirty="0" smtClean="0">
                <a:hlinkClick r:id="rId3"/>
              </a:rPr>
              <a:t>http</a:t>
            </a:r>
            <a:r>
              <a:rPr lang="cs-CZ" sz="1200" u="sng" dirty="0">
                <a:hlinkClick r:id="rId3"/>
              </a:rPr>
              <a:t>://</a:t>
            </a:r>
            <a:r>
              <a:rPr lang="cs-CZ" sz="1200" u="sng" dirty="0" smtClean="0">
                <a:hlinkClick r:id="rId3"/>
              </a:rPr>
              <a:t>www.conved.com/cs</a:t>
            </a:r>
            <a:endParaRPr lang="cs-CZ" sz="1200" u="sng" dirty="0" smtClean="0"/>
          </a:p>
          <a:p>
            <a:r>
              <a:rPr lang="cs-CZ" sz="1200" u="sng" dirty="0" smtClean="0">
                <a:hlinkClick r:id="rId4"/>
              </a:rPr>
              <a:t>https</a:t>
            </a:r>
            <a:r>
              <a:rPr lang="cs-CZ" sz="1200" u="sng" dirty="0">
                <a:hlinkClick r:id="rId4"/>
              </a:rPr>
              <a:t>://www.pdftoword.com</a:t>
            </a:r>
            <a:r>
              <a:rPr lang="cs-CZ" sz="1200" u="sng" dirty="0" smtClean="0">
                <a:hlinkClick r:id="rId4"/>
              </a:rPr>
              <a:t>/</a:t>
            </a:r>
            <a:endParaRPr lang="cs-CZ" sz="1200" u="sng" dirty="0" smtClean="0"/>
          </a:p>
          <a:p>
            <a:r>
              <a:rPr lang="cs-CZ" sz="1200" u="sng" dirty="0" smtClean="0">
                <a:hlinkClick r:id="rId5"/>
              </a:rPr>
              <a:t>http</a:t>
            </a:r>
            <a:r>
              <a:rPr lang="cs-CZ" sz="1200" u="sng" dirty="0">
                <a:hlinkClick r:id="rId5"/>
              </a:rPr>
              <a:t>://www.pdftoepub.com</a:t>
            </a:r>
            <a:r>
              <a:rPr lang="cs-CZ" sz="1200" u="sng" dirty="0" smtClean="0">
                <a:hlinkClick r:id="rId5"/>
              </a:rPr>
              <a:t>/</a:t>
            </a:r>
            <a:endParaRPr lang="cs-CZ" sz="1200" u="sng" dirty="0" smtClean="0"/>
          </a:p>
          <a:p>
            <a:endParaRPr lang="cs-CZ" sz="1200" u="sng" dirty="0" smtClean="0"/>
          </a:p>
          <a:p>
            <a:endParaRPr lang="cs-CZ" sz="1200" u="sng" dirty="0"/>
          </a:p>
          <a:p>
            <a:r>
              <a:rPr lang="cs-CZ" sz="1200" b="0" dirty="0">
                <a:solidFill>
                  <a:schemeClr val="tx1"/>
                </a:solidFill>
              </a:rPr>
              <a:t>Je důležité zmínit, že </a:t>
            </a:r>
            <a:r>
              <a:rPr lang="cs-CZ" sz="1200" b="0" dirty="0" smtClean="0">
                <a:solidFill>
                  <a:schemeClr val="tx1"/>
                </a:solidFill>
              </a:rPr>
              <a:t>software pro hlasový výstup neumožňuje čtení dokumentu v PDF.</a:t>
            </a:r>
            <a:endParaRPr lang="cs-CZ" sz="1200" b="0" dirty="0">
              <a:solidFill>
                <a:schemeClr val="tx1"/>
              </a:solidFill>
            </a:endParaRPr>
          </a:p>
          <a:p>
            <a:endParaRPr lang="cs-CZ" sz="1200" dirty="0"/>
          </a:p>
          <a:p>
            <a:endParaRPr lang="cs-CZ" sz="1200" b="0" dirty="0" smtClean="0">
              <a:solidFill>
                <a:schemeClr val="tx1"/>
              </a:solidFill>
            </a:endParaRPr>
          </a:p>
          <a:p>
            <a:r>
              <a:rPr lang="cs-CZ" sz="1200" b="0" dirty="0">
                <a:solidFill>
                  <a:schemeClr val="tx1"/>
                </a:solidFill>
              </a:rPr>
              <a:t>Pro </a:t>
            </a:r>
            <a:r>
              <a:rPr lang="cs-CZ" sz="1200" b="0" dirty="0" smtClean="0">
                <a:solidFill>
                  <a:schemeClr val="tx1"/>
                </a:solidFill>
              </a:rPr>
              <a:t>hlasovou podobu zadání </a:t>
            </a:r>
            <a:r>
              <a:rPr lang="cs-CZ" sz="1200" b="0" dirty="0">
                <a:solidFill>
                  <a:schemeClr val="tx1"/>
                </a:solidFill>
              </a:rPr>
              <a:t>ZZ </a:t>
            </a:r>
            <a:r>
              <a:rPr lang="cs-CZ" sz="1200" b="0" dirty="0" smtClean="0">
                <a:solidFill>
                  <a:schemeClr val="tx1"/>
                </a:solidFill>
              </a:rPr>
              <a:t>slouží </a:t>
            </a:r>
            <a:r>
              <a:rPr lang="cs-CZ" sz="1200" b="0" dirty="0">
                <a:solidFill>
                  <a:schemeClr val="tx1"/>
                </a:solidFill>
              </a:rPr>
              <a:t>příslušný </a:t>
            </a:r>
            <a:r>
              <a:rPr lang="cs-CZ" sz="1200" b="0" dirty="0" smtClean="0">
                <a:solidFill>
                  <a:schemeClr val="tx1"/>
                </a:solidFill>
              </a:rPr>
              <a:t>software, </a:t>
            </a:r>
            <a:r>
              <a:rPr lang="cs-CZ" sz="1200" b="0" dirty="0">
                <a:solidFill>
                  <a:schemeClr val="tx1"/>
                </a:solidFill>
              </a:rPr>
              <a:t>např</a:t>
            </a:r>
            <a:r>
              <a:rPr lang="cs-CZ" sz="1200" b="0" dirty="0" smtClean="0">
                <a:solidFill>
                  <a:schemeClr val="tx1"/>
                </a:solidFill>
              </a:rPr>
              <a:t>.:</a:t>
            </a:r>
          </a:p>
          <a:p>
            <a:endParaRPr lang="cs-CZ" sz="1200" b="0" dirty="0" smtClean="0">
              <a:solidFill>
                <a:schemeClr val="tx1"/>
              </a:solidFill>
            </a:endParaRPr>
          </a:p>
          <a:p>
            <a:r>
              <a:rPr lang="cs-CZ" sz="1200" b="0" dirty="0">
                <a:solidFill>
                  <a:schemeClr val="tx1"/>
                </a:solidFill>
              </a:rPr>
              <a:t>NVDA se syntetizérem </a:t>
            </a:r>
            <a:r>
              <a:rPr lang="cs-CZ" sz="1200" b="0" dirty="0" err="1">
                <a:solidFill>
                  <a:schemeClr val="tx1"/>
                </a:solidFill>
              </a:rPr>
              <a:t>Vocalizer</a:t>
            </a:r>
            <a:r>
              <a:rPr lang="cs-CZ" sz="1200" b="0" dirty="0">
                <a:solidFill>
                  <a:schemeClr val="tx1"/>
                </a:solidFill>
              </a:rPr>
              <a:t> - odečítač obrazovky s kvalitním hlasovým výstupem v </a:t>
            </a:r>
            <a:r>
              <a:rPr lang="cs-CZ" sz="1200" b="0" dirty="0" smtClean="0">
                <a:solidFill>
                  <a:schemeClr val="tx1"/>
                </a:solidFill>
              </a:rPr>
              <a:t>češtině. </a:t>
            </a:r>
          </a:p>
          <a:p>
            <a:r>
              <a:rPr lang="cs-CZ" sz="1200" b="0" dirty="0" smtClean="0">
                <a:solidFill>
                  <a:schemeClr val="tx1"/>
                </a:solidFill>
              </a:rPr>
              <a:t>NVDA </a:t>
            </a:r>
            <a:r>
              <a:rPr lang="cs-CZ" sz="1200" b="0" dirty="0">
                <a:solidFill>
                  <a:schemeClr val="tx1"/>
                </a:solidFill>
              </a:rPr>
              <a:t>je otevřený, volně šiřitelný odečítač obrazovky pro nevidomé, který si získává stále větší popularitu pro svou dostupnost, možnost použití v prakticky jakémkoli počítači a podporu široké škály populárních </a:t>
            </a:r>
            <a:r>
              <a:rPr lang="cs-CZ" sz="1200" b="0" dirty="0" smtClean="0">
                <a:solidFill>
                  <a:schemeClr val="tx1"/>
                </a:solidFill>
              </a:rPr>
              <a:t>aplikací.</a:t>
            </a:r>
            <a:r>
              <a:rPr lang="cs-CZ" sz="1200" b="0" dirty="0" smtClean="0"/>
              <a:t>.</a:t>
            </a:r>
            <a:r>
              <a:rPr lang="cs-CZ" sz="1200" b="0" dirty="0"/>
              <a:t> </a:t>
            </a:r>
            <a:endParaRPr lang="cs-CZ" sz="1200" b="0" dirty="0" smtClean="0">
              <a:solidFill>
                <a:schemeClr val="tx1"/>
              </a:solidFill>
            </a:endParaRPr>
          </a:p>
          <a:p>
            <a:endParaRPr lang="cs-CZ" sz="1200" b="0" dirty="0">
              <a:solidFill>
                <a:schemeClr val="tx1"/>
              </a:solidFill>
            </a:endParaRPr>
          </a:p>
          <a:p>
            <a:r>
              <a:rPr lang="cs-CZ" sz="1200" b="0" dirty="0" smtClean="0">
                <a:solidFill>
                  <a:schemeClr val="tx1"/>
                </a:solidFill>
              </a:rPr>
              <a:t>Pro žáky je možné využít </a:t>
            </a:r>
            <a:r>
              <a:rPr lang="cs-CZ" sz="1200" b="0" dirty="0" smtClean="0">
                <a:solidFill>
                  <a:schemeClr val="tx1"/>
                </a:solidFill>
              </a:rPr>
              <a:t>tisk </a:t>
            </a:r>
            <a:r>
              <a:rPr lang="cs-CZ" sz="1200" b="0" dirty="0" smtClean="0">
                <a:solidFill>
                  <a:schemeClr val="tx1"/>
                </a:solidFill>
              </a:rPr>
              <a:t>zadání formou reliéfního </a:t>
            </a:r>
            <a:r>
              <a:rPr lang="cs-CZ" sz="1200" b="0" dirty="0" smtClean="0">
                <a:solidFill>
                  <a:schemeClr val="tx1"/>
                </a:solidFill>
              </a:rPr>
              <a:t>tisku, </a:t>
            </a:r>
            <a:r>
              <a:rPr lang="cs-CZ" sz="1200" b="0" dirty="0" smtClean="0">
                <a:solidFill>
                  <a:schemeClr val="tx1"/>
                </a:solidFill>
              </a:rPr>
              <a:t>např.:</a:t>
            </a:r>
          </a:p>
          <a:p>
            <a:endParaRPr lang="cs-CZ" sz="1200" b="0" dirty="0" smtClean="0">
              <a:solidFill>
                <a:schemeClr val="tx1"/>
              </a:solidFill>
            </a:endParaRPr>
          </a:p>
          <a:p>
            <a:r>
              <a:rPr lang="cs-CZ" sz="1200" b="0" dirty="0">
                <a:solidFill>
                  <a:schemeClr val="tx1"/>
                </a:solidFill>
              </a:rPr>
              <a:t>P.I.A.F. - tepelná tiskárna reliéfní grafiky</a:t>
            </a:r>
          </a:p>
          <a:p>
            <a:r>
              <a:rPr lang="cs-CZ" sz="1200" b="0" dirty="0" smtClean="0">
                <a:solidFill>
                  <a:schemeClr val="tx1"/>
                </a:solidFill>
              </a:rPr>
              <a:t>P.I.A.F</a:t>
            </a:r>
            <a:r>
              <a:rPr lang="cs-CZ" sz="1200" b="0" dirty="0">
                <a:solidFill>
                  <a:schemeClr val="tx1"/>
                </a:solidFill>
              </a:rPr>
              <a:t>. je stroj pro výrobu reliéfních obrázků na speciální (</a:t>
            </a:r>
            <a:r>
              <a:rPr lang="cs-CZ" sz="1200" b="0" dirty="0" err="1">
                <a:solidFill>
                  <a:schemeClr val="tx1"/>
                </a:solidFill>
              </a:rPr>
              <a:t>vzpěňovací</a:t>
            </a:r>
            <a:r>
              <a:rPr lang="cs-CZ" sz="1200" b="0" dirty="0">
                <a:solidFill>
                  <a:schemeClr val="tx1"/>
                </a:solidFill>
              </a:rPr>
              <a:t>) papír. Produktem je hmatný obrázek, který věrně kopíruje </a:t>
            </a:r>
            <a:r>
              <a:rPr lang="cs-CZ" sz="1200" b="0" dirty="0" err="1">
                <a:solidFill>
                  <a:schemeClr val="tx1"/>
                </a:solidFill>
              </a:rPr>
              <a:t>černotiskovou</a:t>
            </a:r>
            <a:r>
              <a:rPr lang="cs-CZ" sz="1200" b="0" dirty="0">
                <a:solidFill>
                  <a:schemeClr val="tx1"/>
                </a:solidFill>
              </a:rPr>
              <a:t> konturu předlohy a umožňuje zrakově postiženým uživatelům zlepšit vnímání obrázků či získat prostorovou představu.</a:t>
            </a:r>
          </a:p>
          <a:p>
            <a:endParaRPr lang="cs-CZ" sz="1200" b="0" dirty="0">
              <a:solidFill>
                <a:schemeClr val="tx1"/>
              </a:solidFill>
            </a:endParaRPr>
          </a:p>
          <a:p>
            <a:endParaRPr lang="cs-CZ" sz="1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ZZ">
  <a:themeElements>
    <a:clrScheme name="NZZ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Z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9533" tIns="49769" rIns="99533" bIns="49769" numCol="1" anchor="ctr" anchorCtr="0" compatLnSpc="1">
        <a:prstTxWarp prst="textNoShape">
          <a:avLst/>
        </a:prstTxWarp>
      </a:bodyPr>
      <a:lstStyle>
        <a:defPPr marL="0" marR="0" indent="0" algn="r" defTabSz="1135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27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ZZ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ZZ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ZZ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1747</Words>
  <Application>Microsoft Office PowerPoint</Application>
  <PresentationFormat>A4 (210 x 297 mm)</PresentationFormat>
  <Paragraphs>134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Times New Roman</vt:lpstr>
      <vt:lpstr>Wingdings</vt:lpstr>
      <vt:lpstr>NZZ</vt:lpstr>
      <vt:lpstr> VYUŽÍVÁNÍ JEDNOTNÉHO ZADÁNÍ PRO ŽÁKY SE ZRAKOVÝM POSTIŽENÍM    Střední škola a Mateřská škola Aloyse Klara Vídeňská 28, Praha 4  MgA. Dalimil Vrtal – zástupce ředitelky   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NUOV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hana.husakova</dc:creator>
  <cp:lastModifiedBy>Franklová Zoja</cp:lastModifiedBy>
  <cp:revision>102</cp:revision>
  <dcterms:created xsi:type="dcterms:W3CDTF">2010-11-29T12:12:55Z</dcterms:created>
  <dcterms:modified xsi:type="dcterms:W3CDTF">2015-09-09T12:20:00Z</dcterms:modified>
</cp:coreProperties>
</file>