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62" r:id="rId2"/>
    <p:sldId id="265" r:id="rId3"/>
    <p:sldId id="275" r:id="rId4"/>
    <p:sldId id="266" r:id="rId5"/>
    <p:sldId id="267" r:id="rId6"/>
    <p:sldId id="277" r:id="rId7"/>
    <p:sldId id="278" r:id="rId8"/>
    <p:sldId id="276" r:id="rId9"/>
    <p:sldId id="27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AA37A-786B-472A-8EB0-29D879AA8007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423B9-F220-49F9-A12B-37076EC6E4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95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AB811D-DB7E-4812-A475-7B52B9AD0AD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32C8154-A894-46B4-869C-EEE98F7EF3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ucka@vos-sosmost.cz" TargetMode="External"/><Relationship Id="rId2" Type="http://schemas.openxmlformats.org/officeDocument/2006/relationships/hyperlink" Target="mailto:povova@vos-sosmost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Project GOAL</a:t>
            </a:r>
            <a:endParaRPr lang="cs-CZ" dirty="0"/>
          </a:p>
        </p:txBody>
      </p:sp>
      <p:pic>
        <p:nvPicPr>
          <p:cNvPr id="4098" name="Picture 2" descr="C:\Users\lenka\Desktop\go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3263106"/>
            <a:ext cx="38100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4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Spolupráce na projektu GOAL probíhala v průběhu dvou let 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Cílovou skupinou pro kariérové poradenství byli dospělí se ztíženým postavením na trhu práce – zejména pak  s nízkou kvalifikací či bez kvalifikace, nezaměstnaní, ohrožení nezaměstnaností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Hlavním cílem projektu bylo pracovat s cílovou skupinou na zvyšování jejich kvalifikace, případně návrat na trh práce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Pracovali jsme s více jak 50 klienty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6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solidFill>
                  <a:schemeClr val="tx1"/>
                </a:solidFill>
              </a:rPr>
              <a:t>Hlavním způsobem poskytování kariérového poradenství – </a:t>
            </a:r>
            <a:r>
              <a:rPr lang="cs-CZ" b="1" u="sng" dirty="0" smtClean="0">
                <a:solidFill>
                  <a:schemeClr val="tx1"/>
                </a:solidFill>
              </a:rPr>
              <a:t>individuální práce s klientem </a:t>
            </a:r>
            <a:r>
              <a:rPr lang="cs-CZ" dirty="0" smtClean="0">
                <a:solidFill>
                  <a:schemeClr val="tx1"/>
                </a:solidFill>
              </a:rPr>
              <a:t>(rozhovor, pozorování, analýza silných, slabých stránek klienta, identifikace zájmů klienta)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Dále pak byla využita </a:t>
            </a:r>
            <a:r>
              <a:rPr lang="cs-CZ" b="1" u="sng" dirty="0" smtClean="0">
                <a:solidFill>
                  <a:schemeClr val="tx1"/>
                </a:solidFill>
              </a:rPr>
              <a:t>skupinová práce s klienty 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(rozhovory, diskuse, sdílení zkušeností s problémy při hledání vhodného uplatnění na trhu práce)</a:t>
            </a: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7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Naši partneři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Vyšší odborná škola, Obchodní akademie, Střední pedagogická škola a Střední zdravotnická škola Most, příspěvková organizace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Úřady práce -  Most, Žatec, Chomutov </a:t>
            </a:r>
            <a:r>
              <a:rPr lang="cs-CZ" b="1" dirty="0">
                <a:solidFill>
                  <a:schemeClr val="tx1"/>
                </a:solidFill>
              </a:rPr>
              <a:t>a</a:t>
            </a:r>
            <a:r>
              <a:rPr lang="cs-CZ" b="1" dirty="0" smtClean="0">
                <a:solidFill>
                  <a:schemeClr val="tx1"/>
                </a:solidFill>
              </a:rPr>
              <a:t> Litvínov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Dům romské kultury Most – </a:t>
            </a:r>
            <a:r>
              <a:rPr lang="cs-CZ" b="1" dirty="0" err="1" smtClean="0">
                <a:solidFill>
                  <a:schemeClr val="tx1"/>
                </a:solidFill>
              </a:rPr>
              <a:t>Chanov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Nízkoprahová zařízení na Mostecku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Azylové domy v Mostě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40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s partnery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b="1" dirty="0" smtClean="0"/>
          </a:p>
          <a:p>
            <a:r>
              <a:rPr lang="cs-CZ" sz="3800" b="1" dirty="0" smtClean="0">
                <a:solidFill>
                  <a:schemeClr val="tx1"/>
                </a:solidFill>
              </a:rPr>
              <a:t>Zázemí školy pro vytvoření vhodného prostoru pro poskytování poradenství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Propagace této služby na webu školy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Kontakt na cílovou skupinu klientů</a:t>
            </a:r>
          </a:p>
          <a:p>
            <a:endParaRPr lang="cs-CZ" sz="3800" b="1" dirty="0">
              <a:solidFill>
                <a:schemeClr val="tx1"/>
              </a:solidFill>
            </a:endParaRPr>
          </a:p>
          <a:p>
            <a:endParaRPr lang="cs-CZ" sz="38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3800" b="1" dirty="0" smtClean="0">
                <a:solidFill>
                  <a:schemeClr val="tx1"/>
                </a:solidFill>
              </a:rPr>
              <a:t>Spolupráce s Úřady práce byla založena především na osobních kontaktech a dřívější spolupráci </a:t>
            </a:r>
          </a:p>
          <a:p>
            <a:pPr algn="just"/>
            <a:r>
              <a:rPr lang="cs-CZ" sz="3800" b="1" dirty="0" smtClean="0">
                <a:solidFill>
                  <a:schemeClr val="tx1"/>
                </a:solidFill>
              </a:rPr>
              <a:t>Úřady práce byly velice vstřícné ke spolupráci v rámci projektu – naše služby braly jako vhodný doplněk při práci s nezaměstnanými lidmi (podle jejich slov nemají příliš mnoho času na individuální konzultace), zprostředkování schůzek s klienty (nesměli nám poskytnout údaje o klientech)</a:t>
            </a:r>
          </a:p>
          <a:p>
            <a:pPr algn="just"/>
            <a:endParaRPr lang="cs-CZ" sz="3800" b="1" dirty="0">
              <a:solidFill>
                <a:schemeClr val="tx1"/>
              </a:solidFill>
            </a:endParaRPr>
          </a:p>
          <a:p>
            <a:pPr algn="just"/>
            <a:endParaRPr lang="cs-CZ" sz="3800" dirty="0" smtClean="0">
              <a:solidFill>
                <a:schemeClr val="tx1"/>
              </a:solidFill>
            </a:endParaRPr>
          </a:p>
          <a:p>
            <a:pPr algn="just"/>
            <a:r>
              <a:rPr lang="cs-CZ" sz="3800" b="1" dirty="0" smtClean="0">
                <a:solidFill>
                  <a:schemeClr val="tx1"/>
                </a:solidFill>
              </a:rPr>
              <a:t>Neziskové organizace – spolupráce s nimi je reálná, neboť mají kontakty a přístup k cílové skupině (spolupráci s klienty nám zprostředkovaly</a:t>
            </a:r>
            <a:r>
              <a:rPr lang="cs-CZ" sz="3800" dirty="0" smtClean="0">
                <a:solidFill>
                  <a:schemeClr val="tx1"/>
                </a:solidFill>
              </a:rPr>
              <a:t>)</a:t>
            </a:r>
            <a:r>
              <a:rPr lang="cs-CZ" sz="3800" b="1" dirty="0" smtClean="0">
                <a:solidFill>
                  <a:schemeClr val="tx1"/>
                </a:solidFill>
              </a:rPr>
              <a:t>; zaměstnanci neziskových organizací oceňovali spolupráci, neboť návrat do vzdělávacího systému či vstup na trh práce je jedno z hledisek při řešení tíživé životní situace jejich klientů</a:t>
            </a:r>
            <a:endParaRPr lang="cs-CZ" sz="3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4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b="1" dirty="0" smtClean="0"/>
          </a:p>
          <a:p>
            <a:r>
              <a:rPr lang="cs-CZ" sz="2700" b="1" dirty="0" smtClean="0">
                <a:solidFill>
                  <a:schemeClr val="tx1"/>
                </a:solidFill>
              </a:rPr>
              <a:t>Vlaďka – 21 let</a:t>
            </a:r>
          </a:p>
          <a:p>
            <a:r>
              <a:rPr lang="cs-CZ" sz="2700" b="1" dirty="0" smtClean="0">
                <a:solidFill>
                  <a:schemeClr val="tx1"/>
                </a:solidFill>
              </a:rPr>
              <a:t>Neúspěšná studentka Střední zdravotnické školy – oboru Sociální činnost</a:t>
            </a:r>
          </a:p>
          <a:p>
            <a:r>
              <a:rPr lang="cs-CZ" sz="2700" b="1" dirty="0" smtClean="0">
                <a:solidFill>
                  <a:schemeClr val="tx1"/>
                </a:solidFill>
              </a:rPr>
              <a:t>Po neúspěšné maturitě z anglického jazyka (využila i opravných termínů) pracovala a zvažovala, jestli jít opakovat znovu 4. ročník </a:t>
            </a:r>
          </a:p>
          <a:p>
            <a:r>
              <a:rPr lang="cs-CZ" sz="2700" b="1" dirty="0" smtClean="0">
                <a:solidFill>
                  <a:schemeClr val="tx1"/>
                </a:solidFill>
              </a:rPr>
              <a:t>Rozhodování jí komplikoval její zdravotní stav – čekala ji série operací, které vyžadovaly cca 1 rok rekonvalescence</a:t>
            </a:r>
          </a:p>
          <a:p>
            <a:r>
              <a:rPr lang="cs-CZ" sz="2700" b="1" dirty="0" smtClean="0">
                <a:solidFill>
                  <a:schemeClr val="tx1"/>
                </a:solidFill>
              </a:rPr>
              <a:t>Kariérové poradenství spočívalo v rozhovoru týkajícího se jejích představ, priorit, možností…</a:t>
            </a:r>
          </a:p>
          <a:p>
            <a:r>
              <a:rPr lang="cs-CZ" sz="2700" b="1" dirty="0" smtClean="0">
                <a:solidFill>
                  <a:schemeClr val="tx1"/>
                </a:solidFill>
              </a:rPr>
              <a:t>Dala přednost opakování ročníku a řešení zdravotního stavu odložila</a:t>
            </a:r>
          </a:p>
          <a:p>
            <a:r>
              <a:rPr lang="cs-CZ" sz="2700" b="1" dirty="0" smtClean="0"/>
              <a:t> </a:t>
            </a:r>
          </a:p>
          <a:p>
            <a:endParaRPr 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146163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b="1" dirty="0" smtClean="0"/>
          </a:p>
          <a:p>
            <a:r>
              <a:rPr lang="cs-CZ" sz="2700" b="1" dirty="0" smtClean="0">
                <a:solidFill>
                  <a:schemeClr val="tx1"/>
                </a:solidFill>
              </a:rPr>
              <a:t>Po úspěšném ukončení maturitního ročníku se jí bohužel znovu nepovedlo odmaturovat (opět z anglického jazyka z didaktického testu) – ani při první opravné zkoušce</a:t>
            </a:r>
          </a:p>
          <a:p>
            <a:r>
              <a:rPr lang="cs-CZ" sz="2700" b="1" dirty="0" smtClean="0">
                <a:solidFill>
                  <a:schemeClr val="tx1"/>
                </a:solidFill>
              </a:rPr>
              <a:t>Po naší schůzce, kde jsme zvažovaly alternativy – se rozhodla odjet na část roku pracovat do zahraničí a získat tam jazykovou kompetenci</a:t>
            </a:r>
          </a:p>
          <a:p>
            <a:r>
              <a:rPr lang="cs-CZ" sz="2700" b="1" dirty="0" smtClean="0">
                <a:solidFill>
                  <a:schemeClr val="tx1"/>
                </a:solidFill>
              </a:rPr>
              <a:t>Na jaře jí čeká - pro ní asi poslední – pokus získat maturitní vysvědčení</a:t>
            </a:r>
          </a:p>
          <a:p>
            <a:r>
              <a:rPr lang="cs-CZ" sz="2700" b="1" u="sng" dirty="0" smtClean="0">
                <a:solidFill>
                  <a:schemeClr val="tx1"/>
                </a:solidFill>
              </a:rPr>
              <a:t>Držme jí palce </a:t>
            </a:r>
            <a:r>
              <a:rPr lang="cs-CZ" sz="2700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 </a:t>
            </a:r>
            <a:r>
              <a:rPr lang="cs-CZ" sz="27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- pro její houževnatost, trpělivost, výdrž, ne úplně dobré rodinné zázemí a touze vymknout se předsudkům většinové společnosti  </a:t>
            </a:r>
            <a:br>
              <a:rPr lang="cs-CZ" sz="2700" b="1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cs-CZ" sz="27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2700" b="1" u="sng" dirty="0" smtClean="0">
                <a:solidFill>
                  <a:schemeClr val="tx1"/>
                </a:solidFill>
              </a:rPr>
              <a:t> „Hledáme způsob jak ano, ne důvod proč ne!!!“</a:t>
            </a:r>
          </a:p>
          <a:p>
            <a:endParaRPr 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396114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Silné stránky</a:t>
            </a:r>
            <a:r>
              <a:rPr lang="cs-CZ" dirty="0" smtClean="0">
                <a:solidFill>
                  <a:schemeClr val="tx1"/>
                </a:solidFill>
              </a:rPr>
              <a:t> – výborný nápad, podpora ze strany Národního ústavu pro vzdělávání, podpora ze strany participující školy, motivace pracovníků (naše i partnerů), pozitivní reakce</a:t>
            </a:r>
          </a:p>
          <a:p>
            <a:pPr algn="just"/>
            <a:endParaRPr lang="cs-CZ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Slabé stránky</a:t>
            </a:r>
            <a:r>
              <a:rPr lang="cs-CZ" dirty="0" smtClean="0">
                <a:solidFill>
                  <a:schemeClr val="tx1"/>
                </a:solidFill>
              </a:rPr>
              <a:t> – udržitelnost, propagace projektu, nízká motivace u klientů, samostatné vyhledávání klientů, neznalost této služby u široké veřejnosti, propojení povědomí o poradenství v souvislosti se součinností s Úřady Práce</a:t>
            </a:r>
          </a:p>
          <a:p>
            <a:pPr marL="0" indent="0" algn="just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Příležitosti  </a:t>
            </a:r>
            <a:r>
              <a:rPr lang="cs-CZ" dirty="0" smtClean="0">
                <a:solidFill>
                  <a:schemeClr val="tx1"/>
                </a:solidFill>
              </a:rPr>
              <a:t>– výzva a zkušenosti k přijetí lepší legislativy pro ukotvení kariérového poradenství v ČR, vytvoření uceleného systému kariérového poradenství</a:t>
            </a:r>
          </a:p>
          <a:p>
            <a:pPr algn="just"/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Hrozby</a:t>
            </a:r>
            <a:r>
              <a:rPr lang="cs-CZ" dirty="0" smtClean="0">
                <a:solidFill>
                  <a:schemeClr val="tx1"/>
                </a:solidFill>
              </a:rPr>
              <a:t> – politická situace, měnící se vláda, neznalost služby kariérového poradenství , nezájem ze strany klientů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7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800" dirty="0" smtClean="0"/>
              <a:t>VOŠ, OA, </a:t>
            </a:r>
            <a:r>
              <a:rPr lang="cs-CZ" sz="2800" dirty="0" err="1" smtClean="0"/>
              <a:t>SPgŠ</a:t>
            </a:r>
            <a:r>
              <a:rPr lang="cs-CZ" sz="2800" dirty="0" smtClean="0"/>
              <a:t>, SZŠ Most, příspěvková organizace</a:t>
            </a:r>
            <a:br>
              <a:rPr lang="cs-CZ" sz="2800" dirty="0" smtClean="0"/>
            </a:br>
            <a:r>
              <a:rPr lang="cs-CZ" sz="2800" dirty="0" err="1" smtClean="0"/>
              <a:t>Zd</a:t>
            </a:r>
            <a:r>
              <a:rPr lang="cs-CZ" sz="2800" dirty="0" smtClean="0"/>
              <a:t>. Fibicha 2778, Most</a:t>
            </a:r>
            <a:br>
              <a:rPr lang="cs-CZ" sz="2800" dirty="0" smtClean="0"/>
            </a:br>
            <a:r>
              <a:rPr lang="cs-CZ" sz="2800" dirty="0" smtClean="0"/>
              <a:t>Mgr. Eva </a:t>
            </a:r>
            <a:r>
              <a:rPr lang="cs-CZ" sz="2800" dirty="0" err="1" smtClean="0"/>
              <a:t>Povová</a:t>
            </a:r>
            <a:r>
              <a:rPr lang="cs-CZ" sz="2800" dirty="0" smtClean="0"/>
              <a:t>  - </a:t>
            </a:r>
            <a:r>
              <a:rPr lang="cs-CZ" sz="2800" dirty="0" smtClean="0">
                <a:hlinkClick r:id="rId2"/>
              </a:rPr>
              <a:t>povova@vos-sosmost.cz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Mgr. Lenka </a:t>
            </a:r>
            <a:r>
              <a:rPr lang="cs-CZ" sz="2800" dirty="0" err="1" smtClean="0"/>
              <a:t>Rucká</a:t>
            </a:r>
            <a:r>
              <a:rPr lang="cs-CZ" sz="2800" dirty="0" smtClean="0"/>
              <a:t> - </a:t>
            </a:r>
            <a:r>
              <a:rPr lang="cs-CZ" sz="2800" dirty="0" smtClean="0">
                <a:hlinkClick r:id="rId3"/>
              </a:rPr>
              <a:t>rucka@vos-sosmost.cz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1080120"/>
          </a:xfrm>
        </p:spPr>
        <p:txBody>
          <a:bodyPr>
            <a:normAutofit fontScale="92500"/>
          </a:bodyPr>
          <a:lstStyle/>
          <a:p>
            <a:r>
              <a:rPr lang="cs-CZ" sz="4000" b="1" dirty="0" smtClean="0">
                <a:solidFill>
                  <a:schemeClr val="tx1"/>
                </a:solidFill>
              </a:rPr>
              <a:t>Děkujeme za pozornost </a:t>
            </a:r>
            <a:r>
              <a:rPr lang="cs-CZ" sz="4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96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350</TotalTime>
  <Words>575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Palatino Linotype</vt:lpstr>
      <vt:lpstr>Wingdings</vt:lpstr>
      <vt:lpstr>Exekutivní</vt:lpstr>
      <vt:lpstr>Project GOAL</vt:lpstr>
      <vt:lpstr>Popis projektu</vt:lpstr>
      <vt:lpstr>Metody práce </vt:lpstr>
      <vt:lpstr>Naši partneři</vt:lpstr>
      <vt:lpstr>Spolupráce s partnery</vt:lpstr>
      <vt:lpstr>Příklad praxe</vt:lpstr>
      <vt:lpstr>Příklad praxe</vt:lpstr>
      <vt:lpstr>SWOT analýza</vt:lpstr>
      <vt:lpstr>    VOŠ, OA, SPgŠ, SZŠ Most, příspěvková organizace Zd. Fibicha 2778, Most Mgr. Eva Povová  - povova@vos-sosmost.cz Mgr. Lenka Rucká - rucka@vos-sosmost.cz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MOST</dc:title>
  <dc:creator>lenka</dc:creator>
  <cp:lastModifiedBy>Brůha Jan</cp:lastModifiedBy>
  <cp:revision>29</cp:revision>
  <dcterms:created xsi:type="dcterms:W3CDTF">2017-09-28T08:51:09Z</dcterms:created>
  <dcterms:modified xsi:type="dcterms:W3CDTF">2017-12-07T13:32:15Z</dcterms:modified>
</cp:coreProperties>
</file>