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4" r:id="rId1"/>
  </p:sldMasterIdLst>
  <p:notesMasterIdLst>
    <p:notesMasterId r:id="rId23"/>
  </p:notesMasterIdLst>
  <p:sldIdLst>
    <p:sldId id="256" r:id="rId2"/>
    <p:sldId id="270" r:id="rId3"/>
    <p:sldId id="276" r:id="rId4"/>
    <p:sldId id="297" r:id="rId5"/>
    <p:sldId id="265" r:id="rId6"/>
    <p:sldId id="286" r:id="rId7"/>
    <p:sldId id="291" r:id="rId8"/>
    <p:sldId id="263" r:id="rId9"/>
    <p:sldId id="259" r:id="rId10"/>
    <p:sldId id="264" r:id="rId11"/>
    <p:sldId id="292" r:id="rId12"/>
    <p:sldId id="278" r:id="rId13"/>
    <p:sldId id="298" r:id="rId14"/>
    <p:sldId id="299" r:id="rId15"/>
    <p:sldId id="284" r:id="rId16"/>
    <p:sldId id="273" r:id="rId17"/>
    <p:sldId id="274" r:id="rId18"/>
    <p:sldId id="279" r:id="rId19"/>
    <p:sldId id="262" r:id="rId20"/>
    <p:sldId id="294" r:id="rId21"/>
    <p:sldId id="275" r:id="rId2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ubas\Moje%20dokumenty\Pr&#225;ce\%20Perfect%20Crowd\111126%20Kari&#233;rn&#237;%20poradenstv&#237;\GRAFY_KP_CZ.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ubas\Moje%20dokumenty\Pr&#225;ce\%20Perfect%20Crowd\111126%20Kari&#233;rn&#237;%20poradenstv&#237;\GRAFY_KP_CZ.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Kubas\Moje%20dokumenty\Pr&#225;ce\%20Perfect%20Crowd\111126%20Kari&#233;rn&#237;%20poradenstv&#237;\GRAFY_KP_CZ.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Kubas\Moje%20dokumenty\Pr&#225;ce\%20Perfect%20Crowd\111126%20Kari&#233;rn&#237;%20poradenstv&#237;\GRAFY_KP_CZ.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cs-CZ"/>
  <c:chart>
    <c:plotArea>
      <c:layout>
        <c:manualLayout>
          <c:layoutTarget val="inner"/>
          <c:xMode val="edge"/>
          <c:yMode val="edge"/>
          <c:x val="0.15771989510975243"/>
          <c:y val="5.1400554097404502E-2"/>
          <c:w val="0.81365897453158065"/>
          <c:h val="0.92386831882009401"/>
        </c:manualLayout>
      </c:layout>
      <c:barChart>
        <c:barDir val="col"/>
        <c:grouping val="percentStacked"/>
        <c:ser>
          <c:idx val="4"/>
          <c:order val="0"/>
          <c:tx>
            <c:strRef>
              <c:f>'ZK2'!$B$5</c:f>
              <c:strCache>
                <c:ptCount val="1"/>
                <c:pt idx="0">
                  <c:v>ano</c:v>
                </c:pt>
              </c:strCache>
            </c:strRef>
          </c:tx>
          <c:spPr>
            <a:pattFill prst="pct75">
              <a:fgClr>
                <a:srgbClr val="000000"/>
              </a:fgClr>
              <a:bgClr>
                <a:srgbClr val="FFFFFF"/>
              </a:bgClr>
            </a:pattFill>
          </c:spPr>
          <c:dLbls>
            <c:spPr>
              <a:solidFill>
                <a:sysClr val="window" lastClr="FFFFFF"/>
              </a:solidFill>
            </c:spPr>
            <c:showVal val="1"/>
            <c:extLst xmlns:c16r2="http://schemas.microsoft.com/office/drawing/2015/06/chart">
              <c:ext xmlns:c15="http://schemas.microsoft.com/office/drawing/2012/chart" uri="{CE6537A1-D6FC-4f65-9D91-7224C49458BB}">
                <c15:showLeaderLines val="0"/>
              </c:ext>
            </c:extLst>
          </c:dLbls>
          <c:val>
            <c:numRef>
              <c:f>'ZK2'!$C$5:$L$5</c:f>
              <c:numCache>
                <c:formatCode>0</c:formatCode>
                <c:ptCount val="10"/>
                <c:pt idx="0">
                  <c:v>22.938144329896907</c:v>
                </c:pt>
                <c:pt idx="1">
                  <c:v>22.701149425287326</c:v>
                </c:pt>
                <c:pt idx="2">
                  <c:v>25.058004640371163</c:v>
                </c:pt>
                <c:pt idx="3">
                  <c:v>20.779220779220779</c:v>
                </c:pt>
                <c:pt idx="4">
                  <c:v>20.109689213893969</c:v>
                </c:pt>
                <c:pt idx="5">
                  <c:v>22.624434389140273</c:v>
                </c:pt>
                <c:pt idx="6">
                  <c:v>32.571428571428442</c:v>
                </c:pt>
                <c:pt idx="7">
                  <c:v>24.01628222523745</c:v>
                </c:pt>
                <c:pt idx="8">
                  <c:v>29.508196721311474</c:v>
                </c:pt>
                <c:pt idx="9">
                  <c:v>17.704918032786885</c:v>
                </c:pt>
              </c:numCache>
            </c:numRef>
          </c:val>
          <c:extLst xmlns:c16r2="http://schemas.microsoft.com/office/drawing/2015/06/chart">
            <c:ext xmlns:c16="http://schemas.microsoft.com/office/drawing/2014/chart" uri="{C3380CC4-5D6E-409C-BE32-E72D297353CC}">
              <c16:uniqueId val="{00000000-5A3E-4E5D-9C67-16B9D3EA8411}"/>
            </c:ext>
          </c:extLst>
        </c:ser>
        <c:ser>
          <c:idx val="5"/>
          <c:order val="1"/>
          <c:tx>
            <c:strRef>
              <c:f>'ZK2'!$B$4</c:f>
              <c:strCache>
                <c:ptCount val="1"/>
                <c:pt idx="0">
                  <c:v>ne</c:v>
                </c:pt>
              </c:strCache>
            </c:strRef>
          </c:tx>
          <c:spPr>
            <a:pattFill prst="pct50">
              <a:fgClr>
                <a:srgbClr val="000000"/>
              </a:fgClr>
              <a:bgClr>
                <a:srgbClr val="FFFFFF"/>
              </a:bgClr>
            </a:pattFill>
          </c:spPr>
          <c:dLbls>
            <c:spPr>
              <a:solidFill>
                <a:sysClr val="window" lastClr="FFFFFF"/>
              </a:solidFill>
            </c:spPr>
            <c:showVal val="1"/>
            <c:extLst xmlns:c16r2="http://schemas.microsoft.com/office/drawing/2015/06/chart">
              <c:ext xmlns:c15="http://schemas.microsoft.com/office/drawing/2012/chart" uri="{CE6537A1-D6FC-4f65-9D91-7224C49458BB}">
                <c15:showLeaderLines val="0"/>
              </c:ext>
            </c:extLst>
          </c:dLbls>
          <c:val>
            <c:numRef>
              <c:f>'ZK2'!$C$4:$L$4</c:f>
              <c:numCache>
                <c:formatCode>0</c:formatCode>
                <c:ptCount val="10"/>
                <c:pt idx="0">
                  <c:v>77.061855670103313</c:v>
                </c:pt>
                <c:pt idx="1">
                  <c:v>77.298850574712645</c:v>
                </c:pt>
                <c:pt idx="2">
                  <c:v>74.941995359628777</c:v>
                </c:pt>
                <c:pt idx="3">
                  <c:v>79.220779220779178</c:v>
                </c:pt>
                <c:pt idx="4">
                  <c:v>79.890310786106028</c:v>
                </c:pt>
                <c:pt idx="5">
                  <c:v>77.375565610859368</c:v>
                </c:pt>
                <c:pt idx="6">
                  <c:v>67.428571428571388</c:v>
                </c:pt>
                <c:pt idx="7">
                  <c:v>75.983717774762553</c:v>
                </c:pt>
                <c:pt idx="8">
                  <c:v>70.491803278688522</c:v>
                </c:pt>
                <c:pt idx="9">
                  <c:v>82.295081967213122</c:v>
                </c:pt>
              </c:numCache>
            </c:numRef>
          </c:val>
          <c:extLst xmlns:c16r2="http://schemas.microsoft.com/office/drawing/2015/06/chart">
            <c:ext xmlns:c16="http://schemas.microsoft.com/office/drawing/2014/chart" uri="{C3380CC4-5D6E-409C-BE32-E72D297353CC}">
              <c16:uniqueId val="{00000001-5A3E-4E5D-9C67-16B9D3EA8411}"/>
            </c:ext>
          </c:extLst>
        </c:ser>
        <c:overlap val="100"/>
        <c:axId val="66419712"/>
        <c:axId val="66487040"/>
      </c:barChart>
      <c:catAx>
        <c:axId val="66419712"/>
        <c:scaling>
          <c:orientation val="minMax"/>
        </c:scaling>
        <c:axPos val="b"/>
        <c:numFmt formatCode="General" sourceLinked="1"/>
        <c:tickLblPos val="nextTo"/>
        <c:crossAx val="66487040"/>
        <c:crosses val="autoZero"/>
        <c:auto val="1"/>
        <c:lblAlgn val="ctr"/>
        <c:lblOffset val="100"/>
      </c:catAx>
      <c:valAx>
        <c:axId val="66487040"/>
        <c:scaling>
          <c:orientation val="minMax"/>
        </c:scaling>
        <c:axPos val="l"/>
        <c:majorGridlines>
          <c:spPr>
            <a:ln>
              <a:solidFill>
                <a:sysClr val="window" lastClr="FFFFFF">
                  <a:lumMod val="50000"/>
                </a:sysClr>
              </a:solidFill>
              <a:prstDash val="sysDot"/>
            </a:ln>
          </c:spPr>
        </c:majorGridlines>
        <c:numFmt formatCode="0%" sourceLinked="1"/>
        <c:tickLblPos val="nextTo"/>
        <c:crossAx val="66419712"/>
        <c:crosses val="autoZero"/>
        <c:crossBetween val="between"/>
        <c:majorUnit val="0.2"/>
      </c:valAx>
      <c:spPr>
        <a:solidFill>
          <a:sysClr val="window" lastClr="FFFFFF"/>
        </a:solidFill>
        <a:ln>
          <a:solidFill>
            <a:sysClr val="window" lastClr="FFFFFF">
              <a:lumMod val="50000"/>
            </a:sysClr>
          </a:solidFill>
        </a:ln>
      </c:spPr>
    </c:plotArea>
    <c:legend>
      <c:legendPos val="r"/>
      <c:layout>
        <c:manualLayout>
          <c:xMode val="edge"/>
          <c:yMode val="edge"/>
          <c:x val="2.3244326931458267E-2"/>
          <c:y val="0.1033607603131957"/>
          <c:w val="5.685242757939394E-2"/>
          <c:h val="0.81952261368335411"/>
        </c:manualLayout>
      </c:layout>
      <c:txPr>
        <a:bodyPr/>
        <a:lstStyle/>
        <a:p>
          <a:pPr>
            <a:defRPr sz="1000">
              <a:latin typeface="Verdana" pitchFamily="34" charset="0"/>
              <a:ea typeface="Verdana" pitchFamily="34" charset="0"/>
              <a:cs typeface="Verdana" pitchFamily="34" charset="0"/>
            </a:defRPr>
          </a:pPr>
          <a:endParaRPr lang="cs-CZ"/>
        </a:p>
      </c:txPr>
    </c:legend>
    <c:plotVisOnly val="1"/>
    <c:dispBlanksAs val="gap"/>
  </c:chart>
  <c:spPr>
    <a:noFill/>
    <a:ln>
      <a:noFill/>
    </a:ln>
  </c:spPr>
  <c:txPr>
    <a:bodyPr/>
    <a:lstStyle/>
    <a:p>
      <a:pPr>
        <a:defRPr>
          <a:latin typeface="Arial" pitchFamily="34" charset="0"/>
          <a:cs typeface="Arial" pitchFamily="34" charset="0"/>
        </a:defRPr>
      </a:pPr>
      <a:endParaRPr lang="cs-CZ"/>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0.16133722675809439"/>
          <c:y val="5.1400554097404495E-2"/>
          <c:w val="0.81004164608575646"/>
          <c:h val="0.92386831882009401"/>
        </c:manualLayout>
      </c:layout>
      <c:barChart>
        <c:barDir val="col"/>
        <c:grouping val="percentStacked"/>
        <c:ser>
          <c:idx val="4"/>
          <c:order val="0"/>
          <c:tx>
            <c:strRef>
              <c:f>'ZK4'!$B$5</c:f>
              <c:strCache>
                <c:ptCount val="1"/>
                <c:pt idx="0">
                  <c:v>ano</c:v>
                </c:pt>
              </c:strCache>
            </c:strRef>
          </c:tx>
          <c:spPr>
            <a:pattFill prst="pct75">
              <a:fgClr>
                <a:srgbClr val="000000"/>
              </a:fgClr>
              <a:bgClr>
                <a:srgbClr val="FFFFFF"/>
              </a:bgClr>
            </a:pattFill>
          </c:spPr>
          <c:dLbls>
            <c:spPr>
              <a:solidFill>
                <a:sysClr val="window" lastClr="FFFFFF"/>
              </a:solidFill>
            </c:spPr>
            <c:showVal val="1"/>
            <c:extLst xmlns:c16r2="http://schemas.microsoft.com/office/drawing/2015/06/chart">
              <c:ext xmlns:c15="http://schemas.microsoft.com/office/drawing/2012/chart" uri="{CE6537A1-D6FC-4f65-9D91-7224C49458BB}">
                <c15:showLeaderLines val="0"/>
              </c:ext>
            </c:extLst>
          </c:dLbls>
          <c:val>
            <c:numRef>
              <c:f>'ZK4'!$C$5:$L$5</c:f>
              <c:numCache>
                <c:formatCode>0</c:formatCode>
                <c:ptCount val="10"/>
                <c:pt idx="0">
                  <c:v>10.738831615120271</c:v>
                </c:pt>
                <c:pt idx="1">
                  <c:v>14.080459770114954</c:v>
                </c:pt>
                <c:pt idx="2">
                  <c:v>9.5127610208816709</c:v>
                </c:pt>
                <c:pt idx="3">
                  <c:v>9.0909090909091006</c:v>
                </c:pt>
                <c:pt idx="4">
                  <c:v>9.1407678244972583</c:v>
                </c:pt>
                <c:pt idx="5">
                  <c:v>12.669683257918576</c:v>
                </c:pt>
                <c:pt idx="6">
                  <c:v>10.919540229885106</c:v>
                </c:pt>
                <c:pt idx="7">
                  <c:v>9.769335142469469</c:v>
                </c:pt>
                <c:pt idx="8">
                  <c:v>16.393442622950786</c:v>
                </c:pt>
                <c:pt idx="9">
                  <c:v>10.81967213114755</c:v>
                </c:pt>
              </c:numCache>
            </c:numRef>
          </c:val>
          <c:extLst xmlns:c16r2="http://schemas.microsoft.com/office/drawing/2015/06/chart">
            <c:ext xmlns:c16="http://schemas.microsoft.com/office/drawing/2014/chart" uri="{C3380CC4-5D6E-409C-BE32-E72D297353CC}">
              <c16:uniqueId val="{00000000-297C-41B1-BBA7-494881FF962A}"/>
            </c:ext>
          </c:extLst>
        </c:ser>
        <c:ser>
          <c:idx val="5"/>
          <c:order val="1"/>
          <c:tx>
            <c:strRef>
              <c:f>'ZK4'!$B$4</c:f>
              <c:strCache>
                <c:ptCount val="1"/>
                <c:pt idx="0">
                  <c:v>ne</c:v>
                </c:pt>
              </c:strCache>
            </c:strRef>
          </c:tx>
          <c:spPr>
            <a:pattFill prst="pct50">
              <a:fgClr>
                <a:srgbClr val="000000"/>
              </a:fgClr>
              <a:bgClr>
                <a:srgbClr val="FFFFFF"/>
              </a:bgClr>
            </a:pattFill>
          </c:spPr>
          <c:dLbls>
            <c:spPr>
              <a:solidFill>
                <a:sysClr val="window" lastClr="FFFFFF"/>
              </a:solidFill>
            </c:spPr>
            <c:showVal val="1"/>
            <c:extLst xmlns:c16r2="http://schemas.microsoft.com/office/drawing/2015/06/chart">
              <c:ext xmlns:c15="http://schemas.microsoft.com/office/drawing/2012/chart" uri="{CE6537A1-D6FC-4f65-9D91-7224C49458BB}">
                <c15:showLeaderLines val="0"/>
              </c:ext>
            </c:extLst>
          </c:dLbls>
          <c:val>
            <c:numRef>
              <c:f>'ZK4'!$C$4:$L$4</c:f>
              <c:numCache>
                <c:formatCode>0</c:formatCode>
                <c:ptCount val="10"/>
                <c:pt idx="0">
                  <c:v>89.261168384879724</c:v>
                </c:pt>
                <c:pt idx="1">
                  <c:v>85.9195402298853</c:v>
                </c:pt>
                <c:pt idx="2">
                  <c:v>90.487238979118601</c:v>
                </c:pt>
                <c:pt idx="3">
                  <c:v>90.909090909090907</c:v>
                </c:pt>
                <c:pt idx="4">
                  <c:v>90.85923217550247</c:v>
                </c:pt>
                <c:pt idx="5">
                  <c:v>87.330316742081095</c:v>
                </c:pt>
                <c:pt idx="6">
                  <c:v>89.080459770114942</c:v>
                </c:pt>
                <c:pt idx="7">
                  <c:v>90.230664857530513</c:v>
                </c:pt>
                <c:pt idx="8">
                  <c:v>83.606557377048972</c:v>
                </c:pt>
                <c:pt idx="9">
                  <c:v>89.180327868852459</c:v>
                </c:pt>
              </c:numCache>
            </c:numRef>
          </c:val>
          <c:extLst xmlns:c16r2="http://schemas.microsoft.com/office/drawing/2015/06/chart">
            <c:ext xmlns:c16="http://schemas.microsoft.com/office/drawing/2014/chart" uri="{C3380CC4-5D6E-409C-BE32-E72D297353CC}">
              <c16:uniqueId val="{00000001-297C-41B1-BBA7-494881FF962A}"/>
            </c:ext>
          </c:extLst>
        </c:ser>
        <c:overlap val="100"/>
        <c:axId val="67443328"/>
        <c:axId val="67486080"/>
      </c:barChart>
      <c:catAx>
        <c:axId val="67443328"/>
        <c:scaling>
          <c:orientation val="minMax"/>
        </c:scaling>
        <c:axPos val="b"/>
        <c:numFmt formatCode="General" sourceLinked="1"/>
        <c:tickLblPos val="nextTo"/>
        <c:crossAx val="67486080"/>
        <c:crosses val="autoZero"/>
        <c:auto val="1"/>
        <c:lblAlgn val="ctr"/>
        <c:lblOffset val="100"/>
      </c:catAx>
      <c:valAx>
        <c:axId val="67486080"/>
        <c:scaling>
          <c:orientation val="minMax"/>
        </c:scaling>
        <c:axPos val="l"/>
        <c:majorGridlines>
          <c:spPr>
            <a:ln>
              <a:solidFill>
                <a:sysClr val="window" lastClr="FFFFFF">
                  <a:lumMod val="50000"/>
                </a:sysClr>
              </a:solidFill>
              <a:prstDash val="sysDot"/>
            </a:ln>
          </c:spPr>
        </c:majorGridlines>
        <c:numFmt formatCode="0%" sourceLinked="1"/>
        <c:tickLblPos val="nextTo"/>
        <c:crossAx val="67443328"/>
        <c:crosses val="autoZero"/>
        <c:crossBetween val="between"/>
        <c:majorUnit val="0.2"/>
      </c:valAx>
      <c:spPr>
        <a:solidFill>
          <a:sysClr val="window" lastClr="FFFFFF"/>
        </a:solidFill>
        <a:ln>
          <a:solidFill>
            <a:sysClr val="window" lastClr="FFFFFF">
              <a:lumMod val="50000"/>
            </a:sysClr>
          </a:solidFill>
        </a:ln>
      </c:spPr>
    </c:plotArea>
    <c:legend>
      <c:legendPos val="r"/>
      <c:layout>
        <c:manualLayout>
          <c:xMode val="edge"/>
          <c:yMode val="edge"/>
          <c:x val="2.3244326931458267E-2"/>
          <c:y val="0.14756674707984821"/>
          <c:w val="5.6852427579393933E-2"/>
          <c:h val="0.68690508312051723"/>
        </c:manualLayout>
      </c:layout>
      <c:txPr>
        <a:bodyPr/>
        <a:lstStyle/>
        <a:p>
          <a:pPr>
            <a:defRPr sz="1000">
              <a:latin typeface="Verdana" pitchFamily="34" charset="0"/>
              <a:ea typeface="Verdana" pitchFamily="34" charset="0"/>
              <a:cs typeface="Verdana" pitchFamily="34" charset="0"/>
            </a:defRPr>
          </a:pPr>
          <a:endParaRPr lang="cs-CZ"/>
        </a:p>
      </c:txPr>
    </c:legend>
    <c:plotVisOnly val="1"/>
    <c:dispBlanksAs val="gap"/>
  </c:chart>
  <c:spPr>
    <a:noFill/>
    <a:ln>
      <a:noFill/>
    </a:ln>
  </c:spPr>
  <c:txPr>
    <a:bodyPr/>
    <a:lstStyle/>
    <a:p>
      <a:pPr>
        <a:defRPr>
          <a:latin typeface="Arial" pitchFamily="34" charset="0"/>
          <a:cs typeface="Arial" pitchFamily="34" charset="0"/>
        </a:defRPr>
      </a:pPr>
      <a:endParaRPr lang="cs-CZ"/>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cs-CZ"/>
  <c:clrMapOvr bg1="lt1" tx1="dk1" bg2="lt2" tx2="dk2" accent1="accent1" accent2="accent2" accent3="accent3" accent4="accent4" accent5="accent5" accent6="accent6" hlink="hlink" folHlink="folHlink"/>
  <c:chart>
    <c:plotArea>
      <c:layout>
        <c:manualLayout>
          <c:layoutTarget val="inner"/>
          <c:xMode val="edge"/>
          <c:yMode val="edge"/>
          <c:x val="0.47013936911022652"/>
          <c:y val="4.602423678710222E-2"/>
          <c:w val="0.46293556478871878"/>
          <c:h val="0.92478556270079271"/>
        </c:manualLayout>
      </c:layout>
      <c:barChart>
        <c:barDir val="bar"/>
        <c:grouping val="clustered"/>
        <c:ser>
          <c:idx val="0"/>
          <c:order val="0"/>
          <c:spPr>
            <a:pattFill prst="wdUpDiag">
              <a:fgClr>
                <a:srgbClr val="000000"/>
              </a:fgClr>
              <a:bgClr>
                <a:srgbClr val="FFFFFF"/>
              </a:bgClr>
            </a:pattFill>
          </c:spPr>
          <c:dLbls>
            <c:spPr>
              <a:noFill/>
              <a:ln>
                <a:noFill/>
              </a:ln>
              <a:effectLst/>
            </c:spPr>
            <c:showVal val="1"/>
            <c:extLst xmlns:c16r2="http://schemas.microsoft.com/office/drawing/2015/06/chart">
              <c:ext xmlns:c15="http://schemas.microsoft.com/office/drawing/2012/chart" uri="{CE6537A1-D6FC-4f65-9D91-7224C49458BB}">
                <c15:layout/>
                <c15:showLeaderLines val="0"/>
              </c:ext>
            </c:extLst>
          </c:dLbls>
          <c:cat>
            <c:strRef>
              <c:f>'ZK5'!$B$4:$B$11</c:f>
              <c:strCache>
                <c:ptCount val="8"/>
                <c:pt idx="0">
                  <c:v>Při hledání práce, když jsem byl/a nezaměstnaný/á </c:v>
                </c:pt>
                <c:pt idx="1">
                  <c:v>Při hledání nové práce</c:v>
                </c:pt>
                <c:pt idx="2">
                  <c:v>Pro rozhodnutí, co studovat</c:v>
                </c:pt>
                <c:pt idx="3">
                  <c:v>Abych si ujasnil/a, jaké mám možnosti do budoucna</c:v>
                </c:pt>
                <c:pt idx="4">
                  <c:v>Při založení své firmy (živnosti)</c:v>
                </c:pt>
                <c:pt idx="5">
                  <c:v>Abych se naučil/a, kde a jak hledat práci</c:v>
                </c:pt>
                <c:pt idx="6">
                  <c:v>Při hledání toho, co by mě bavilo v životě dělat</c:v>
                </c:pt>
                <c:pt idx="7">
                  <c:v>Při rozhodování o dalším studiu u svých dětí</c:v>
                </c:pt>
              </c:strCache>
            </c:strRef>
          </c:cat>
          <c:val>
            <c:numRef>
              <c:f>'ZK5'!$C$4:$C$11</c:f>
              <c:numCache>
                <c:formatCode>0</c:formatCode>
                <c:ptCount val="8"/>
                <c:pt idx="0">
                  <c:v>36.905841346377152</c:v>
                </c:pt>
                <c:pt idx="1">
                  <c:v>25.931377419592607</c:v>
                </c:pt>
                <c:pt idx="2">
                  <c:v>18</c:v>
                </c:pt>
                <c:pt idx="3">
                  <c:v>7.5709202263985365</c:v>
                </c:pt>
                <c:pt idx="4">
                  <c:v>3.9966963377165077</c:v>
                </c:pt>
                <c:pt idx="5">
                  <c:v>2.5513934397635225</c:v>
                </c:pt>
                <c:pt idx="6">
                  <c:v>3.4179159885005945</c:v>
                </c:pt>
                <c:pt idx="7">
                  <c:v>1.3509647054691789</c:v>
                </c:pt>
              </c:numCache>
            </c:numRef>
          </c:val>
          <c:extLst xmlns:c16r2="http://schemas.microsoft.com/office/drawing/2015/06/chart">
            <c:ext xmlns:c16="http://schemas.microsoft.com/office/drawing/2014/chart" uri="{C3380CC4-5D6E-409C-BE32-E72D297353CC}">
              <c16:uniqueId val="{00000000-C11A-4DAB-AD97-7B3B3EBF3FD9}"/>
            </c:ext>
          </c:extLst>
        </c:ser>
        <c:axId val="67521536"/>
        <c:axId val="67752704"/>
      </c:barChart>
      <c:catAx>
        <c:axId val="67521536"/>
        <c:scaling>
          <c:orientation val="maxMin"/>
        </c:scaling>
        <c:axPos val="l"/>
        <c:numFmt formatCode="General" sourceLinked="0"/>
        <c:tickLblPos val="nextTo"/>
        <c:txPr>
          <a:bodyPr/>
          <a:lstStyle/>
          <a:p>
            <a:pPr>
              <a:defRPr sz="1000"/>
            </a:pPr>
            <a:endParaRPr lang="cs-CZ"/>
          </a:p>
        </c:txPr>
        <c:crossAx val="67752704"/>
        <c:crosses val="autoZero"/>
        <c:auto val="1"/>
        <c:lblAlgn val="ctr"/>
        <c:lblOffset val="100"/>
      </c:catAx>
      <c:valAx>
        <c:axId val="67752704"/>
        <c:scaling>
          <c:orientation val="minMax"/>
          <c:max val="60"/>
        </c:scaling>
        <c:delete val="1"/>
        <c:axPos val="t"/>
        <c:numFmt formatCode="0" sourceLinked="1"/>
        <c:tickLblPos val="none"/>
        <c:crossAx val="67521536"/>
        <c:crosses val="autoZero"/>
        <c:crossBetween val="between"/>
        <c:majorUnit val="20"/>
      </c:valAx>
      <c:spPr>
        <a:ln>
          <a:noFill/>
        </a:ln>
      </c:spPr>
    </c:plotArea>
    <c:plotVisOnly val="1"/>
    <c:dispBlanksAs val="gap"/>
  </c:chart>
  <c:spPr>
    <a:solidFill>
      <a:schemeClr val="bg1"/>
    </a:solidFill>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cs-CZ"/>
  <c:clrMapOvr bg1="lt1" tx1="dk1" bg2="lt2" tx2="dk2" accent1="accent1" accent2="accent2" accent3="accent3" accent4="accent4" accent5="accent5" accent6="accent6" hlink="hlink" folHlink="folHlink"/>
  <c:chart>
    <c:plotArea>
      <c:layout>
        <c:manualLayout>
          <c:layoutTarget val="inner"/>
          <c:xMode val="edge"/>
          <c:yMode val="edge"/>
          <c:x val="0.47013936911022652"/>
          <c:y val="4.602423678710222E-2"/>
          <c:w val="0.46293556478871878"/>
          <c:h val="0.92478556270079271"/>
        </c:manualLayout>
      </c:layout>
      <c:barChart>
        <c:barDir val="bar"/>
        <c:grouping val="clustered"/>
        <c:ser>
          <c:idx val="0"/>
          <c:order val="0"/>
          <c:spPr>
            <a:pattFill prst="wdUpDiag">
              <a:fgClr>
                <a:srgbClr val="000000"/>
              </a:fgClr>
              <a:bgClr>
                <a:srgbClr val="FFFFFF"/>
              </a:bgClr>
            </a:pattFill>
          </c:spPr>
          <c:dLbls>
            <c:spPr>
              <a:noFill/>
              <a:ln>
                <a:noFill/>
              </a:ln>
              <a:effectLst/>
            </c:spPr>
            <c:showVal val="1"/>
            <c:extLst xmlns:c16r2="http://schemas.microsoft.com/office/drawing/2015/06/chart">
              <c:ext xmlns:c15="http://schemas.microsoft.com/office/drawing/2012/chart" uri="{CE6537A1-D6FC-4f65-9D91-7224C49458BB}">
                <c15:layout/>
                <c15:showLeaderLines val="0"/>
              </c:ext>
            </c:extLst>
          </c:dLbls>
          <c:cat>
            <c:strRef>
              <c:f>'ZK8'!$B$4:$B$15</c:f>
              <c:strCache>
                <c:ptCount val="12"/>
                <c:pt idx="0">
                  <c:v>Ztráta zaměstnání, problémy s nalezením nového, dlouhodobá nezaměstnanost</c:v>
                </c:pt>
                <c:pt idx="1">
                  <c:v>Znalost, informovanost</c:v>
                </c:pt>
                <c:pt idx="2">
                  <c:v>Změna osobní situace, myšlení (např. být mladší, zdravotní stav, dostudovat)</c:v>
                </c:pt>
                <c:pt idx="3">
                  <c:v>Nevyužil by, nepotřebuje, nic</c:v>
                </c:pt>
                <c:pt idx="4">
                  <c:v>Profesionalita, užitečnost (jistota nalezení zaměstnání), blízkost</c:v>
                </c:pt>
                <c:pt idx="5">
                  <c:v>Potřeba, zajímavá nabídka, kariérní postup, změna oboru</c:v>
                </c:pt>
                <c:pt idx="6">
                  <c:v>Doporučení od známého, kamaráda, kteří se službou byli spokojeni a pomohla jim</c:v>
                </c:pt>
                <c:pt idx="7">
                  <c:v>Oslovení poradcem, nabídka služeb</c:v>
                </c:pt>
                <c:pt idx="8">
                  <c:v>Finanční dostupnost, peníze, být zdarma</c:v>
                </c:pt>
                <c:pt idx="9">
                  <c:v>Nevědět jak dál, zoufalost</c:v>
                </c:pt>
                <c:pt idx="10">
                  <c:v>Jiné</c:v>
                </c:pt>
                <c:pt idx="11">
                  <c:v>DK/NA</c:v>
                </c:pt>
              </c:strCache>
            </c:strRef>
          </c:cat>
          <c:val>
            <c:numRef>
              <c:f>'ZK8'!$C$4:$C$15</c:f>
              <c:numCache>
                <c:formatCode>0</c:formatCode>
                <c:ptCount val="12"/>
                <c:pt idx="0">
                  <c:v>22.516255865018096</c:v>
                </c:pt>
                <c:pt idx="1">
                  <c:v>13.91069192031768</c:v>
                </c:pt>
                <c:pt idx="2">
                  <c:v>8.2267372128843768</c:v>
                </c:pt>
                <c:pt idx="3">
                  <c:v>8.3809768439455787</c:v>
                </c:pt>
                <c:pt idx="4">
                  <c:v>6.6731394085358406</c:v>
                </c:pt>
                <c:pt idx="5">
                  <c:v>6.2472220757572714</c:v>
                </c:pt>
                <c:pt idx="6">
                  <c:v>4.5131363178779065</c:v>
                </c:pt>
                <c:pt idx="7">
                  <c:v>4.9250803536091308</c:v>
                </c:pt>
                <c:pt idx="8">
                  <c:v>3.1320773962035067</c:v>
                </c:pt>
                <c:pt idx="9">
                  <c:v>3.3311922402729612</c:v>
                </c:pt>
                <c:pt idx="10">
                  <c:v>2.9710350632101425</c:v>
                </c:pt>
                <c:pt idx="11">
                  <c:v>17.792384282608474</c:v>
                </c:pt>
              </c:numCache>
            </c:numRef>
          </c:val>
          <c:extLst xmlns:c16r2="http://schemas.microsoft.com/office/drawing/2015/06/chart">
            <c:ext xmlns:c16="http://schemas.microsoft.com/office/drawing/2014/chart" uri="{C3380CC4-5D6E-409C-BE32-E72D297353CC}">
              <c16:uniqueId val="{00000000-6168-4E6C-A3F0-7282F5887628}"/>
            </c:ext>
          </c:extLst>
        </c:ser>
        <c:axId val="67793664"/>
        <c:axId val="67795200"/>
      </c:barChart>
      <c:catAx>
        <c:axId val="67793664"/>
        <c:scaling>
          <c:orientation val="maxMin"/>
        </c:scaling>
        <c:axPos val="l"/>
        <c:numFmt formatCode="General" sourceLinked="1"/>
        <c:tickLblPos val="nextTo"/>
        <c:txPr>
          <a:bodyPr/>
          <a:lstStyle/>
          <a:p>
            <a:pPr>
              <a:defRPr sz="900"/>
            </a:pPr>
            <a:endParaRPr lang="cs-CZ"/>
          </a:p>
        </c:txPr>
        <c:crossAx val="67795200"/>
        <c:crosses val="autoZero"/>
        <c:auto val="1"/>
        <c:lblAlgn val="ctr"/>
        <c:lblOffset val="100"/>
      </c:catAx>
      <c:valAx>
        <c:axId val="67795200"/>
        <c:scaling>
          <c:orientation val="minMax"/>
          <c:max val="100"/>
        </c:scaling>
        <c:delete val="1"/>
        <c:axPos val="t"/>
        <c:numFmt formatCode="0" sourceLinked="1"/>
        <c:tickLblPos val="none"/>
        <c:crossAx val="67793664"/>
        <c:crosses val="autoZero"/>
        <c:crossBetween val="between"/>
        <c:majorUnit val="25"/>
      </c:valAx>
      <c:spPr>
        <a:ln>
          <a:noFill/>
        </a:ln>
      </c:spPr>
    </c:plotArea>
    <c:plotVisOnly val="1"/>
    <c:dispBlanksAs val="gap"/>
  </c:chart>
  <c:spPr>
    <a:solidFill>
      <a:schemeClr val="bg1"/>
    </a:solidFill>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D3BC9265-8384-4588-994C-9ECF9FDDB26E}" type="datetimeFigureOut">
              <a:rPr lang="cs-CZ"/>
              <a:pPr>
                <a:defRPr/>
              </a:pPr>
              <a:t>8.12.2017</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smtClean="0"/>
              <a:t>Upravte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0C77ECC5-E941-433B-92BB-9FEE55CA76B2}"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pPr>
              <a:defRPr/>
            </a:pPr>
            <a:fld id="{86A2FAF0-573C-4D54-A6C9-2ED1AAF321AF}" type="datetimeFigureOut">
              <a:rPr lang="cs-CZ" smtClean="0"/>
              <a:pPr>
                <a:defRPr/>
              </a:pPr>
              <a:t>8.12.2017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pPr>
              <a:defRPr/>
            </a:pPr>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pPr>
              <a:defRPr/>
            </a:pPr>
            <a:fld id="{E2D29E83-24C7-45F7-BE20-14B5180F2B3F}" type="slidenum">
              <a:rPr lang="cs-CZ" altLang="cs-CZ" smtClean="0"/>
              <a:pPr>
                <a:defRPr/>
              </a:pPr>
              <a:t>‹#›</a:t>
            </a:fld>
            <a:endParaRPr lang="cs-CZ" alt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D99627AC-6CF7-413C-B5BD-3365D9A13174}" type="datetimeFigureOut">
              <a:rPr lang="cs-CZ" smtClean="0"/>
              <a:pPr>
                <a:defRPr/>
              </a:pPr>
              <a:t>8.12.2017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28FFCDB-06CC-41A0-875D-657EE7B925A2}" type="slidenum">
              <a:rPr lang="cs-CZ" altLang="cs-CZ" smtClean="0"/>
              <a:pPr>
                <a:defRPr/>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CF7119E5-E163-46B9-BDF8-7B6F8F825B36}" type="datetimeFigureOut">
              <a:rPr lang="cs-CZ" smtClean="0"/>
              <a:pPr>
                <a:defRPr/>
              </a:pPr>
              <a:t>8.12.2017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F761278-9CA9-4B06-A5F5-7B6508BDAD02}" type="slidenum">
              <a:rPr lang="cs-CZ" altLang="cs-CZ" smtClean="0"/>
              <a:pPr>
                <a:defRPr/>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pPr>
              <a:defRPr/>
            </a:pPr>
            <a:fld id="{B165AE9A-D5DB-475B-9875-282CBAECFD76}" type="datetimeFigureOut">
              <a:rPr lang="cs-CZ" smtClean="0"/>
              <a:pPr>
                <a:defRPr/>
              </a:pPr>
              <a:t>8.12.2017</a:t>
            </a:fld>
            <a:endParaRPr lang="cs-CZ"/>
          </a:p>
        </p:txBody>
      </p:sp>
      <p:sp>
        <p:nvSpPr>
          <p:cNvPr id="9" name="Zástupný symbol pro číslo snímku 8"/>
          <p:cNvSpPr>
            <a:spLocks noGrp="1"/>
          </p:cNvSpPr>
          <p:nvPr>
            <p:ph type="sldNum" sz="quarter" idx="15"/>
          </p:nvPr>
        </p:nvSpPr>
        <p:spPr/>
        <p:txBody>
          <a:bodyPr rtlCol="0"/>
          <a:lstStyle/>
          <a:p>
            <a:pPr>
              <a:defRPr/>
            </a:pPr>
            <a:fld id="{27C681F8-51AD-437F-A88B-3A72273F98ED}" type="slidenum">
              <a:rPr lang="cs-CZ" altLang="cs-CZ" smtClean="0"/>
              <a:pPr>
                <a:defRPr/>
              </a:pPr>
              <a:t>‹#›</a:t>
            </a:fld>
            <a:endParaRPr lang="cs-CZ" altLang="cs-CZ"/>
          </a:p>
        </p:txBody>
      </p:sp>
      <p:sp>
        <p:nvSpPr>
          <p:cNvPr id="10" name="Zástupný symbol pro zápatí 9"/>
          <p:cNvSpPr>
            <a:spLocks noGrp="1"/>
          </p:cNvSpPr>
          <p:nvPr>
            <p:ph type="ftr" sz="quarter" idx="16"/>
          </p:nvPr>
        </p:nvSpPr>
        <p:spPr/>
        <p:txBody>
          <a:bodyPr rtlCol="0"/>
          <a:lstStyle/>
          <a:p>
            <a:pPr>
              <a:defRPr/>
            </a:pP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pPr>
              <a:defRPr/>
            </a:pPr>
            <a:fld id="{7BBBDDAD-BD02-45D4-BC5D-B84A80001C6D}" type="datetimeFigureOut">
              <a:rPr lang="cs-CZ" smtClean="0"/>
              <a:pPr>
                <a:defRPr/>
              </a:pPr>
              <a:t>8.12.2017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pPr>
              <a:defRPr/>
            </a:pPr>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pPr>
              <a:defRPr/>
            </a:pPr>
            <a:fld id="{A455B72F-D380-4971-AC33-CB475DD33D5D}" type="slidenum">
              <a:rPr lang="cs-CZ" altLang="cs-CZ" smtClean="0"/>
              <a:pPr>
                <a:defRPr/>
              </a:pPr>
              <a:t>‹#›</a:t>
            </a:fld>
            <a:endParaRPr lang="cs-CZ" alt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pPr>
              <a:defRPr/>
            </a:pPr>
            <a:fld id="{1D821150-C6DA-4F6C-AACD-E4DF647D505F}" type="datetimeFigureOut">
              <a:rPr lang="cs-CZ" smtClean="0"/>
              <a:pPr>
                <a:defRPr/>
              </a:pPr>
              <a:t>8.12.2017</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20F2177B-FC28-4CC3-8222-2432D3D25F6C}" type="slidenum">
              <a:rPr lang="cs-CZ" altLang="cs-CZ" smtClean="0"/>
              <a:pPr>
                <a:defRPr/>
              </a:pPr>
              <a:t>‹#›</a:t>
            </a:fld>
            <a:endParaRPr lang="cs-CZ" alt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pPr>
              <a:defRPr/>
            </a:pPr>
            <a:fld id="{36205633-3C1E-484D-9AFA-EC7AD13D9C60}" type="datetimeFigureOut">
              <a:rPr lang="cs-CZ" smtClean="0"/>
              <a:pPr>
                <a:defRPr/>
              </a:pPr>
              <a:t>8.12.2017</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D805BD1-563C-4D21-A8BA-BC3A8E404C07}" type="slidenum">
              <a:rPr lang="cs-CZ" altLang="cs-CZ" smtClean="0"/>
              <a:pPr>
                <a:defRPr/>
              </a:pPr>
              <a:t>‹#›</a:t>
            </a:fld>
            <a:endParaRPr lang="cs-CZ" alt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pPr>
              <a:defRPr/>
            </a:pPr>
            <a:fld id="{00ABFD25-46AC-4BFF-8667-492DC3684758}" type="datetimeFigureOut">
              <a:rPr lang="cs-CZ" smtClean="0"/>
              <a:pPr>
                <a:defRPr/>
              </a:pPr>
              <a:t>8.12.2017</a:t>
            </a:fld>
            <a:endParaRPr lang="cs-CZ"/>
          </a:p>
        </p:txBody>
      </p:sp>
      <p:sp>
        <p:nvSpPr>
          <p:cNvPr id="7" name="Zástupný symbol pro číslo snímku 6"/>
          <p:cNvSpPr>
            <a:spLocks noGrp="1"/>
          </p:cNvSpPr>
          <p:nvPr>
            <p:ph type="sldNum" sz="quarter" idx="11"/>
          </p:nvPr>
        </p:nvSpPr>
        <p:spPr/>
        <p:txBody>
          <a:bodyPr rtlCol="0"/>
          <a:lstStyle/>
          <a:p>
            <a:pPr>
              <a:defRPr/>
            </a:pPr>
            <a:fld id="{02CAA6B2-25CD-437A-9E07-F203962F6C77}" type="slidenum">
              <a:rPr lang="cs-CZ" altLang="cs-CZ" smtClean="0"/>
              <a:pPr>
                <a:defRPr/>
              </a:pPr>
              <a:t>‹#›</a:t>
            </a:fld>
            <a:endParaRPr lang="cs-CZ" altLang="cs-CZ"/>
          </a:p>
        </p:txBody>
      </p:sp>
      <p:sp>
        <p:nvSpPr>
          <p:cNvPr id="8" name="Zástupný symbol pro zápatí 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2C5D0A17-7A3A-4A94-B0E5-9C810C6DB44E}" type="datetimeFigureOut">
              <a:rPr lang="cs-CZ" smtClean="0"/>
              <a:pPr>
                <a:defRPr/>
              </a:pPr>
              <a:t>8.12.2017</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7114591D-8B44-4E12-A180-EE09CA37B64D}" type="slidenum">
              <a:rPr lang="cs-CZ" altLang="cs-CZ" smtClean="0"/>
              <a:pPr>
                <a:defRPr/>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pPr>
              <a:defRPr/>
            </a:pPr>
            <a:fld id="{609A9A8A-CE53-4C09-9D4F-F6B4D10C8A51}" type="datetimeFigureOut">
              <a:rPr lang="cs-CZ" smtClean="0"/>
              <a:pPr>
                <a:defRPr/>
              </a:pPr>
              <a:t>8.12.2017</a:t>
            </a:fld>
            <a:endParaRPr lang="cs-CZ"/>
          </a:p>
        </p:txBody>
      </p:sp>
      <p:sp>
        <p:nvSpPr>
          <p:cNvPr id="22" name="Zástupný symbol pro číslo snímku 21"/>
          <p:cNvSpPr>
            <a:spLocks noGrp="1"/>
          </p:cNvSpPr>
          <p:nvPr>
            <p:ph type="sldNum" sz="quarter" idx="15"/>
          </p:nvPr>
        </p:nvSpPr>
        <p:spPr/>
        <p:txBody>
          <a:bodyPr rtlCol="0"/>
          <a:lstStyle/>
          <a:p>
            <a:pPr>
              <a:defRPr/>
            </a:pPr>
            <a:fld id="{DF9B8928-7FE5-4939-BDAD-ADC1F0378F85}" type="slidenum">
              <a:rPr lang="cs-CZ" altLang="cs-CZ" smtClean="0"/>
              <a:pPr>
                <a:defRPr/>
              </a:pPr>
              <a:t>‹#›</a:t>
            </a:fld>
            <a:endParaRPr lang="cs-CZ" altLang="cs-CZ"/>
          </a:p>
        </p:txBody>
      </p:sp>
      <p:sp>
        <p:nvSpPr>
          <p:cNvPr id="23" name="Zástupný symbol pro zápatí 22"/>
          <p:cNvSpPr>
            <a:spLocks noGrp="1"/>
          </p:cNvSpPr>
          <p:nvPr>
            <p:ph type="ftr" sz="quarter" idx="16"/>
          </p:nvPr>
        </p:nvSpPr>
        <p:spPr/>
        <p:txBody>
          <a:bodyPr rtlCol="0"/>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pPr>
              <a:defRPr/>
            </a:pPr>
            <a:fld id="{FF4B54EB-6E3A-4E80-90EB-46697765FC3D}" type="datetimeFigureOut">
              <a:rPr lang="cs-CZ" smtClean="0"/>
              <a:pPr>
                <a:defRPr/>
              </a:pPr>
              <a:t>8.12.2017</a:t>
            </a:fld>
            <a:endParaRPr lang="cs-CZ"/>
          </a:p>
        </p:txBody>
      </p:sp>
      <p:sp>
        <p:nvSpPr>
          <p:cNvPr id="18" name="Zástupný symbol pro číslo snímku 17"/>
          <p:cNvSpPr>
            <a:spLocks noGrp="1"/>
          </p:cNvSpPr>
          <p:nvPr>
            <p:ph type="sldNum" sz="quarter" idx="11"/>
          </p:nvPr>
        </p:nvSpPr>
        <p:spPr/>
        <p:txBody>
          <a:bodyPr rtlCol="0"/>
          <a:lstStyle/>
          <a:p>
            <a:pPr>
              <a:defRPr/>
            </a:pPr>
            <a:fld id="{A7BD9B1F-C5B4-4BE9-A4B5-1FA5A1CACB95}" type="slidenum">
              <a:rPr lang="cs-CZ" altLang="cs-CZ" smtClean="0"/>
              <a:pPr>
                <a:defRPr/>
              </a:pPr>
              <a:t>‹#›</a:t>
            </a:fld>
            <a:endParaRPr lang="cs-CZ" altLang="cs-CZ"/>
          </a:p>
        </p:txBody>
      </p:sp>
      <p:sp>
        <p:nvSpPr>
          <p:cNvPr id="21" name="Zástupný symbol pro zápatí 20"/>
          <p:cNvSpPr>
            <a:spLocks noGrp="1"/>
          </p:cNvSpPr>
          <p:nvPr>
            <p:ph type="ftr" sz="quarter" idx="12"/>
          </p:nvPr>
        </p:nvSpPr>
        <p:spPr/>
        <p:txBody>
          <a:bodyPr rtlCol="0"/>
          <a:lstStyle/>
          <a:p>
            <a:pPr>
              <a:defRPr/>
            </a:pP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15E0A257-306C-4A8C-A78D-8DB50DCD9613}" type="datetimeFigureOut">
              <a:rPr lang="cs-CZ" smtClean="0"/>
              <a:pPr>
                <a:defRPr/>
              </a:pPr>
              <a:t>8.12.2017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9110BB10-2F6F-4A3C-B45A-0CE39F180D6D}" type="slidenum">
              <a:rPr lang="cs-CZ" altLang="cs-CZ" smtClean="0"/>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uv.cz/p/por/ck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List_aplikac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uv.cz/projekty" TargetMode="External"/><Relationship Id="rId2" Type="http://schemas.openxmlformats.org/officeDocument/2006/relationships/hyperlink" Target="http://www.nvf.cz/" TargetMode="External"/><Relationship Id="rId1" Type="http://schemas.openxmlformats.org/officeDocument/2006/relationships/slideLayout" Target="../slideLayouts/slideLayout2.xml"/><Relationship Id="rId6" Type="http://schemas.openxmlformats.org/officeDocument/2006/relationships/hyperlink" Target="http://web.saaic.sk/nrcg_new/_kniznica.cfm?menu=1&amp;open=1&amp;jazyk=sk&amp;Titul=cena" TargetMode="External"/><Relationship Id="rId5" Type="http://schemas.openxmlformats.org/officeDocument/2006/relationships/hyperlink" Target="https://portal.mpsv.cz/upcr/esf" TargetMode="External"/><Relationship Id="rId4" Type="http://schemas.openxmlformats.org/officeDocument/2006/relationships/hyperlink" Target="http://www.fdv.cz/"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katalog.nsp.cz/poziceOdbornySmer.aspx?kod_smeru=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Nadpis 1"/>
          <p:cNvSpPr>
            <a:spLocks noGrp="1"/>
          </p:cNvSpPr>
          <p:nvPr>
            <p:ph type="ctrTitle"/>
          </p:nvPr>
        </p:nvSpPr>
        <p:spPr>
          <a:xfrm>
            <a:off x="1547664" y="836712"/>
            <a:ext cx="7344816" cy="1872208"/>
          </a:xfrm>
        </p:spPr>
        <p:txBody>
          <a:bodyPr>
            <a:noAutofit/>
          </a:bodyPr>
          <a:lstStyle/>
          <a:p>
            <a:pPr algn="ctr" eaLnBrk="1" hangingPunct="1"/>
            <a:r>
              <a:rPr lang="cs-CZ" altLang="cs-CZ" sz="3800" dirty="0" smtClean="0"/>
              <a:t>Služby kariérového poradenství pro dospělé  v ČR</a:t>
            </a:r>
          </a:p>
        </p:txBody>
      </p:sp>
      <p:sp>
        <p:nvSpPr>
          <p:cNvPr id="3" name="Podnadpis 2"/>
          <p:cNvSpPr>
            <a:spLocks noGrp="1"/>
          </p:cNvSpPr>
          <p:nvPr>
            <p:ph type="subTitle" idx="1"/>
          </p:nvPr>
        </p:nvSpPr>
        <p:spPr>
          <a:xfrm>
            <a:off x="2483768" y="3717032"/>
            <a:ext cx="6048672" cy="1872208"/>
          </a:xfrm>
        </p:spPr>
        <p:txBody>
          <a:bodyPr>
            <a:normAutofit fontScale="92500" lnSpcReduction="20000"/>
          </a:bodyPr>
          <a:lstStyle/>
          <a:p>
            <a:pPr algn="ctr" eaLnBrk="1" fontAlgn="auto" hangingPunct="1">
              <a:spcAft>
                <a:spcPts val="0"/>
              </a:spcAft>
              <a:buFont typeface="Wingdings 2"/>
              <a:buNone/>
              <a:defRPr/>
            </a:pPr>
            <a:r>
              <a:rPr lang="cs-CZ" sz="3200" b="0" dirty="0" smtClean="0"/>
              <a:t>Lenka Hloušková</a:t>
            </a:r>
          </a:p>
          <a:p>
            <a:pPr algn="ctr" eaLnBrk="1" fontAlgn="auto" hangingPunct="1">
              <a:spcAft>
                <a:spcPts val="0"/>
              </a:spcAft>
              <a:buFont typeface="Wingdings 2"/>
              <a:buNone/>
              <a:defRPr/>
            </a:pPr>
            <a:endParaRPr lang="cs-CZ" sz="3200" b="0" dirty="0" smtClean="0"/>
          </a:p>
          <a:p>
            <a:pPr algn="ctr" eaLnBrk="1" fontAlgn="auto" hangingPunct="1">
              <a:spcAft>
                <a:spcPts val="0"/>
              </a:spcAft>
              <a:buFont typeface="Wingdings 2"/>
              <a:buNone/>
              <a:defRPr/>
            </a:pPr>
            <a:r>
              <a:rPr lang="cs-CZ" sz="2200" b="0" dirty="0" smtClean="0"/>
              <a:t>Ústav pedagogických věd</a:t>
            </a:r>
          </a:p>
          <a:p>
            <a:pPr algn="ctr">
              <a:defRPr/>
            </a:pPr>
            <a:r>
              <a:rPr lang="cs-CZ" sz="2200" b="0" dirty="0" smtClean="0"/>
              <a:t>Filozofická fakulta </a:t>
            </a:r>
          </a:p>
          <a:p>
            <a:pPr algn="ctr">
              <a:defRPr/>
            </a:pPr>
            <a:r>
              <a:rPr lang="cs-CZ" sz="2200" b="0" dirty="0" smtClean="0"/>
              <a:t>Masarykova univerzita</a:t>
            </a:r>
          </a:p>
          <a:p>
            <a:pPr algn="ctr">
              <a:defRPr/>
            </a:pPr>
            <a:endParaRPr lang="cs-CZ" sz="2200" b="0" dirty="0" smtClean="0"/>
          </a:p>
          <a:p>
            <a:pPr algn="ctr">
              <a:defRPr/>
            </a:pPr>
            <a:endParaRPr lang="cs-CZ" sz="2200" b="0" dirty="0"/>
          </a:p>
        </p:txBody>
      </p:sp>
      <p:sp>
        <p:nvSpPr>
          <p:cNvPr id="4" name="Zástupný symbol pro zápatí 3"/>
          <p:cNvSpPr>
            <a:spLocks noGrp="1"/>
          </p:cNvSpPr>
          <p:nvPr>
            <p:ph type="ftr" sz="quarter" idx="11"/>
          </p:nvPr>
        </p:nvSpPr>
        <p:spPr>
          <a:xfrm rot="10800000" flipV="1">
            <a:off x="2411760" y="6093296"/>
            <a:ext cx="6336704" cy="576064"/>
          </a:xfrm>
        </p:spPr>
        <p:txBody>
          <a:bodyPr/>
          <a:lstStyle/>
          <a:p>
            <a:pPr algn="ctr">
              <a:defRPr/>
            </a:pPr>
            <a:r>
              <a:rPr lang="cs-CZ" sz="1600" dirty="0" smtClean="0"/>
              <a:t>Konference projektu GOAL, Praha,  8.12. 2017</a:t>
            </a:r>
            <a:endParaRPr lang="cs-CZ"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534400" cy="981075"/>
          </a:xfrm>
        </p:spPr>
        <p:txBody>
          <a:bodyPr>
            <a:normAutofit fontScale="90000"/>
          </a:bodyPr>
          <a:lstStyle/>
          <a:p>
            <a:pPr>
              <a:defRPr/>
            </a:pPr>
            <a:r>
              <a:rPr lang="cs-CZ" sz="3200" dirty="0" smtClean="0"/>
              <a:t>Oblasti služeb kariérového poradenství </a:t>
            </a:r>
            <a:br>
              <a:rPr lang="cs-CZ" sz="3200" dirty="0" smtClean="0"/>
            </a:br>
            <a:r>
              <a:rPr lang="cs-CZ" sz="3200" dirty="0" smtClean="0"/>
              <a:t>(podle </a:t>
            </a:r>
            <a:r>
              <a:rPr lang="cs-CZ" sz="3200" dirty="0" err="1" smtClean="0"/>
              <a:t>Hansen</a:t>
            </a:r>
            <a:r>
              <a:rPr lang="cs-CZ" sz="3200" dirty="0" smtClean="0"/>
              <a:t>, 2007)</a:t>
            </a:r>
            <a:endParaRPr lang="cs-CZ" sz="3200" dirty="0"/>
          </a:p>
        </p:txBody>
      </p:sp>
      <p:sp>
        <p:nvSpPr>
          <p:cNvPr id="3" name="Zástupný symbol pro obsah 2"/>
          <p:cNvSpPr>
            <a:spLocks noGrp="1"/>
          </p:cNvSpPr>
          <p:nvPr>
            <p:ph sz="quarter" idx="1"/>
          </p:nvPr>
        </p:nvSpPr>
        <p:spPr>
          <a:xfrm>
            <a:off x="301625" y="1527175"/>
            <a:ext cx="8504238" cy="4926013"/>
          </a:xfrm>
        </p:spPr>
        <p:txBody>
          <a:bodyPr/>
          <a:lstStyle/>
          <a:p>
            <a:pPr lvl="1" algn="just">
              <a:lnSpc>
                <a:spcPct val="80000"/>
              </a:lnSpc>
              <a:defRPr/>
            </a:pPr>
            <a:r>
              <a:rPr lang="cs-CZ" dirty="0" smtClean="0">
                <a:solidFill>
                  <a:schemeClr val="tx1"/>
                </a:solidFill>
              </a:rPr>
              <a:t>Kariérové informace (</a:t>
            </a:r>
            <a:r>
              <a:rPr lang="cs-CZ" i="1" dirty="0" err="1" smtClean="0">
                <a:solidFill>
                  <a:schemeClr val="tx1"/>
                </a:solidFill>
              </a:rPr>
              <a:t>advising</a:t>
            </a:r>
            <a:r>
              <a:rPr lang="cs-CZ" dirty="0" smtClean="0">
                <a:solidFill>
                  <a:schemeClr val="tx1"/>
                </a:solidFill>
              </a:rPr>
              <a:t>)</a:t>
            </a:r>
          </a:p>
          <a:p>
            <a:pPr lvl="1" algn="just">
              <a:lnSpc>
                <a:spcPct val="80000"/>
              </a:lnSpc>
              <a:defRPr/>
            </a:pPr>
            <a:endParaRPr lang="cs-CZ" dirty="0" smtClean="0">
              <a:solidFill>
                <a:schemeClr val="tx1"/>
              </a:solidFill>
            </a:endParaRPr>
          </a:p>
          <a:p>
            <a:pPr lvl="1" algn="just">
              <a:lnSpc>
                <a:spcPct val="80000"/>
              </a:lnSpc>
              <a:defRPr/>
            </a:pPr>
            <a:r>
              <a:rPr lang="cs-CZ" dirty="0" smtClean="0">
                <a:solidFill>
                  <a:schemeClr val="tx1"/>
                </a:solidFill>
              </a:rPr>
              <a:t>Kariérové výchova/vzdělávání (</a:t>
            </a:r>
            <a:r>
              <a:rPr lang="cs-CZ" i="1" dirty="0" err="1" smtClean="0">
                <a:solidFill>
                  <a:schemeClr val="tx1"/>
                </a:solidFill>
              </a:rPr>
              <a:t>career</a:t>
            </a:r>
            <a:r>
              <a:rPr lang="cs-CZ" i="1" dirty="0" smtClean="0">
                <a:solidFill>
                  <a:schemeClr val="tx1"/>
                </a:solidFill>
              </a:rPr>
              <a:t> </a:t>
            </a:r>
            <a:r>
              <a:rPr lang="cs-CZ" i="1" dirty="0" err="1" smtClean="0">
                <a:solidFill>
                  <a:schemeClr val="tx1"/>
                </a:solidFill>
              </a:rPr>
              <a:t>education</a:t>
            </a:r>
            <a:r>
              <a:rPr lang="cs-CZ" dirty="0" smtClean="0">
                <a:solidFill>
                  <a:schemeClr val="tx1"/>
                </a:solidFill>
              </a:rPr>
              <a:t>) - v ČR spíše podpora profesní orientace, </a:t>
            </a:r>
            <a:r>
              <a:rPr lang="cs-CZ" altLang="cs-CZ" dirty="0" smtClean="0">
                <a:solidFill>
                  <a:schemeClr val="tx1"/>
                </a:solidFill>
              </a:rPr>
              <a:t>poradenství pro volbu (k volbě) povolání, poradenství pro volbu další profesní a vzdělávací dráhy </a:t>
            </a:r>
          </a:p>
          <a:p>
            <a:pPr lvl="1" algn="just">
              <a:lnSpc>
                <a:spcPct val="80000"/>
              </a:lnSpc>
              <a:defRPr/>
            </a:pPr>
            <a:endParaRPr lang="cs-CZ" altLang="cs-CZ" dirty="0" smtClean="0">
              <a:solidFill>
                <a:schemeClr val="tx1"/>
              </a:solidFill>
            </a:endParaRPr>
          </a:p>
          <a:p>
            <a:pPr lvl="1" algn="just">
              <a:lnSpc>
                <a:spcPct val="80000"/>
              </a:lnSpc>
              <a:defRPr/>
            </a:pPr>
            <a:r>
              <a:rPr lang="cs-CZ" dirty="0" smtClean="0">
                <a:solidFill>
                  <a:schemeClr val="tx1"/>
                </a:solidFill>
              </a:rPr>
              <a:t>Kariérové poradenství (</a:t>
            </a:r>
            <a:r>
              <a:rPr lang="cs-CZ" i="1" dirty="0" err="1" smtClean="0">
                <a:solidFill>
                  <a:schemeClr val="tx1"/>
                </a:solidFill>
              </a:rPr>
              <a:t>career</a:t>
            </a:r>
            <a:r>
              <a:rPr lang="cs-CZ" i="1" dirty="0" smtClean="0">
                <a:solidFill>
                  <a:schemeClr val="tx1"/>
                </a:solidFill>
              </a:rPr>
              <a:t> </a:t>
            </a:r>
            <a:r>
              <a:rPr lang="cs-CZ" i="1" dirty="0" err="1" smtClean="0">
                <a:solidFill>
                  <a:schemeClr val="tx1"/>
                </a:solidFill>
              </a:rPr>
              <a:t>counselling</a:t>
            </a:r>
            <a:r>
              <a:rPr lang="cs-CZ" dirty="0" smtClean="0">
                <a:solidFill>
                  <a:schemeClr val="tx1"/>
                </a:solidFill>
              </a:rPr>
              <a:t>)</a:t>
            </a:r>
          </a:p>
          <a:p>
            <a:pPr lvl="1" algn="just">
              <a:lnSpc>
                <a:spcPct val="80000"/>
              </a:lnSpc>
              <a:defRPr/>
            </a:pPr>
            <a:endParaRPr lang="cs-CZ" dirty="0" smtClean="0">
              <a:solidFill>
                <a:schemeClr val="tx1"/>
              </a:solidFill>
            </a:endParaRPr>
          </a:p>
          <a:p>
            <a:pPr lvl="1" algn="just">
              <a:lnSpc>
                <a:spcPct val="80000"/>
              </a:lnSpc>
              <a:defRPr/>
            </a:pPr>
            <a:r>
              <a:rPr lang="cs-CZ" dirty="0" smtClean="0">
                <a:solidFill>
                  <a:schemeClr val="tx1"/>
                </a:solidFill>
              </a:rPr>
              <a:t>Zaměstnanecké poradenství – v ČR poradenství na pracovišti (pro zaměstnance) </a:t>
            </a:r>
          </a:p>
          <a:p>
            <a:pPr marL="274638" lvl="1" indent="0" algn="just">
              <a:lnSpc>
                <a:spcPct val="80000"/>
              </a:lnSpc>
              <a:buFont typeface="Wingdings" panose="05000000000000000000" pitchFamily="2" charset="2"/>
              <a:buNone/>
              <a:defRPr/>
            </a:pPr>
            <a:endParaRPr lang="cs-CZ" dirty="0" smtClean="0">
              <a:solidFill>
                <a:schemeClr val="tx1"/>
              </a:solidFill>
            </a:endParaRPr>
          </a:p>
          <a:p>
            <a:pPr lvl="1" algn="just">
              <a:lnSpc>
                <a:spcPct val="80000"/>
              </a:lnSpc>
              <a:defRPr/>
            </a:pPr>
            <a:r>
              <a:rPr lang="cs-CZ" dirty="0" smtClean="0">
                <a:solidFill>
                  <a:schemeClr val="tx1"/>
                </a:solidFill>
              </a:rPr>
              <a:t>Zprostředkování práce – v ČR silná tradice profesního poradenství (</a:t>
            </a:r>
            <a:r>
              <a:rPr lang="cs-CZ" i="1" dirty="0" err="1" smtClean="0">
                <a:solidFill>
                  <a:schemeClr val="tx1"/>
                </a:solidFill>
              </a:rPr>
              <a:t>vocational</a:t>
            </a:r>
            <a:r>
              <a:rPr lang="cs-CZ" i="1" dirty="0" smtClean="0">
                <a:solidFill>
                  <a:schemeClr val="tx1"/>
                </a:solidFill>
              </a:rPr>
              <a:t> </a:t>
            </a:r>
            <a:r>
              <a:rPr lang="cs-CZ" i="1" dirty="0" err="1" smtClean="0">
                <a:solidFill>
                  <a:schemeClr val="tx1"/>
                </a:solidFill>
              </a:rPr>
              <a:t>guidance</a:t>
            </a:r>
            <a:r>
              <a:rPr lang="cs-CZ" dirty="0" smtClean="0">
                <a:solidFill>
                  <a:schemeClr val="tx1"/>
                </a:solidFill>
              </a:rPr>
              <a:t>) a poradenství pro volbu povolání </a:t>
            </a:r>
          </a:p>
          <a:p>
            <a:pPr algn="just">
              <a:lnSpc>
                <a:spcPct val="80000"/>
              </a:lnSpc>
              <a:defRPr/>
            </a:pPr>
            <a:endParaRPr lang="cs-CZ" altLang="cs-CZ" dirty="0" smtClean="0"/>
          </a:p>
          <a:p>
            <a:pPr>
              <a:defRPr/>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662988" cy="968375"/>
          </a:xfrm>
        </p:spPr>
        <p:txBody>
          <a:bodyPr>
            <a:normAutofit fontScale="90000"/>
          </a:bodyPr>
          <a:lstStyle/>
          <a:p>
            <a:pPr>
              <a:defRPr/>
            </a:pPr>
            <a:r>
              <a:rPr lang="cs-CZ" sz="3200" dirty="0" smtClean="0"/>
              <a:t>Období služeb kariérového poradenství v ČR: dokumenty (2005 –dosud)</a:t>
            </a:r>
            <a:endParaRPr lang="cs-CZ" sz="3200" dirty="0"/>
          </a:p>
        </p:txBody>
      </p:sp>
      <p:sp>
        <p:nvSpPr>
          <p:cNvPr id="25603" name="Zástupný symbol pro obsah 2"/>
          <p:cNvSpPr>
            <a:spLocks noGrp="1"/>
          </p:cNvSpPr>
          <p:nvPr>
            <p:ph sz="quarter" idx="1"/>
          </p:nvPr>
        </p:nvSpPr>
        <p:spPr>
          <a:xfrm>
            <a:off x="250825" y="1412875"/>
            <a:ext cx="8642350" cy="5445125"/>
          </a:xfrm>
        </p:spPr>
        <p:txBody>
          <a:bodyPr/>
          <a:lstStyle/>
          <a:p>
            <a:pPr lvl="1"/>
            <a:r>
              <a:rPr lang="cs-CZ" altLang="cs-CZ" sz="1800" smtClean="0">
                <a:solidFill>
                  <a:schemeClr val="tx1"/>
                </a:solidFill>
              </a:rPr>
              <a:t>Nová legislativa v resortu MŠMT (např. Vyhláška č. 72/2005, Zákon o pedagogických pracovnících č. 563/2004)</a:t>
            </a:r>
          </a:p>
          <a:p>
            <a:pPr lvl="1"/>
            <a:endParaRPr lang="cs-CZ" altLang="cs-CZ" sz="1800" smtClean="0">
              <a:solidFill>
                <a:schemeClr val="tx1"/>
              </a:solidFill>
            </a:endParaRPr>
          </a:p>
          <a:p>
            <a:pPr lvl="1"/>
            <a:r>
              <a:rPr lang="cs-CZ" altLang="cs-CZ" sz="1800" smtClean="0">
                <a:solidFill>
                  <a:schemeClr val="tx1"/>
                </a:solidFill>
              </a:rPr>
              <a:t>Nová legislativa v resortu MPSV (např. Zákon o sociálních službách č. 108/2006, Zákon o úřadu práce, č. 73/2011)</a:t>
            </a:r>
          </a:p>
          <a:p>
            <a:pPr lvl="1"/>
            <a:endParaRPr lang="cs-CZ" altLang="cs-CZ" sz="1800" smtClean="0">
              <a:solidFill>
                <a:schemeClr val="tx1"/>
              </a:solidFill>
            </a:endParaRPr>
          </a:p>
          <a:p>
            <a:pPr lvl="1"/>
            <a:r>
              <a:rPr lang="cs-CZ" altLang="cs-CZ" sz="1800" smtClean="0">
                <a:solidFill>
                  <a:schemeClr val="tx1"/>
                </a:solidFill>
              </a:rPr>
              <a:t>činnost Národního poradenského fóra jako poradního orgánu MŠMT a MPSV (od 2010)</a:t>
            </a:r>
          </a:p>
          <a:p>
            <a:pPr lvl="1"/>
            <a:endParaRPr lang="cs-CZ" altLang="cs-CZ" sz="1800" smtClean="0">
              <a:solidFill>
                <a:schemeClr val="tx1"/>
              </a:solidFill>
            </a:endParaRPr>
          </a:p>
          <a:p>
            <a:pPr lvl="1"/>
            <a:r>
              <a:rPr lang="cs-CZ" altLang="cs-CZ" sz="1800" smtClean="0">
                <a:solidFill>
                  <a:schemeClr val="tx1"/>
                </a:solidFill>
              </a:rPr>
              <a:t>Národní ústav pro vzdělávání (dále jen NUV): </a:t>
            </a:r>
            <a:r>
              <a:rPr lang="cs-CZ" altLang="cs-CZ" sz="1800" i="1" smtClean="0">
                <a:solidFill>
                  <a:schemeClr val="tx1"/>
                </a:solidFill>
              </a:rPr>
              <a:t>Návrh koncepce integrovaného systému poradenských služeb </a:t>
            </a:r>
            <a:r>
              <a:rPr lang="cs-CZ" altLang="cs-CZ" sz="1800" smtClean="0">
                <a:solidFill>
                  <a:schemeClr val="tx1"/>
                </a:solidFill>
              </a:rPr>
              <a:t>(2012)- návrh zavést na školách funkci kariérového poradce vedle výchovného poradce</a:t>
            </a:r>
          </a:p>
          <a:p>
            <a:pPr lvl="1"/>
            <a:endParaRPr lang="cs-CZ" altLang="cs-CZ" sz="1800" smtClean="0">
              <a:solidFill>
                <a:schemeClr val="tx1"/>
              </a:solidFill>
            </a:endParaRPr>
          </a:p>
          <a:p>
            <a:pPr lvl="1"/>
            <a:r>
              <a:rPr lang="cs-CZ" altLang="cs-CZ" sz="1800" smtClean="0">
                <a:solidFill>
                  <a:schemeClr val="tx1"/>
                </a:solidFill>
              </a:rPr>
              <a:t>V </a:t>
            </a:r>
            <a:r>
              <a:rPr lang="cs-CZ" altLang="cs-CZ" sz="1800" b="1" smtClean="0">
                <a:solidFill>
                  <a:schemeClr val="tx1"/>
                </a:solidFill>
              </a:rPr>
              <a:t>koncepčních a programových dokumentech  </a:t>
            </a:r>
            <a:r>
              <a:rPr lang="cs-CZ" altLang="cs-CZ" sz="1800" smtClean="0">
                <a:solidFill>
                  <a:schemeClr val="tx1"/>
                </a:solidFill>
              </a:rPr>
              <a:t>obou ministerstev se objevují zmínky o službách KP (např. Strategie rozvoje lidských zdrojů, Strategie celoživotního učení v ČR, 2007,…)</a:t>
            </a:r>
          </a:p>
          <a:p>
            <a:pPr lvl="1"/>
            <a:r>
              <a:rPr lang="cs-CZ" altLang="cs-CZ" sz="1800" b="1" smtClean="0">
                <a:solidFill>
                  <a:schemeClr val="tx1"/>
                </a:solidFill>
              </a:rPr>
              <a:t>Součást politiky celoživotního učení </a:t>
            </a:r>
          </a:p>
          <a:p>
            <a:pPr lvl="1"/>
            <a:endParaRPr lang="cs-CZ" altLang="cs-CZ" sz="1800" smtClean="0"/>
          </a:p>
          <a:p>
            <a:pPr lvl="1"/>
            <a:endParaRPr lang="cs-CZ" altLang="cs-CZ" sz="1800" smtClean="0"/>
          </a:p>
          <a:p>
            <a:endParaRPr lang="cs-CZ" altLang="cs-CZ"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534400" cy="896938"/>
          </a:xfrm>
        </p:spPr>
        <p:txBody>
          <a:bodyPr/>
          <a:lstStyle/>
          <a:p>
            <a:pPr>
              <a:defRPr/>
            </a:pPr>
            <a:r>
              <a:rPr lang="cs-CZ" altLang="cs-CZ" sz="3200" dirty="0">
                <a:solidFill>
                  <a:srgbClr val="7B9899"/>
                </a:solidFill>
              </a:rPr>
              <a:t>Sektory poskytovaných </a:t>
            </a:r>
            <a:r>
              <a:rPr lang="cs-CZ" altLang="cs-CZ" sz="3200" dirty="0" smtClean="0">
                <a:solidFill>
                  <a:srgbClr val="7B9899"/>
                </a:solidFill>
              </a:rPr>
              <a:t>služeb v ČR </a:t>
            </a:r>
            <a:endParaRPr lang="cs-CZ" sz="3200" dirty="0"/>
          </a:p>
        </p:txBody>
      </p:sp>
      <p:sp>
        <p:nvSpPr>
          <p:cNvPr id="22531" name="Zástupný symbol pro obsah 2"/>
          <p:cNvSpPr>
            <a:spLocks noGrp="1"/>
          </p:cNvSpPr>
          <p:nvPr>
            <p:ph sz="quarter" idx="1"/>
          </p:nvPr>
        </p:nvSpPr>
        <p:spPr>
          <a:xfrm>
            <a:off x="179388" y="1268413"/>
            <a:ext cx="8856662" cy="5589587"/>
          </a:xfrm>
        </p:spPr>
        <p:txBody>
          <a:bodyPr/>
          <a:lstStyle/>
          <a:p>
            <a:pPr eaLnBrk="1" hangingPunct="1">
              <a:defRPr/>
            </a:pPr>
            <a:r>
              <a:rPr lang="cs-CZ" altLang="cs-CZ" sz="1800" b="1" dirty="0" smtClean="0"/>
              <a:t>Veřejné služby zaměstnanosti </a:t>
            </a:r>
            <a:r>
              <a:rPr lang="cs-CZ" altLang="cs-CZ" sz="1800" dirty="0" smtClean="0"/>
              <a:t>(ÚP ČR, agentury práce)</a:t>
            </a:r>
          </a:p>
          <a:p>
            <a:pPr lvl="1" eaLnBrk="1" hangingPunct="1">
              <a:defRPr/>
            </a:pPr>
            <a:r>
              <a:rPr lang="cs-CZ" altLang="cs-CZ" sz="1600" dirty="0" smtClean="0"/>
              <a:t>posun od profesního ke kariérovému poradenství</a:t>
            </a:r>
          </a:p>
          <a:p>
            <a:pPr eaLnBrk="1" hangingPunct="1">
              <a:defRPr/>
            </a:pPr>
            <a:r>
              <a:rPr lang="cs-CZ" altLang="cs-CZ" sz="1800" b="1" dirty="0" smtClean="0"/>
              <a:t>Sociální služby a služby ve vzdělávání </a:t>
            </a:r>
            <a:r>
              <a:rPr lang="cs-CZ" altLang="cs-CZ" sz="1800" dirty="0" smtClean="0"/>
              <a:t>(obvykle v rámci činnosti neziskových organizací)</a:t>
            </a:r>
          </a:p>
          <a:p>
            <a:pPr lvl="1" eaLnBrk="1" hangingPunct="1">
              <a:defRPr/>
            </a:pPr>
            <a:r>
              <a:rPr lang="cs-CZ" altLang="cs-CZ" sz="1600" dirty="0" smtClean="0"/>
              <a:t>součást služeb sociálního poradenství případně pracovní rehabilitace</a:t>
            </a:r>
          </a:p>
          <a:p>
            <a:pPr lvl="1" eaLnBrk="1" hangingPunct="1">
              <a:defRPr/>
            </a:pPr>
            <a:r>
              <a:rPr lang="cs-CZ" altLang="cs-CZ" sz="1600" dirty="0" smtClean="0"/>
              <a:t>poradenství pro vzdělávání </a:t>
            </a:r>
          </a:p>
          <a:p>
            <a:pPr lvl="1" eaLnBrk="1" hangingPunct="1">
              <a:defRPr/>
            </a:pPr>
            <a:endParaRPr lang="cs-CZ" altLang="cs-CZ" sz="1800" dirty="0" smtClean="0"/>
          </a:p>
          <a:p>
            <a:pPr marL="273050" lvl="1" eaLnBrk="1" hangingPunct="1">
              <a:buClr>
                <a:schemeClr val="accent1"/>
              </a:buClr>
              <a:buSzPct val="85000"/>
              <a:buFont typeface="Wingdings 2" panose="05020102010507070707" pitchFamily="18" charset="2"/>
              <a:buChar char=""/>
              <a:defRPr/>
            </a:pPr>
            <a:r>
              <a:rPr lang="cs-CZ" altLang="cs-CZ" sz="1800" b="1" dirty="0" smtClean="0">
                <a:solidFill>
                  <a:schemeClr val="tx1"/>
                </a:solidFill>
              </a:rPr>
              <a:t>Poradenské služby </a:t>
            </a:r>
            <a:r>
              <a:rPr lang="cs-CZ" altLang="cs-CZ" sz="1800" dirty="0" smtClean="0">
                <a:solidFill>
                  <a:schemeClr val="tx1"/>
                </a:solidFill>
              </a:rPr>
              <a:t>(služba v rámci činností školního poradenského pracoviště, PPP, SPC; VŠ poradny, </a:t>
            </a:r>
            <a:r>
              <a:rPr lang="cs-CZ" sz="1800" dirty="0" smtClean="0">
                <a:solidFill>
                  <a:schemeClr val="tx1"/>
                </a:solidFill>
              </a:rPr>
              <a:t>Informační centra pro mládež, Centrum kariérového poradenství </a:t>
            </a:r>
            <a:r>
              <a:rPr lang="cs-CZ" sz="1800" dirty="0" smtClean="0">
                <a:solidFill>
                  <a:schemeClr val="tx1"/>
                </a:solidFill>
                <a:hlinkClick r:id="rId2"/>
              </a:rPr>
              <a:t>http://www.nuv.cz/p/por/ckp</a:t>
            </a:r>
            <a:r>
              <a:rPr lang="cs-CZ" sz="1800" dirty="0" smtClean="0">
                <a:solidFill>
                  <a:schemeClr val="tx1"/>
                </a:solidFill>
              </a:rPr>
              <a:t> zrušeno 2015, </a:t>
            </a:r>
            <a:r>
              <a:rPr lang="cs-CZ" altLang="cs-CZ" sz="1800" dirty="0" smtClean="0">
                <a:solidFill>
                  <a:schemeClr val="tx1"/>
                </a:solidFill>
              </a:rPr>
              <a:t>soukromí poskytovatelé viz např. )</a:t>
            </a:r>
          </a:p>
          <a:p>
            <a:pPr marL="547687" lvl="2" eaLnBrk="1" hangingPunct="1">
              <a:buClr>
                <a:schemeClr val="accent1"/>
              </a:buClr>
              <a:buSzPct val="85000"/>
              <a:buFont typeface="Wingdings 2" panose="05020102010507070707" pitchFamily="18" charset="2"/>
              <a:buChar char=""/>
              <a:defRPr/>
            </a:pPr>
            <a:r>
              <a:rPr lang="cs-CZ" altLang="cs-CZ" sz="1600" dirty="0" smtClean="0"/>
              <a:t>podle charakteru instituce zaměření na služby typu: </a:t>
            </a:r>
            <a:r>
              <a:rPr lang="cs-CZ" altLang="cs-CZ" sz="1600" dirty="0" err="1" smtClean="0"/>
              <a:t>career</a:t>
            </a:r>
            <a:r>
              <a:rPr lang="cs-CZ" altLang="cs-CZ" sz="1600" dirty="0" smtClean="0"/>
              <a:t> </a:t>
            </a:r>
            <a:r>
              <a:rPr lang="cs-CZ" altLang="cs-CZ" sz="1600" dirty="0" err="1" smtClean="0"/>
              <a:t>counsellig</a:t>
            </a:r>
            <a:r>
              <a:rPr lang="cs-CZ" altLang="cs-CZ" sz="1600" dirty="0" smtClean="0"/>
              <a:t>, </a:t>
            </a:r>
            <a:r>
              <a:rPr lang="cs-CZ" altLang="cs-CZ" sz="1600" dirty="0" err="1" smtClean="0"/>
              <a:t>career</a:t>
            </a:r>
            <a:r>
              <a:rPr lang="cs-CZ" altLang="cs-CZ" sz="1600" dirty="0" smtClean="0"/>
              <a:t> </a:t>
            </a:r>
            <a:r>
              <a:rPr lang="cs-CZ" altLang="cs-CZ" sz="1600" dirty="0" err="1" smtClean="0"/>
              <a:t>guidance</a:t>
            </a:r>
            <a:r>
              <a:rPr lang="cs-CZ" altLang="cs-CZ" sz="1600" dirty="0" smtClean="0"/>
              <a:t>, </a:t>
            </a:r>
            <a:r>
              <a:rPr lang="cs-CZ" altLang="cs-CZ" sz="1600" dirty="0" err="1" smtClean="0"/>
              <a:t>career</a:t>
            </a:r>
            <a:r>
              <a:rPr lang="cs-CZ" altLang="cs-CZ" sz="1600" dirty="0" smtClean="0"/>
              <a:t> </a:t>
            </a:r>
            <a:r>
              <a:rPr lang="cs-CZ" altLang="cs-CZ" sz="1600" dirty="0" err="1" smtClean="0"/>
              <a:t>education</a:t>
            </a:r>
            <a:r>
              <a:rPr lang="cs-CZ" altLang="cs-CZ" sz="1600" dirty="0" smtClean="0"/>
              <a:t>, </a:t>
            </a:r>
            <a:r>
              <a:rPr lang="cs-CZ" altLang="cs-CZ" sz="1600" dirty="0" err="1" smtClean="0"/>
              <a:t>advising</a:t>
            </a:r>
            <a:endParaRPr lang="cs-CZ" altLang="cs-CZ" sz="1600" dirty="0" smtClean="0"/>
          </a:p>
          <a:p>
            <a:pPr marL="273050" lvl="1" eaLnBrk="1" hangingPunct="1">
              <a:buClr>
                <a:schemeClr val="accent1"/>
              </a:buClr>
              <a:buSzPct val="85000"/>
              <a:buFont typeface="Wingdings 2" panose="05020102010507070707" pitchFamily="18" charset="2"/>
              <a:buChar char=""/>
              <a:defRPr/>
            </a:pPr>
            <a:endParaRPr lang="cs-CZ" altLang="cs-CZ" sz="2000" dirty="0" smtClean="0">
              <a:solidFill>
                <a:schemeClr val="tx1"/>
              </a:solidFill>
            </a:endParaRPr>
          </a:p>
          <a:p>
            <a:pPr marL="273050" lvl="1" eaLnBrk="1" hangingPunct="1">
              <a:buClr>
                <a:schemeClr val="accent1"/>
              </a:buClr>
              <a:buSzPct val="85000"/>
              <a:buFont typeface="Wingdings 2" panose="05020102010507070707" pitchFamily="18" charset="2"/>
              <a:buChar char=""/>
              <a:defRPr/>
            </a:pPr>
            <a:r>
              <a:rPr lang="cs-CZ" altLang="cs-CZ" sz="1800" b="1" dirty="0" smtClean="0">
                <a:solidFill>
                  <a:schemeClr val="tx1"/>
                </a:solidFill>
              </a:rPr>
              <a:t>Služby na principu soukromých služeb </a:t>
            </a:r>
            <a:r>
              <a:rPr lang="cs-CZ" altLang="cs-CZ" sz="1800" dirty="0" smtClean="0">
                <a:solidFill>
                  <a:schemeClr val="tx1"/>
                </a:solidFill>
              </a:rPr>
              <a:t>(personální agentury, vzdělávací agentury, tzv. vázané i nevázané živnosti)</a:t>
            </a:r>
          </a:p>
          <a:p>
            <a:pPr marL="273050" lvl="1" eaLnBrk="1" hangingPunct="1">
              <a:buClr>
                <a:schemeClr val="accent1"/>
              </a:buClr>
              <a:buSzPct val="85000"/>
              <a:buFont typeface="Wingdings 2" panose="05020102010507070707" pitchFamily="18" charset="2"/>
              <a:buChar char=""/>
              <a:defRPr/>
            </a:pPr>
            <a:endParaRPr lang="cs-CZ" altLang="cs-CZ" sz="1800" dirty="0" smtClean="0">
              <a:solidFill>
                <a:schemeClr val="tx1"/>
              </a:solidFill>
            </a:endParaRPr>
          </a:p>
          <a:p>
            <a:pPr eaLnBrk="1" hangingPunct="1">
              <a:defRPr/>
            </a:pPr>
            <a:r>
              <a:rPr lang="cs-CZ" altLang="cs-CZ" sz="1800" b="1" dirty="0" smtClean="0"/>
              <a:t>Služby zaměstnavatelů </a:t>
            </a:r>
            <a:r>
              <a:rPr lang="cs-CZ" altLang="cs-CZ" sz="1800" dirty="0" smtClean="0"/>
              <a:t>–situace v ČR?</a:t>
            </a:r>
          </a:p>
          <a:p>
            <a:pPr eaLnBrk="1" hangingPunct="1">
              <a:defRPr/>
            </a:pPr>
            <a:endParaRPr lang="cs-CZ" altLang="cs-CZ" sz="23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 name="Graf 71"/>
          <p:cNvGraphicFramePr/>
          <p:nvPr/>
        </p:nvGraphicFramePr>
        <p:xfrm>
          <a:off x="137559" y="2113900"/>
          <a:ext cx="9006442" cy="4309382"/>
        </p:xfrm>
        <a:graphic>
          <a:graphicData uri="http://schemas.openxmlformats.org/drawingml/2006/chart">
            <c:chart xmlns:c="http://schemas.openxmlformats.org/drawingml/2006/chart" xmlns:r="http://schemas.openxmlformats.org/officeDocument/2006/relationships" r:id="rId3"/>
          </a:graphicData>
        </a:graphic>
      </p:graphicFrame>
      <p:sp>
        <p:nvSpPr>
          <p:cNvPr id="64" name="Obdélník 63"/>
          <p:cNvSpPr/>
          <p:nvPr/>
        </p:nvSpPr>
        <p:spPr bwMode="auto">
          <a:xfrm>
            <a:off x="1573478" y="1879934"/>
            <a:ext cx="675722" cy="251236"/>
          </a:xfrm>
          <a:prstGeom prst="rect">
            <a:avLst/>
          </a:prstGeom>
          <a:noFill/>
          <a:ln w="12700">
            <a:solidFill>
              <a:schemeClr val="tx1"/>
            </a:solidFill>
            <a:round/>
            <a:headEnd type="none" w="sm" len="sm"/>
            <a:tailEnd type="none" w="sm" len="sm"/>
          </a:ln>
          <a:effectLst/>
        </p:spPr>
        <p:txBody>
          <a:bodyPr wrap="square" lIns="80147" tIns="40074" rIns="80147" bIns="40074" rtlCol="0" anchor="ctr">
            <a:noAutofit/>
          </a:bodyPr>
          <a:lstStyle/>
          <a:p>
            <a:pPr algn="ctr"/>
            <a:r>
              <a:rPr lang="cs-CZ" sz="1100" dirty="0" smtClean="0"/>
              <a:t>Celek</a:t>
            </a:r>
            <a:endParaRPr lang="cs-CZ" sz="1100" dirty="0"/>
          </a:p>
        </p:txBody>
      </p:sp>
      <p:sp>
        <p:nvSpPr>
          <p:cNvPr id="19" name="Obdélník 18"/>
          <p:cNvSpPr/>
          <p:nvPr/>
        </p:nvSpPr>
        <p:spPr bwMode="auto">
          <a:xfrm>
            <a:off x="2398821" y="1536929"/>
            <a:ext cx="1974082"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Věkové kategorie</a:t>
            </a:r>
            <a:endParaRPr lang="cs-CZ" sz="1100" dirty="0"/>
          </a:p>
        </p:txBody>
      </p:sp>
      <p:sp>
        <p:nvSpPr>
          <p:cNvPr id="20" name="Obdélník 19"/>
          <p:cNvSpPr/>
          <p:nvPr/>
        </p:nvSpPr>
        <p:spPr bwMode="auto">
          <a:xfrm>
            <a:off x="2393995" y="1874809"/>
            <a:ext cx="530921"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18-30</a:t>
            </a:r>
            <a:endParaRPr lang="cs-CZ" sz="1100" dirty="0"/>
          </a:p>
        </p:txBody>
      </p:sp>
      <p:sp>
        <p:nvSpPr>
          <p:cNvPr id="21" name="Obdélník 20"/>
          <p:cNvSpPr/>
          <p:nvPr/>
        </p:nvSpPr>
        <p:spPr bwMode="auto">
          <a:xfrm>
            <a:off x="3113158" y="1874809"/>
            <a:ext cx="530921"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31-45</a:t>
            </a:r>
            <a:endParaRPr lang="cs-CZ" sz="1100" dirty="0"/>
          </a:p>
        </p:txBody>
      </p:sp>
      <p:sp>
        <p:nvSpPr>
          <p:cNvPr id="22" name="Obdélník 21"/>
          <p:cNvSpPr/>
          <p:nvPr/>
        </p:nvSpPr>
        <p:spPr bwMode="auto">
          <a:xfrm>
            <a:off x="3841981" y="1874809"/>
            <a:ext cx="530921"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46-60</a:t>
            </a:r>
            <a:endParaRPr lang="cs-CZ" sz="1100" dirty="0"/>
          </a:p>
        </p:txBody>
      </p:sp>
      <p:sp>
        <p:nvSpPr>
          <p:cNvPr id="23" name="Obdélník 22"/>
          <p:cNvSpPr/>
          <p:nvPr/>
        </p:nvSpPr>
        <p:spPr bwMode="auto">
          <a:xfrm>
            <a:off x="4575641" y="1542047"/>
            <a:ext cx="1998194"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1100" dirty="0" smtClean="0"/>
              <a:t>Vzdělání</a:t>
            </a:r>
            <a:endParaRPr lang="cs-CZ" sz="1100" dirty="0"/>
          </a:p>
        </p:txBody>
      </p:sp>
      <p:sp>
        <p:nvSpPr>
          <p:cNvPr id="24" name="Obdélník 23"/>
          <p:cNvSpPr/>
          <p:nvPr/>
        </p:nvSpPr>
        <p:spPr bwMode="auto">
          <a:xfrm>
            <a:off x="4570813" y="1879927"/>
            <a:ext cx="530921"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800" dirty="0" smtClean="0"/>
              <a:t>ZŠ+ VYUČ</a:t>
            </a:r>
            <a:endParaRPr lang="cs-CZ" sz="800" dirty="0"/>
          </a:p>
        </p:txBody>
      </p:sp>
      <p:sp>
        <p:nvSpPr>
          <p:cNvPr id="25" name="Obdélník 24"/>
          <p:cNvSpPr/>
          <p:nvPr/>
        </p:nvSpPr>
        <p:spPr bwMode="auto">
          <a:xfrm>
            <a:off x="5289977" y="1879927"/>
            <a:ext cx="530921"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1100" dirty="0" smtClean="0"/>
              <a:t>SŠ</a:t>
            </a:r>
            <a:endParaRPr lang="cs-CZ" sz="1100" dirty="0"/>
          </a:p>
        </p:txBody>
      </p:sp>
      <p:sp>
        <p:nvSpPr>
          <p:cNvPr id="28" name="Obdélník 27"/>
          <p:cNvSpPr/>
          <p:nvPr/>
        </p:nvSpPr>
        <p:spPr bwMode="auto">
          <a:xfrm>
            <a:off x="6038106" y="1879927"/>
            <a:ext cx="530921"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1100" dirty="0" smtClean="0"/>
              <a:t>VŠ</a:t>
            </a:r>
            <a:endParaRPr lang="cs-CZ" sz="1100" dirty="0"/>
          </a:p>
        </p:txBody>
      </p:sp>
      <p:sp>
        <p:nvSpPr>
          <p:cNvPr id="29" name="Obdélník 28"/>
          <p:cNvSpPr/>
          <p:nvPr/>
        </p:nvSpPr>
        <p:spPr bwMode="auto">
          <a:xfrm>
            <a:off x="6766899" y="1547165"/>
            <a:ext cx="1988560"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1100" dirty="0" smtClean="0"/>
              <a:t>Ekonomické postavení</a:t>
            </a:r>
            <a:endParaRPr lang="cs-CZ" sz="1100" dirty="0"/>
          </a:p>
        </p:txBody>
      </p:sp>
      <p:sp>
        <p:nvSpPr>
          <p:cNvPr id="30" name="Obdélník 29"/>
          <p:cNvSpPr/>
          <p:nvPr/>
        </p:nvSpPr>
        <p:spPr bwMode="auto">
          <a:xfrm>
            <a:off x="6766938" y="1885045"/>
            <a:ext cx="530921"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900" dirty="0" smtClean="0"/>
              <a:t>PRAC.</a:t>
            </a:r>
            <a:endParaRPr lang="cs-CZ" sz="900" dirty="0"/>
          </a:p>
        </p:txBody>
      </p:sp>
      <p:sp>
        <p:nvSpPr>
          <p:cNvPr id="31" name="Obdélník 30"/>
          <p:cNvSpPr/>
          <p:nvPr/>
        </p:nvSpPr>
        <p:spPr bwMode="auto">
          <a:xfrm>
            <a:off x="7486101" y="1885045"/>
            <a:ext cx="530921"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800" dirty="0" smtClean="0"/>
              <a:t>NEZAM.</a:t>
            </a:r>
            <a:endParaRPr lang="cs-CZ" sz="800" dirty="0"/>
          </a:p>
        </p:txBody>
      </p:sp>
      <p:sp>
        <p:nvSpPr>
          <p:cNvPr id="32" name="Obdélník 31"/>
          <p:cNvSpPr/>
          <p:nvPr/>
        </p:nvSpPr>
        <p:spPr bwMode="auto">
          <a:xfrm>
            <a:off x="8224578" y="1885045"/>
            <a:ext cx="530921"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800" dirty="0" smtClean="0"/>
              <a:t>NEAKT.</a:t>
            </a:r>
            <a:endParaRPr lang="cs-CZ" sz="800" dirty="0"/>
          </a:p>
        </p:txBody>
      </p:sp>
      <p:sp>
        <p:nvSpPr>
          <p:cNvPr id="50" name="Obdélník 49"/>
          <p:cNvSpPr/>
          <p:nvPr/>
        </p:nvSpPr>
        <p:spPr bwMode="auto">
          <a:xfrm>
            <a:off x="2393998" y="1535839"/>
            <a:ext cx="1978907" cy="4771339"/>
          </a:xfrm>
          <a:prstGeom prst="rect">
            <a:avLst/>
          </a:prstGeom>
          <a:noFill/>
          <a:ln w="12700">
            <a:solidFill>
              <a:srgbClr val="FF0000"/>
            </a:solidFill>
            <a:round/>
            <a:headEnd type="none" w="sm" len="sm"/>
            <a:tailEnd type="none" w="sm" len="sm"/>
          </a:ln>
          <a:effectLst/>
        </p:spPr>
        <p:txBody>
          <a:bodyPr lIns="80147" tIns="40074" rIns="80147" bIns="40074" rtlCol="0" anchor="ctr">
            <a:noAutofit/>
          </a:bodyPr>
          <a:lstStyle/>
          <a:p>
            <a:pPr algn="ctr"/>
            <a:endParaRPr lang="cs-CZ" dirty="0"/>
          </a:p>
        </p:txBody>
      </p:sp>
      <p:sp>
        <p:nvSpPr>
          <p:cNvPr id="51" name="Obdélník 50"/>
          <p:cNvSpPr/>
          <p:nvPr/>
        </p:nvSpPr>
        <p:spPr bwMode="auto">
          <a:xfrm>
            <a:off x="4575621" y="1551196"/>
            <a:ext cx="1993409" cy="4755982"/>
          </a:xfrm>
          <a:prstGeom prst="rect">
            <a:avLst/>
          </a:prstGeom>
          <a:noFill/>
          <a:ln w="12700">
            <a:solidFill>
              <a:srgbClr val="0070C0"/>
            </a:solidFill>
            <a:round/>
            <a:headEnd type="none" w="sm" len="sm"/>
            <a:tailEnd type="none" w="sm" len="sm"/>
          </a:ln>
          <a:effectLst/>
        </p:spPr>
        <p:txBody>
          <a:bodyPr lIns="80147" tIns="40074" rIns="80147" bIns="40074" rtlCol="0" anchor="ctr">
            <a:noAutofit/>
          </a:bodyPr>
          <a:lstStyle/>
          <a:p>
            <a:pPr algn="ctr"/>
            <a:endParaRPr lang="cs-CZ" dirty="0"/>
          </a:p>
        </p:txBody>
      </p:sp>
      <p:sp>
        <p:nvSpPr>
          <p:cNvPr id="52" name="Obdélník 51"/>
          <p:cNvSpPr/>
          <p:nvPr/>
        </p:nvSpPr>
        <p:spPr bwMode="auto">
          <a:xfrm>
            <a:off x="6762092" y="1546075"/>
            <a:ext cx="2003019" cy="4761103"/>
          </a:xfrm>
          <a:prstGeom prst="rect">
            <a:avLst/>
          </a:prstGeom>
          <a:noFill/>
          <a:ln w="12700">
            <a:solidFill>
              <a:srgbClr val="FFC000"/>
            </a:solidFill>
            <a:round/>
            <a:headEnd type="none" w="sm" len="sm"/>
            <a:tailEnd type="none" w="sm" len="sm"/>
          </a:ln>
          <a:effectLst/>
        </p:spPr>
        <p:txBody>
          <a:bodyPr lIns="80147" tIns="40074" rIns="80147" bIns="40074" rtlCol="0" anchor="ctr">
            <a:noAutofit/>
          </a:bodyPr>
          <a:lstStyle/>
          <a:p>
            <a:pPr algn="ctr"/>
            <a:endParaRPr lang="cs-CZ" dirty="0"/>
          </a:p>
        </p:txBody>
      </p:sp>
      <p:sp>
        <p:nvSpPr>
          <p:cNvPr id="36" name="Obdélník 35"/>
          <p:cNvSpPr/>
          <p:nvPr/>
        </p:nvSpPr>
        <p:spPr>
          <a:xfrm>
            <a:off x="251520" y="260649"/>
            <a:ext cx="8496944" cy="1558258"/>
          </a:xfrm>
          <a:prstGeom prst="rect">
            <a:avLst/>
          </a:prstGeom>
        </p:spPr>
        <p:txBody>
          <a:bodyPr wrap="square" lIns="80147" tIns="40074" rIns="80147" bIns="40074">
            <a:spAutoFit/>
          </a:bodyPr>
          <a:lstStyle/>
          <a:p>
            <a:r>
              <a:rPr lang="cs-CZ" sz="2400" b="1" dirty="0" smtClean="0">
                <a:solidFill>
                  <a:srgbClr val="800000"/>
                </a:solidFill>
                <a:latin typeface="Helvetica"/>
                <a:cs typeface="Helvetica"/>
              </a:rPr>
              <a:t>Znalost institucí nebo odborníků poskytujících služby KP</a:t>
            </a:r>
          </a:p>
          <a:p>
            <a:r>
              <a:rPr lang="cs-CZ" sz="2400" dirty="0" smtClean="0"/>
              <a:t>(Hloušková, 2012a,b)</a:t>
            </a:r>
            <a:r>
              <a:rPr lang="cs-CZ" sz="2400" b="1" dirty="0" smtClean="0">
                <a:solidFill>
                  <a:srgbClr val="800000"/>
                </a:solidFill>
                <a:latin typeface="Helvetica"/>
                <a:cs typeface="Helvetica"/>
              </a:rPr>
              <a:t> </a:t>
            </a:r>
          </a:p>
          <a:p>
            <a:r>
              <a:rPr lang="cs-CZ" sz="1600" b="1" dirty="0" smtClean="0"/>
              <a:t>Legenda:  celkem 1164 respondentů</a:t>
            </a:r>
            <a:r>
              <a:rPr lang="cs-CZ" sz="1600" dirty="0" smtClean="0"/>
              <a:t/>
            </a:r>
            <a:br>
              <a:rPr lang="cs-CZ" sz="1600" dirty="0" smtClean="0"/>
            </a:br>
            <a:r>
              <a:rPr lang="cs-CZ" sz="1600" dirty="0" smtClean="0"/>
              <a:t/>
            </a:r>
            <a:br>
              <a:rPr lang="cs-CZ" sz="1600" dirty="0" smtClean="0"/>
            </a:br>
            <a:endParaRPr lang="cs-CZ" sz="1600" b="1" dirty="0"/>
          </a:p>
        </p:txBody>
      </p:sp>
      <p:sp>
        <p:nvSpPr>
          <p:cNvPr id="73" name="TextBox 21"/>
          <p:cNvSpPr txBox="1">
            <a:spLocks noChangeArrowheads="1"/>
          </p:cNvSpPr>
          <p:nvPr/>
        </p:nvSpPr>
        <p:spPr bwMode="auto">
          <a:xfrm>
            <a:off x="1601491" y="635524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N=1 164</a:t>
            </a:r>
            <a:endParaRPr lang="cs-CZ" sz="900" b="1" dirty="0">
              <a:latin typeface="+mj-lt"/>
            </a:endParaRPr>
          </a:p>
        </p:txBody>
      </p:sp>
      <p:sp>
        <p:nvSpPr>
          <p:cNvPr id="74" name="TextBox 21"/>
          <p:cNvSpPr txBox="1">
            <a:spLocks noChangeArrowheads="1"/>
          </p:cNvSpPr>
          <p:nvPr/>
        </p:nvSpPr>
        <p:spPr bwMode="auto">
          <a:xfrm>
            <a:off x="2335851" y="635524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N=348</a:t>
            </a:r>
            <a:endParaRPr lang="cs-CZ" sz="900" b="1" dirty="0">
              <a:latin typeface="+mj-lt"/>
            </a:endParaRPr>
          </a:p>
        </p:txBody>
      </p:sp>
      <p:sp>
        <p:nvSpPr>
          <p:cNvPr id="75" name="TextBox 21"/>
          <p:cNvSpPr txBox="1">
            <a:spLocks noChangeArrowheads="1"/>
          </p:cNvSpPr>
          <p:nvPr/>
        </p:nvSpPr>
        <p:spPr bwMode="auto">
          <a:xfrm>
            <a:off x="3064674" y="635524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N=431</a:t>
            </a:r>
            <a:endParaRPr lang="cs-CZ" sz="900" b="1" dirty="0">
              <a:latin typeface="+mj-lt"/>
            </a:endParaRPr>
          </a:p>
        </p:txBody>
      </p:sp>
      <p:sp>
        <p:nvSpPr>
          <p:cNvPr id="76" name="TextBox 21"/>
          <p:cNvSpPr txBox="1">
            <a:spLocks noChangeArrowheads="1"/>
          </p:cNvSpPr>
          <p:nvPr/>
        </p:nvSpPr>
        <p:spPr bwMode="auto">
          <a:xfrm>
            <a:off x="3798315" y="635524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N=385</a:t>
            </a:r>
            <a:endParaRPr lang="cs-CZ" sz="900" b="1" dirty="0">
              <a:latin typeface="+mj-lt"/>
            </a:endParaRPr>
          </a:p>
        </p:txBody>
      </p:sp>
      <p:sp>
        <p:nvSpPr>
          <p:cNvPr id="77" name="TextBox 21"/>
          <p:cNvSpPr txBox="1">
            <a:spLocks noChangeArrowheads="1"/>
          </p:cNvSpPr>
          <p:nvPr/>
        </p:nvSpPr>
        <p:spPr bwMode="auto">
          <a:xfrm>
            <a:off x="4531976" y="6350120"/>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N=547</a:t>
            </a:r>
            <a:endParaRPr lang="cs-CZ" sz="900" b="1" dirty="0">
              <a:latin typeface="+mj-lt"/>
            </a:endParaRPr>
          </a:p>
        </p:txBody>
      </p:sp>
      <p:sp>
        <p:nvSpPr>
          <p:cNvPr id="78" name="TextBox 21"/>
          <p:cNvSpPr txBox="1">
            <a:spLocks noChangeArrowheads="1"/>
          </p:cNvSpPr>
          <p:nvPr/>
        </p:nvSpPr>
        <p:spPr bwMode="auto">
          <a:xfrm>
            <a:off x="5260799" y="6350120"/>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N=442</a:t>
            </a:r>
            <a:endParaRPr lang="cs-CZ" sz="900" b="1" dirty="0">
              <a:latin typeface="+mj-lt"/>
            </a:endParaRPr>
          </a:p>
        </p:txBody>
      </p:sp>
      <p:sp>
        <p:nvSpPr>
          <p:cNvPr id="79" name="TextBox 21"/>
          <p:cNvSpPr txBox="1">
            <a:spLocks noChangeArrowheads="1"/>
          </p:cNvSpPr>
          <p:nvPr/>
        </p:nvSpPr>
        <p:spPr bwMode="auto">
          <a:xfrm>
            <a:off x="5975133" y="6350120"/>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N=175</a:t>
            </a:r>
            <a:endParaRPr lang="cs-CZ" sz="900" b="1" dirty="0">
              <a:latin typeface="+mj-lt"/>
            </a:endParaRPr>
          </a:p>
        </p:txBody>
      </p:sp>
      <p:sp>
        <p:nvSpPr>
          <p:cNvPr id="80" name="TextBox 21"/>
          <p:cNvSpPr txBox="1">
            <a:spLocks noChangeArrowheads="1"/>
          </p:cNvSpPr>
          <p:nvPr/>
        </p:nvSpPr>
        <p:spPr bwMode="auto">
          <a:xfrm>
            <a:off x="6718448" y="6355239"/>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N=737</a:t>
            </a:r>
            <a:endParaRPr lang="cs-CZ" sz="900" b="1" dirty="0">
              <a:latin typeface="+mj-lt"/>
            </a:endParaRPr>
          </a:p>
        </p:txBody>
      </p:sp>
      <p:sp>
        <p:nvSpPr>
          <p:cNvPr id="81" name="TextBox 21"/>
          <p:cNvSpPr txBox="1">
            <a:spLocks noChangeArrowheads="1"/>
          </p:cNvSpPr>
          <p:nvPr/>
        </p:nvSpPr>
        <p:spPr bwMode="auto">
          <a:xfrm>
            <a:off x="7447271" y="6355239"/>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N=122</a:t>
            </a:r>
            <a:endParaRPr lang="cs-CZ" sz="900" b="1" dirty="0">
              <a:latin typeface="+mj-lt"/>
            </a:endParaRPr>
          </a:p>
        </p:txBody>
      </p:sp>
      <p:sp>
        <p:nvSpPr>
          <p:cNvPr id="82" name="TextBox 21"/>
          <p:cNvSpPr txBox="1">
            <a:spLocks noChangeArrowheads="1"/>
          </p:cNvSpPr>
          <p:nvPr/>
        </p:nvSpPr>
        <p:spPr bwMode="auto">
          <a:xfrm>
            <a:off x="8190565" y="6355239"/>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N=305</a:t>
            </a:r>
            <a:endParaRPr lang="cs-CZ" sz="900" b="1" dirty="0">
              <a:latin typeface="+mj-lt"/>
            </a:endParaRPr>
          </a:p>
        </p:txBody>
      </p:sp>
    </p:spTree>
    <p:extLst>
      <p:ext uri="{BB962C8B-B14F-4D97-AF65-F5344CB8AC3E}">
        <p14:creationId xmlns="" xmlns:p14="http://schemas.microsoft.com/office/powerpoint/2010/main" val="189488885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Graf 45"/>
          <p:cNvGraphicFramePr/>
          <p:nvPr/>
        </p:nvGraphicFramePr>
        <p:xfrm>
          <a:off x="125491" y="2042228"/>
          <a:ext cx="9018509" cy="4309382"/>
        </p:xfrm>
        <a:graphic>
          <a:graphicData uri="http://schemas.openxmlformats.org/drawingml/2006/chart">
            <c:chart xmlns:c="http://schemas.openxmlformats.org/drawingml/2006/chart" xmlns:r="http://schemas.openxmlformats.org/officeDocument/2006/relationships" r:id="rId3"/>
          </a:graphicData>
        </a:graphic>
      </p:graphicFrame>
      <p:sp>
        <p:nvSpPr>
          <p:cNvPr id="64" name="Obdélník 63"/>
          <p:cNvSpPr/>
          <p:nvPr/>
        </p:nvSpPr>
        <p:spPr bwMode="auto">
          <a:xfrm>
            <a:off x="1573478" y="1879934"/>
            <a:ext cx="675722" cy="251236"/>
          </a:xfrm>
          <a:prstGeom prst="rect">
            <a:avLst/>
          </a:prstGeom>
          <a:noFill/>
          <a:ln w="12700">
            <a:solidFill>
              <a:schemeClr val="tx1"/>
            </a:solidFill>
            <a:round/>
            <a:headEnd type="none" w="sm" len="sm"/>
            <a:tailEnd type="none" w="sm" len="sm"/>
          </a:ln>
          <a:effectLst/>
        </p:spPr>
        <p:txBody>
          <a:bodyPr wrap="square" lIns="80147" tIns="40074" rIns="80147" bIns="40074" rtlCol="0" anchor="ctr">
            <a:noAutofit/>
          </a:bodyPr>
          <a:lstStyle/>
          <a:p>
            <a:pPr algn="ctr"/>
            <a:r>
              <a:rPr lang="cs-CZ" sz="1100" dirty="0" smtClean="0"/>
              <a:t>Celek</a:t>
            </a:r>
            <a:endParaRPr lang="cs-CZ" sz="1100" dirty="0"/>
          </a:p>
        </p:txBody>
      </p:sp>
      <p:sp>
        <p:nvSpPr>
          <p:cNvPr id="19" name="Obdélník 18"/>
          <p:cNvSpPr/>
          <p:nvPr/>
        </p:nvSpPr>
        <p:spPr bwMode="auto">
          <a:xfrm>
            <a:off x="2398821" y="1536929"/>
            <a:ext cx="1974082"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Věkové kategorie</a:t>
            </a:r>
            <a:endParaRPr lang="cs-CZ" sz="1100" dirty="0"/>
          </a:p>
        </p:txBody>
      </p:sp>
      <p:sp>
        <p:nvSpPr>
          <p:cNvPr id="20" name="Obdélník 19"/>
          <p:cNvSpPr/>
          <p:nvPr/>
        </p:nvSpPr>
        <p:spPr bwMode="auto">
          <a:xfrm>
            <a:off x="2393995" y="1874809"/>
            <a:ext cx="530921"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18-30</a:t>
            </a:r>
            <a:endParaRPr lang="cs-CZ" sz="1100" dirty="0"/>
          </a:p>
        </p:txBody>
      </p:sp>
      <p:sp>
        <p:nvSpPr>
          <p:cNvPr id="21" name="Obdélník 20"/>
          <p:cNvSpPr/>
          <p:nvPr/>
        </p:nvSpPr>
        <p:spPr bwMode="auto">
          <a:xfrm>
            <a:off x="3113158" y="1874809"/>
            <a:ext cx="530921"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31-45</a:t>
            </a:r>
            <a:endParaRPr lang="cs-CZ" sz="1100" dirty="0"/>
          </a:p>
        </p:txBody>
      </p:sp>
      <p:sp>
        <p:nvSpPr>
          <p:cNvPr id="22" name="Obdélník 21"/>
          <p:cNvSpPr/>
          <p:nvPr/>
        </p:nvSpPr>
        <p:spPr bwMode="auto">
          <a:xfrm>
            <a:off x="3841981" y="1874809"/>
            <a:ext cx="530921" cy="251236"/>
          </a:xfrm>
          <a:prstGeom prst="rect">
            <a:avLst/>
          </a:prstGeom>
          <a:noFill/>
          <a:ln w="12700">
            <a:solidFill>
              <a:srgbClr val="FF0000"/>
            </a:solidFill>
            <a:round/>
            <a:headEnd type="none" w="sm" len="sm"/>
            <a:tailEnd type="none" w="sm" len="sm"/>
          </a:ln>
          <a:effectLst/>
        </p:spPr>
        <p:txBody>
          <a:bodyPr wrap="square" lIns="80147" tIns="40074" rIns="80147" bIns="40074" rtlCol="0" anchor="ctr">
            <a:noAutofit/>
          </a:bodyPr>
          <a:lstStyle/>
          <a:p>
            <a:pPr algn="ctr"/>
            <a:r>
              <a:rPr lang="cs-CZ" sz="1100" dirty="0" smtClean="0"/>
              <a:t>46-60</a:t>
            </a:r>
            <a:endParaRPr lang="cs-CZ" sz="1100" dirty="0"/>
          </a:p>
        </p:txBody>
      </p:sp>
      <p:sp>
        <p:nvSpPr>
          <p:cNvPr id="23" name="Obdélník 22"/>
          <p:cNvSpPr/>
          <p:nvPr/>
        </p:nvSpPr>
        <p:spPr bwMode="auto">
          <a:xfrm>
            <a:off x="4575641" y="1542047"/>
            <a:ext cx="1998194"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1100" dirty="0" smtClean="0"/>
              <a:t>Vzdělání</a:t>
            </a:r>
            <a:endParaRPr lang="cs-CZ" sz="1100" dirty="0"/>
          </a:p>
        </p:txBody>
      </p:sp>
      <p:sp>
        <p:nvSpPr>
          <p:cNvPr id="24" name="Obdélník 23"/>
          <p:cNvSpPr/>
          <p:nvPr/>
        </p:nvSpPr>
        <p:spPr bwMode="auto">
          <a:xfrm>
            <a:off x="4570813" y="1879927"/>
            <a:ext cx="530921"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800" dirty="0" smtClean="0"/>
              <a:t>ZŠ+ VYUČ</a:t>
            </a:r>
            <a:endParaRPr lang="cs-CZ" sz="800" dirty="0"/>
          </a:p>
        </p:txBody>
      </p:sp>
      <p:sp>
        <p:nvSpPr>
          <p:cNvPr id="25" name="Obdélník 24"/>
          <p:cNvSpPr/>
          <p:nvPr/>
        </p:nvSpPr>
        <p:spPr bwMode="auto">
          <a:xfrm>
            <a:off x="5289977" y="1879927"/>
            <a:ext cx="530921"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1100" dirty="0" smtClean="0"/>
              <a:t>SŠ</a:t>
            </a:r>
            <a:endParaRPr lang="cs-CZ" sz="1100" dirty="0"/>
          </a:p>
        </p:txBody>
      </p:sp>
      <p:sp>
        <p:nvSpPr>
          <p:cNvPr id="28" name="Obdélník 27"/>
          <p:cNvSpPr/>
          <p:nvPr/>
        </p:nvSpPr>
        <p:spPr bwMode="auto">
          <a:xfrm>
            <a:off x="6038106" y="1879927"/>
            <a:ext cx="530921" cy="251236"/>
          </a:xfrm>
          <a:prstGeom prst="rect">
            <a:avLst/>
          </a:prstGeom>
          <a:noFill/>
          <a:ln w="12700">
            <a:solidFill>
              <a:srgbClr val="0070C0"/>
            </a:solidFill>
            <a:round/>
            <a:headEnd type="none" w="sm" len="sm"/>
            <a:tailEnd type="none" w="sm" len="sm"/>
          </a:ln>
          <a:effectLst/>
        </p:spPr>
        <p:txBody>
          <a:bodyPr wrap="square" lIns="80147" tIns="40074" rIns="80147" bIns="40074" rtlCol="0" anchor="ctr">
            <a:noAutofit/>
          </a:bodyPr>
          <a:lstStyle/>
          <a:p>
            <a:pPr algn="ctr"/>
            <a:r>
              <a:rPr lang="cs-CZ" sz="1100" dirty="0" smtClean="0"/>
              <a:t>VŠ</a:t>
            </a:r>
            <a:endParaRPr lang="cs-CZ" sz="1100" dirty="0"/>
          </a:p>
        </p:txBody>
      </p:sp>
      <p:sp>
        <p:nvSpPr>
          <p:cNvPr id="29" name="Obdélník 28"/>
          <p:cNvSpPr/>
          <p:nvPr/>
        </p:nvSpPr>
        <p:spPr bwMode="auto">
          <a:xfrm>
            <a:off x="6766899" y="1547165"/>
            <a:ext cx="1988560"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1100" dirty="0" smtClean="0"/>
              <a:t>Ekonomické postavení</a:t>
            </a:r>
            <a:endParaRPr lang="cs-CZ" sz="1100" dirty="0"/>
          </a:p>
        </p:txBody>
      </p:sp>
      <p:sp>
        <p:nvSpPr>
          <p:cNvPr id="30" name="Obdélník 29"/>
          <p:cNvSpPr/>
          <p:nvPr/>
        </p:nvSpPr>
        <p:spPr bwMode="auto">
          <a:xfrm>
            <a:off x="6766938" y="1885045"/>
            <a:ext cx="530921"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900" dirty="0" smtClean="0"/>
              <a:t>PRAC.</a:t>
            </a:r>
            <a:endParaRPr lang="cs-CZ" sz="900" dirty="0"/>
          </a:p>
        </p:txBody>
      </p:sp>
      <p:sp>
        <p:nvSpPr>
          <p:cNvPr id="31" name="Obdélník 30"/>
          <p:cNvSpPr/>
          <p:nvPr/>
        </p:nvSpPr>
        <p:spPr bwMode="auto">
          <a:xfrm>
            <a:off x="7486101" y="1885045"/>
            <a:ext cx="530921"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800" dirty="0" smtClean="0"/>
              <a:t>NEZAM.</a:t>
            </a:r>
            <a:endParaRPr lang="cs-CZ" sz="800" dirty="0"/>
          </a:p>
        </p:txBody>
      </p:sp>
      <p:sp>
        <p:nvSpPr>
          <p:cNvPr id="32" name="Obdélník 31"/>
          <p:cNvSpPr/>
          <p:nvPr/>
        </p:nvSpPr>
        <p:spPr bwMode="auto">
          <a:xfrm>
            <a:off x="8224578" y="1885045"/>
            <a:ext cx="530921" cy="251236"/>
          </a:xfrm>
          <a:prstGeom prst="rect">
            <a:avLst/>
          </a:prstGeom>
          <a:noFill/>
          <a:ln w="12700">
            <a:solidFill>
              <a:srgbClr val="FFC000"/>
            </a:solidFill>
            <a:round/>
            <a:headEnd type="none" w="sm" len="sm"/>
            <a:tailEnd type="none" w="sm" len="sm"/>
          </a:ln>
          <a:effectLst/>
        </p:spPr>
        <p:txBody>
          <a:bodyPr wrap="square" lIns="80147" tIns="40074" rIns="80147" bIns="40074" rtlCol="0" anchor="ctr">
            <a:noAutofit/>
          </a:bodyPr>
          <a:lstStyle/>
          <a:p>
            <a:pPr algn="ctr"/>
            <a:r>
              <a:rPr lang="cs-CZ" sz="800" dirty="0" smtClean="0"/>
              <a:t>NEAKT.</a:t>
            </a:r>
            <a:endParaRPr lang="cs-CZ" sz="800" dirty="0"/>
          </a:p>
        </p:txBody>
      </p:sp>
      <p:sp>
        <p:nvSpPr>
          <p:cNvPr id="50" name="Obdélník 49"/>
          <p:cNvSpPr/>
          <p:nvPr/>
        </p:nvSpPr>
        <p:spPr bwMode="auto">
          <a:xfrm>
            <a:off x="2393998" y="1535839"/>
            <a:ext cx="1978907" cy="4781578"/>
          </a:xfrm>
          <a:prstGeom prst="rect">
            <a:avLst/>
          </a:prstGeom>
          <a:noFill/>
          <a:ln w="12700">
            <a:solidFill>
              <a:srgbClr val="FF0000"/>
            </a:solidFill>
            <a:round/>
            <a:headEnd type="none" w="sm" len="sm"/>
            <a:tailEnd type="none" w="sm" len="sm"/>
          </a:ln>
          <a:effectLst/>
        </p:spPr>
        <p:txBody>
          <a:bodyPr lIns="80147" tIns="40074" rIns="80147" bIns="40074" rtlCol="0" anchor="ctr">
            <a:noAutofit/>
          </a:bodyPr>
          <a:lstStyle/>
          <a:p>
            <a:pPr algn="ctr"/>
            <a:endParaRPr lang="cs-CZ" dirty="0"/>
          </a:p>
        </p:txBody>
      </p:sp>
      <p:sp>
        <p:nvSpPr>
          <p:cNvPr id="51" name="Obdélník 50"/>
          <p:cNvSpPr/>
          <p:nvPr/>
        </p:nvSpPr>
        <p:spPr bwMode="auto">
          <a:xfrm>
            <a:off x="4575621" y="1551196"/>
            <a:ext cx="1993409" cy="4766220"/>
          </a:xfrm>
          <a:prstGeom prst="rect">
            <a:avLst/>
          </a:prstGeom>
          <a:noFill/>
          <a:ln w="12700">
            <a:solidFill>
              <a:srgbClr val="0070C0"/>
            </a:solidFill>
            <a:round/>
            <a:headEnd type="none" w="sm" len="sm"/>
            <a:tailEnd type="none" w="sm" len="sm"/>
          </a:ln>
          <a:effectLst/>
        </p:spPr>
        <p:txBody>
          <a:bodyPr lIns="80147" tIns="40074" rIns="80147" bIns="40074" rtlCol="0" anchor="ctr">
            <a:noAutofit/>
          </a:bodyPr>
          <a:lstStyle/>
          <a:p>
            <a:pPr algn="ctr"/>
            <a:endParaRPr lang="cs-CZ" dirty="0"/>
          </a:p>
        </p:txBody>
      </p:sp>
      <p:sp>
        <p:nvSpPr>
          <p:cNvPr id="52" name="Obdélník 51"/>
          <p:cNvSpPr/>
          <p:nvPr/>
        </p:nvSpPr>
        <p:spPr bwMode="auto">
          <a:xfrm>
            <a:off x="6762092" y="1546075"/>
            <a:ext cx="2003019" cy="4771341"/>
          </a:xfrm>
          <a:prstGeom prst="rect">
            <a:avLst/>
          </a:prstGeom>
          <a:noFill/>
          <a:ln w="12700">
            <a:solidFill>
              <a:srgbClr val="FFC000"/>
            </a:solidFill>
            <a:round/>
            <a:headEnd type="none" w="sm" len="sm"/>
            <a:tailEnd type="none" w="sm" len="sm"/>
          </a:ln>
          <a:effectLst/>
        </p:spPr>
        <p:txBody>
          <a:bodyPr lIns="80147" tIns="40074" rIns="80147" bIns="40074" rtlCol="0" anchor="ctr">
            <a:noAutofit/>
          </a:bodyPr>
          <a:lstStyle/>
          <a:p>
            <a:pPr algn="ctr"/>
            <a:endParaRPr lang="cs-CZ" dirty="0"/>
          </a:p>
        </p:txBody>
      </p:sp>
      <p:sp>
        <p:nvSpPr>
          <p:cNvPr id="36" name="Obdélník 35"/>
          <p:cNvSpPr/>
          <p:nvPr/>
        </p:nvSpPr>
        <p:spPr>
          <a:xfrm>
            <a:off x="354447" y="260648"/>
            <a:ext cx="8538033" cy="819594"/>
          </a:xfrm>
          <a:prstGeom prst="rect">
            <a:avLst/>
          </a:prstGeom>
        </p:spPr>
        <p:txBody>
          <a:bodyPr wrap="square" lIns="80147" tIns="40074" rIns="80147" bIns="40074">
            <a:spAutoFit/>
          </a:bodyPr>
          <a:lstStyle/>
          <a:p>
            <a:r>
              <a:rPr lang="cs-CZ" sz="2400" b="1" dirty="0" smtClean="0">
                <a:solidFill>
                  <a:srgbClr val="800000"/>
                </a:solidFill>
                <a:latin typeface="Helvetica"/>
                <a:cs typeface="Helvetica"/>
              </a:rPr>
              <a:t>Zkušenost se službami kariérového poradenství </a:t>
            </a:r>
            <a:r>
              <a:rPr lang="cs-CZ" sz="2400" dirty="0" smtClean="0"/>
              <a:t>(Hloušková, 2012a,b)</a:t>
            </a:r>
            <a:endParaRPr lang="cs-CZ" sz="2400" b="1" dirty="0"/>
          </a:p>
        </p:txBody>
      </p:sp>
      <p:sp>
        <p:nvSpPr>
          <p:cNvPr id="35" name="TextBox 21"/>
          <p:cNvSpPr txBox="1">
            <a:spLocks noChangeArrowheads="1"/>
          </p:cNvSpPr>
          <p:nvPr/>
        </p:nvSpPr>
        <p:spPr bwMode="auto">
          <a:xfrm>
            <a:off x="1601491" y="6345002"/>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N=1 164</a:t>
            </a:r>
            <a:endParaRPr lang="cs-CZ" sz="900" b="1" dirty="0">
              <a:latin typeface="+mj-lt"/>
            </a:endParaRPr>
          </a:p>
        </p:txBody>
      </p:sp>
      <p:sp>
        <p:nvSpPr>
          <p:cNvPr id="37" name="TextBox 21"/>
          <p:cNvSpPr txBox="1">
            <a:spLocks noChangeArrowheads="1"/>
          </p:cNvSpPr>
          <p:nvPr/>
        </p:nvSpPr>
        <p:spPr bwMode="auto">
          <a:xfrm>
            <a:off x="2335851" y="6345002"/>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N=348</a:t>
            </a:r>
            <a:endParaRPr lang="cs-CZ" sz="900" b="1" dirty="0">
              <a:latin typeface="+mj-lt"/>
            </a:endParaRPr>
          </a:p>
        </p:txBody>
      </p:sp>
      <p:sp>
        <p:nvSpPr>
          <p:cNvPr id="38" name="TextBox 21"/>
          <p:cNvSpPr txBox="1">
            <a:spLocks noChangeArrowheads="1"/>
          </p:cNvSpPr>
          <p:nvPr/>
        </p:nvSpPr>
        <p:spPr bwMode="auto">
          <a:xfrm>
            <a:off x="3064674" y="6345002"/>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N=431</a:t>
            </a:r>
            <a:endParaRPr lang="cs-CZ" sz="900" b="1" dirty="0">
              <a:latin typeface="+mj-lt"/>
            </a:endParaRPr>
          </a:p>
        </p:txBody>
      </p:sp>
      <p:sp>
        <p:nvSpPr>
          <p:cNvPr id="39" name="TextBox 21"/>
          <p:cNvSpPr txBox="1">
            <a:spLocks noChangeArrowheads="1"/>
          </p:cNvSpPr>
          <p:nvPr/>
        </p:nvSpPr>
        <p:spPr bwMode="auto">
          <a:xfrm>
            <a:off x="3798315" y="6345002"/>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N=385</a:t>
            </a:r>
            <a:endParaRPr lang="cs-CZ" sz="900" b="1" dirty="0">
              <a:latin typeface="+mj-lt"/>
            </a:endParaRPr>
          </a:p>
        </p:txBody>
      </p:sp>
      <p:sp>
        <p:nvSpPr>
          <p:cNvPr id="40" name="TextBox 21"/>
          <p:cNvSpPr txBox="1">
            <a:spLocks noChangeArrowheads="1"/>
          </p:cNvSpPr>
          <p:nvPr/>
        </p:nvSpPr>
        <p:spPr bwMode="auto">
          <a:xfrm>
            <a:off x="4531976" y="633988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N=547</a:t>
            </a:r>
            <a:endParaRPr lang="cs-CZ" sz="900" b="1" dirty="0">
              <a:latin typeface="+mj-lt"/>
            </a:endParaRPr>
          </a:p>
        </p:txBody>
      </p:sp>
      <p:sp>
        <p:nvSpPr>
          <p:cNvPr id="41" name="TextBox 21"/>
          <p:cNvSpPr txBox="1">
            <a:spLocks noChangeArrowheads="1"/>
          </p:cNvSpPr>
          <p:nvPr/>
        </p:nvSpPr>
        <p:spPr bwMode="auto">
          <a:xfrm>
            <a:off x="5260799" y="633988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N=442</a:t>
            </a:r>
            <a:endParaRPr lang="cs-CZ" sz="900" b="1" dirty="0">
              <a:latin typeface="+mj-lt"/>
            </a:endParaRPr>
          </a:p>
        </p:txBody>
      </p:sp>
      <p:sp>
        <p:nvSpPr>
          <p:cNvPr id="42" name="TextBox 21"/>
          <p:cNvSpPr txBox="1">
            <a:spLocks noChangeArrowheads="1"/>
          </p:cNvSpPr>
          <p:nvPr/>
        </p:nvSpPr>
        <p:spPr bwMode="auto">
          <a:xfrm>
            <a:off x="5975133" y="6339881"/>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N=175</a:t>
            </a:r>
            <a:endParaRPr lang="cs-CZ" sz="900" b="1" dirty="0">
              <a:latin typeface="+mj-lt"/>
            </a:endParaRPr>
          </a:p>
        </p:txBody>
      </p:sp>
      <p:sp>
        <p:nvSpPr>
          <p:cNvPr id="43" name="TextBox 21"/>
          <p:cNvSpPr txBox="1">
            <a:spLocks noChangeArrowheads="1"/>
          </p:cNvSpPr>
          <p:nvPr/>
        </p:nvSpPr>
        <p:spPr bwMode="auto">
          <a:xfrm>
            <a:off x="6718448" y="6345000"/>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N=737</a:t>
            </a:r>
            <a:endParaRPr lang="cs-CZ" sz="900" b="1" dirty="0">
              <a:latin typeface="+mj-lt"/>
            </a:endParaRPr>
          </a:p>
        </p:txBody>
      </p:sp>
      <p:sp>
        <p:nvSpPr>
          <p:cNvPr id="44" name="TextBox 21"/>
          <p:cNvSpPr txBox="1">
            <a:spLocks noChangeArrowheads="1"/>
          </p:cNvSpPr>
          <p:nvPr/>
        </p:nvSpPr>
        <p:spPr bwMode="auto">
          <a:xfrm>
            <a:off x="7447271" y="6345000"/>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N=122</a:t>
            </a:r>
            <a:endParaRPr lang="cs-CZ" sz="900" b="1" dirty="0">
              <a:latin typeface="+mj-lt"/>
            </a:endParaRPr>
          </a:p>
        </p:txBody>
      </p:sp>
      <p:sp>
        <p:nvSpPr>
          <p:cNvPr id="45" name="TextBox 21"/>
          <p:cNvSpPr txBox="1">
            <a:spLocks noChangeArrowheads="1"/>
          </p:cNvSpPr>
          <p:nvPr/>
        </p:nvSpPr>
        <p:spPr bwMode="auto">
          <a:xfrm>
            <a:off x="8190565" y="6345000"/>
            <a:ext cx="648711" cy="23508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08" tIns="45704" rIns="91408" bIns="45704">
            <a:spAutoFit/>
          </a:bodyPr>
          <a:lstStyle>
            <a:lvl1pPr eaLnBrk="0" hangingPunct="0">
              <a:defRPr sz="2100">
                <a:solidFill>
                  <a:schemeClr val="tx1"/>
                </a:solidFill>
                <a:latin typeface="Helvetica" charset="0"/>
                <a:ea typeface="ＭＳ Ｐゴシック" charset="0"/>
                <a:cs typeface="ＭＳ Ｐゴシック" charset="0"/>
              </a:defRPr>
            </a:lvl1pPr>
            <a:lvl2pPr marL="742950" indent="-285750" eaLnBrk="0" hangingPunct="0">
              <a:defRPr sz="2100">
                <a:solidFill>
                  <a:schemeClr val="tx1"/>
                </a:solidFill>
                <a:latin typeface="Helvetica" charset="0"/>
                <a:ea typeface="ＭＳ Ｐゴシック" charset="0"/>
              </a:defRPr>
            </a:lvl2pPr>
            <a:lvl3pPr marL="1143000" indent="-228600" eaLnBrk="0" hangingPunct="0">
              <a:defRPr sz="2100">
                <a:solidFill>
                  <a:schemeClr val="tx1"/>
                </a:solidFill>
                <a:latin typeface="Helvetica" charset="0"/>
                <a:ea typeface="ＭＳ Ｐゴシック" charset="0"/>
              </a:defRPr>
            </a:lvl3pPr>
            <a:lvl4pPr marL="1600200" indent="-228600" eaLnBrk="0" hangingPunct="0">
              <a:defRPr sz="2100">
                <a:solidFill>
                  <a:schemeClr val="tx1"/>
                </a:solidFill>
                <a:latin typeface="Helvetica" charset="0"/>
                <a:ea typeface="ＭＳ Ｐゴシック" charset="0"/>
              </a:defRPr>
            </a:lvl4pPr>
            <a:lvl5pPr marL="2057400" indent="-228600" eaLnBrk="0" hangingPunct="0">
              <a:defRPr sz="2100">
                <a:solidFill>
                  <a:schemeClr val="tx1"/>
                </a:solidFill>
                <a:latin typeface="Helvetica" charset="0"/>
                <a:ea typeface="ＭＳ Ｐゴシック" charset="0"/>
              </a:defRPr>
            </a:lvl5pPr>
            <a:lvl6pPr marL="2514600" indent="-228600" eaLnBrk="0" fontAlgn="base" hangingPunct="0">
              <a:spcBef>
                <a:spcPct val="0"/>
              </a:spcBef>
              <a:spcAft>
                <a:spcPct val="0"/>
              </a:spcAft>
              <a:defRPr sz="2100">
                <a:solidFill>
                  <a:schemeClr val="tx1"/>
                </a:solidFill>
                <a:latin typeface="Helvetica" charset="0"/>
                <a:ea typeface="ＭＳ Ｐゴシック" charset="0"/>
              </a:defRPr>
            </a:lvl6pPr>
            <a:lvl7pPr marL="2971800" indent="-228600" eaLnBrk="0" fontAlgn="base" hangingPunct="0">
              <a:spcBef>
                <a:spcPct val="0"/>
              </a:spcBef>
              <a:spcAft>
                <a:spcPct val="0"/>
              </a:spcAft>
              <a:defRPr sz="2100">
                <a:solidFill>
                  <a:schemeClr val="tx1"/>
                </a:solidFill>
                <a:latin typeface="Helvetica" charset="0"/>
                <a:ea typeface="ＭＳ Ｐゴシック" charset="0"/>
              </a:defRPr>
            </a:lvl7pPr>
            <a:lvl8pPr marL="3429000" indent="-228600" eaLnBrk="0" fontAlgn="base" hangingPunct="0">
              <a:spcBef>
                <a:spcPct val="0"/>
              </a:spcBef>
              <a:spcAft>
                <a:spcPct val="0"/>
              </a:spcAft>
              <a:defRPr sz="2100">
                <a:solidFill>
                  <a:schemeClr val="tx1"/>
                </a:solidFill>
                <a:latin typeface="Helvetica" charset="0"/>
                <a:ea typeface="ＭＳ Ｐゴシック" charset="0"/>
              </a:defRPr>
            </a:lvl8pPr>
            <a:lvl9pPr marL="3886200" indent="-228600" eaLnBrk="0" fontAlgn="base" hangingPunct="0">
              <a:spcBef>
                <a:spcPct val="0"/>
              </a:spcBef>
              <a:spcAft>
                <a:spcPct val="0"/>
              </a:spcAft>
              <a:defRPr sz="2100">
                <a:solidFill>
                  <a:schemeClr val="tx1"/>
                </a:solidFill>
                <a:latin typeface="Helvetica" charset="0"/>
                <a:ea typeface="ＭＳ Ｐゴシック" charset="0"/>
              </a:defRPr>
            </a:lvl9pPr>
          </a:lstStyle>
          <a:p>
            <a:pPr algn="ctr" eaLnBrk="1" hangingPunct="1"/>
            <a:r>
              <a:rPr lang="cs-CZ" sz="900" b="1" dirty="0" smtClean="0">
                <a:latin typeface="+mj-lt"/>
              </a:rPr>
              <a:t>N=305</a:t>
            </a:r>
            <a:endParaRPr lang="cs-CZ" sz="900" b="1" dirty="0">
              <a:latin typeface="+mj-lt"/>
            </a:endParaRPr>
          </a:p>
        </p:txBody>
      </p:sp>
    </p:spTree>
    <p:extLst>
      <p:ext uri="{BB962C8B-B14F-4D97-AF65-F5344CB8AC3E}">
        <p14:creationId xmlns="" xmlns:p14="http://schemas.microsoft.com/office/powerpoint/2010/main" val="189488885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alpha val="98038"/>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50825" y="228600"/>
            <a:ext cx="8642350" cy="758825"/>
          </a:xfrm>
        </p:spPr>
        <p:txBody>
          <a:bodyPr>
            <a:normAutofit fontScale="90000"/>
          </a:bodyPr>
          <a:lstStyle/>
          <a:p>
            <a:pPr>
              <a:defRPr/>
            </a:pPr>
            <a:r>
              <a:rPr lang="cs-CZ" sz="2800" dirty="0"/>
              <a:t>Zkušenost se službami </a:t>
            </a:r>
            <a:r>
              <a:rPr lang="cs-CZ" sz="2800" dirty="0" smtClean="0"/>
              <a:t>KP v ČR (</a:t>
            </a:r>
            <a:r>
              <a:rPr lang="cs-CZ" sz="2800" dirty="0" err="1"/>
              <a:t>Eurobarometr</a:t>
            </a:r>
            <a:r>
              <a:rPr lang="cs-CZ" sz="2800" dirty="0"/>
              <a:t>, 2014)</a:t>
            </a:r>
          </a:p>
        </p:txBody>
      </p:sp>
      <p:graphicFrame>
        <p:nvGraphicFramePr>
          <p:cNvPr id="32771" name="Zástupný symbol pro obsah 6"/>
          <p:cNvGraphicFramePr>
            <a:graphicFrameLocks noGrp="1"/>
          </p:cNvGraphicFramePr>
          <p:nvPr>
            <p:ph sz="quarter" idx="1"/>
          </p:nvPr>
        </p:nvGraphicFramePr>
        <p:xfrm>
          <a:off x="395536" y="1268760"/>
          <a:ext cx="8208912" cy="5328592"/>
        </p:xfrm>
        <a:graphic>
          <a:graphicData uri="http://schemas.openxmlformats.org/presentationml/2006/ole">
            <p:oleObj spid="_x0000_s32773" name="Graf" r:id="rId3" imgW="8608298" imgH="4676037" progId="Excel.Shee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534400" cy="896938"/>
          </a:xfrm>
        </p:spPr>
        <p:txBody>
          <a:bodyPr/>
          <a:lstStyle/>
          <a:p>
            <a:pPr algn="l">
              <a:defRPr/>
            </a:pPr>
            <a:r>
              <a:rPr lang="cs-CZ" dirty="0" smtClean="0"/>
              <a:t>Účel využití služeb KP (Hloušková, 2012a)</a:t>
            </a:r>
            <a:br>
              <a:rPr lang="cs-CZ" dirty="0" smtClean="0"/>
            </a:br>
            <a:r>
              <a:rPr lang="cs-CZ" sz="1400" dirty="0" smtClean="0"/>
              <a:t>celkem respondentů: 112</a:t>
            </a:r>
            <a:endParaRPr lang="cs-CZ" sz="1400" dirty="0"/>
          </a:p>
        </p:txBody>
      </p:sp>
      <p:graphicFrame>
        <p:nvGraphicFramePr>
          <p:cNvPr id="4" name="Zástupný symbol pro obsah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534400" cy="896938"/>
          </a:xfrm>
        </p:spPr>
        <p:txBody>
          <a:bodyPr>
            <a:normAutofit fontScale="90000"/>
          </a:bodyPr>
          <a:lstStyle/>
          <a:p>
            <a:pPr algn="l">
              <a:defRPr/>
            </a:pPr>
            <a:r>
              <a:rPr lang="cs-CZ" sz="2800" dirty="0" smtClean="0"/>
              <a:t>Co by se muselo změnit, abych služby KP využil(a) (Hloušková, 2012a)</a:t>
            </a:r>
            <a:endParaRPr lang="cs-CZ" sz="2800" dirty="0"/>
          </a:p>
        </p:txBody>
      </p:sp>
      <p:graphicFrame>
        <p:nvGraphicFramePr>
          <p:cNvPr id="4" name="Zástupný symbol pro obsah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388" y="188913"/>
            <a:ext cx="8750300" cy="1008062"/>
          </a:xfrm>
        </p:spPr>
        <p:txBody>
          <a:bodyPr>
            <a:normAutofit fontScale="90000"/>
          </a:bodyPr>
          <a:lstStyle/>
          <a:p>
            <a:pPr>
              <a:defRPr/>
            </a:pPr>
            <a:r>
              <a:rPr lang="cs-CZ" sz="3200" dirty="0" smtClean="0"/>
              <a:t>Role projektů při rozvoj kariérového poradenství </a:t>
            </a:r>
            <a:endParaRPr lang="cs-CZ" sz="3200" dirty="0"/>
          </a:p>
        </p:txBody>
      </p:sp>
      <p:sp>
        <p:nvSpPr>
          <p:cNvPr id="3" name="Zástupný symbol pro obsah 2"/>
          <p:cNvSpPr>
            <a:spLocks noGrp="1"/>
          </p:cNvSpPr>
          <p:nvPr>
            <p:ph sz="quarter" idx="1"/>
          </p:nvPr>
        </p:nvSpPr>
        <p:spPr>
          <a:xfrm>
            <a:off x="179388" y="1412875"/>
            <a:ext cx="8713787" cy="4686300"/>
          </a:xfrm>
        </p:spPr>
        <p:txBody>
          <a:bodyPr/>
          <a:lstStyle/>
          <a:p>
            <a:pPr marL="273050" lvl="1">
              <a:buClr>
                <a:schemeClr val="accent1"/>
              </a:buClr>
              <a:buSzPct val="85000"/>
              <a:buFont typeface="Wingdings 2" pitchFamily="18" charset="2"/>
              <a:buChar char=""/>
              <a:defRPr/>
            </a:pPr>
            <a:endParaRPr lang="cs-CZ" dirty="0"/>
          </a:p>
          <a:p>
            <a:pPr>
              <a:defRPr/>
            </a:pPr>
            <a:r>
              <a:rPr lang="cs-CZ" altLang="cs-CZ" sz="1600" dirty="0" smtClean="0"/>
              <a:t>Rozvoj služeb KP v rámci projektů podporovaných ESF a řady dalších projektových schémat</a:t>
            </a:r>
          </a:p>
          <a:p>
            <a:pPr lvl="1">
              <a:defRPr/>
            </a:pPr>
            <a:r>
              <a:rPr lang="cs-CZ" sz="1400" dirty="0" smtClean="0"/>
              <a:t>Z činnosti Národního vzdělávacího fondu </a:t>
            </a:r>
            <a:r>
              <a:rPr lang="cs-CZ" sz="1400" dirty="0" smtClean="0">
                <a:hlinkClick r:id="rId2"/>
              </a:rPr>
              <a:t>http://www.nvf.cz/</a:t>
            </a:r>
            <a:endParaRPr lang="cs-CZ" sz="1400" dirty="0" smtClean="0"/>
          </a:p>
          <a:p>
            <a:pPr lvl="1">
              <a:defRPr/>
            </a:pPr>
            <a:r>
              <a:rPr lang="cs-CZ" sz="1400" dirty="0" smtClean="0"/>
              <a:t>Z činnosti Národního ústavu pro vzdělávání  </a:t>
            </a:r>
            <a:r>
              <a:rPr lang="cs-CZ" sz="1400" dirty="0" smtClean="0">
                <a:hlinkClick r:id="rId3"/>
              </a:rPr>
              <a:t>http://www.nuv.cz/projekty</a:t>
            </a:r>
            <a:endParaRPr lang="cs-CZ" sz="1400" dirty="0" smtClean="0"/>
          </a:p>
          <a:p>
            <a:pPr lvl="1">
              <a:defRPr/>
            </a:pPr>
            <a:r>
              <a:rPr lang="cs-CZ" sz="1400" dirty="0" smtClean="0"/>
              <a:t>Z činnost Fondu dalšího vzdělávání (2014) </a:t>
            </a:r>
            <a:r>
              <a:rPr lang="cs-CZ" sz="1400" dirty="0" smtClean="0">
                <a:hlinkClick r:id="rId4"/>
              </a:rPr>
              <a:t>http://www.fdv.cz</a:t>
            </a:r>
            <a:r>
              <a:rPr lang="cs-CZ" sz="1400" dirty="0" smtClean="0"/>
              <a:t> </a:t>
            </a:r>
          </a:p>
          <a:p>
            <a:pPr lvl="1">
              <a:defRPr/>
            </a:pPr>
            <a:r>
              <a:rPr lang="cs-CZ" sz="1400" dirty="0" smtClean="0"/>
              <a:t>Z činnosti ÚP ČR </a:t>
            </a:r>
            <a:r>
              <a:rPr lang="cs-CZ" sz="1400" dirty="0" smtClean="0">
                <a:hlinkClick r:id="rId5"/>
              </a:rPr>
              <a:t>https://portal.mpsv.cz/upcr/esf</a:t>
            </a:r>
            <a:endParaRPr lang="cs-CZ" sz="1400" dirty="0" smtClean="0"/>
          </a:p>
          <a:p>
            <a:pPr marL="457200" lvl="1" indent="0">
              <a:buFont typeface="Wingdings" panose="05000000000000000000" pitchFamily="2" charset="2"/>
              <a:buNone/>
              <a:defRPr/>
            </a:pPr>
            <a:endParaRPr lang="cs-CZ" altLang="cs-CZ" sz="1400" dirty="0" smtClean="0"/>
          </a:p>
          <a:p>
            <a:pPr>
              <a:defRPr/>
            </a:pPr>
            <a:endParaRPr lang="cs-CZ" altLang="cs-CZ" sz="2000" dirty="0" smtClean="0"/>
          </a:p>
          <a:p>
            <a:pPr>
              <a:defRPr/>
            </a:pPr>
            <a:r>
              <a:rPr lang="cs-CZ" altLang="cs-CZ" sz="2000" b="1" dirty="0" smtClean="0"/>
              <a:t>Dílčí závěry</a:t>
            </a:r>
          </a:p>
          <a:p>
            <a:pPr lvl="1">
              <a:defRPr/>
            </a:pPr>
            <a:r>
              <a:rPr lang="cs-CZ" altLang="cs-CZ" sz="1400" dirty="0" smtClean="0"/>
              <a:t>roztříštěnost služeb – stále aktuální výzvou jsou principy celoživotního poradenství </a:t>
            </a:r>
            <a:r>
              <a:rPr lang="cs-CZ" altLang="cs-CZ" sz="1400" b="1" dirty="0" smtClean="0"/>
              <a:t>(</a:t>
            </a:r>
            <a:r>
              <a:rPr lang="cs-CZ" sz="1400" b="1" dirty="0" smtClean="0"/>
              <a:t>Evropská komise, 2005) </a:t>
            </a:r>
          </a:p>
          <a:p>
            <a:pPr lvl="1">
              <a:defRPr/>
            </a:pPr>
            <a:r>
              <a:rPr lang="cs-CZ" altLang="cs-CZ" sz="1400" dirty="0" smtClean="0"/>
              <a:t>nejednotné vymezení zaměření a obsahu služeb</a:t>
            </a:r>
          </a:p>
          <a:p>
            <a:pPr lvl="1">
              <a:defRPr/>
            </a:pPr>
            <a:r>
              <a:rPr lang="cs-CZ" altLang="cs-CZ" sz="1400" dirty="0" smtClean="0"/>
              <a:t>Příklady služeb (např. </a:t>
            </a:r>
            <a:r>
              <a:rPr lang="cs-CZ" sz="1400" dirty="0" smtClean="0"/>
              <a:t>Sborníky </a:t>
            </a:r>
            <a:r>
              <a:rPr lang="cs-CZ" sz="1400" dirty="0"/>
              <a:t>ze soutěží o Národní cenu kariérového poradenství ČR a SR</a:t>
            </a:r>
          </a:p>
          <a:p>
            <a:pPr marL="0" indent="0">
              <a:buFont typeface="Wingdings 2" panose="05020102010507070707" pitchFamily="18" charset="2"/>
              <a:buNone/>
              <a:defRPr/>
            </a:pPr>
            <a:r>
              <a:rPr lang="cs-CZ" sz="1400" dirty="0"/>
              <a:t>Dostupné z  </a:t>
            </a:r>
            <a:r>
              <a:rPr lang="cs-CZ" sz="1400" dirty="0">
                <a:hlinkClick r:id="rId6"/>
              </a:rPr>
              <a:t>http://web.saaic.sk/nrcg_new/_</a:t>
            </a:r>
            <a:r>
              <a:rPr lang="cs-CZ" sz="1400" dirty="0" err="1" smtClean="0">
                <a:hlinkClick r:id="rId6"/>
              </a:rPr>
              <a:t>kniznica.cfm?menu</a:t>
            </a:r>
            <a:r>
              <a:rPr lang="cs-CZ" sz="1400" dirty="0" smtClean="0">
                <a:hlinkClick r:id="rId6"/>
              </a:rPr>
              <a:t>=1&amp;open=1&amp;jazyk=</a:t>
            </a:r>
            <a:r>
              <a:rPr lang="cs-CZ" sz="1400" dirty="0" err="1" smtClean="0">
                <a:hlinkClick r:id="rId6"/>
              </a:rPr>
              <a:t>sk&amp;Titul</a:t>
            </a:r>
            <a:r>
              <a:rPr lang="cs-CZ" sz="1400" dirty="0" smtClean="0">
                <a:hlinkClick r:id="rId6"/>
              </a:rPr>
              <a:t>=cena</a:t>
            </a:r>
            <a:r>
              <a:rPr lang="cs-CZ" sz="1400" dirty="0" smtClean="0"/>
              <a:t>)</a:t>
            </a:r>
            <a:endParaRPr lang="cs-CZ" sz="1400" dirty="0"/>
          </a:p>
          <a:p>
            <a:pPr>
              <a:defRPr/>
            </a:pPr>
            <a:endParaRPr lang="cs-CZ" altLang="cs-CZ" sz="1400" dirty="0" smtClean="0"/>
          </a:p>
          <a:p>
            <a:pPr marL="0" indent="0">
              <a:buFont typeface="Wingdings 2" panose="05020102010507070707" pitchFamily="18" charset="2"/>
              <a:buNone/>
              <a:defRPr/>
            </a:pP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cs-CZ" altLang="cs-CZ" smtClean="0">
                <a:solidFill>
                  <a:srgbClr val="7B9899"/>
                </a:solidFill>
              </a:rPr>
              <a:t>Současné trendy v poskytování služeb KP </a:t>
            </a:r>
          </a:p>
        </p:txBody>
      </p:sp>
      <p:sp>
        <p:nvSpPr>
          <p:cNvPr id="35843" name="Zástupný symbol pro obsah 2"/>
          <p:cNvSpPr>
            <a:spLocks noGrp="1"/>
          </p:cNvSpPr>
          <p:nvPr>
            <p:ph sz="quarter" idx="1"/>
          </p:nvPr>
        </p:nvSpPr>
        <p:spPr>
          <a:xfrm>
            <a:off x="250825" y="1412776"/>
            <a:ext cx="8642350" cy="4686399"/>
          </a:xfrm>
        </p:spPr>
        <p:txBody>
          <a:bodyPr/>
          <a:lstStyle/>
          <a:p>
            <a:pPr eaLnBrk="1" hangingPunct="1">
              <a:defRPr/>
            </a:pPr>
            <a:r>
              <a:rPr lang="cs-CZ" altLang="cs-CZ" sz="2000" dirty="0"/>
              <a:t>Posun k celoživotnímu poradenství</a:t>
            </a:r>
          </a:p>
          <a:p>
            <a:pPr marL="546100" lvl="2" eaLnBrk="1" hangingPunct="1">
              <a:buClr>
                <a:schemeClr val="accent1"/>
              </a:buClr>
              <a:buSzPct val="85000"/>
              <a:buFont typeface="Wingdings 2" panose="05020102010507070707" pitchFamily="18" charset="2"/>
              <a:buChar char=""/>
              <a:defRPr/>
            </a:pPr>
            <a:r>
              <a:rPr lang="cs-CZ" altLang="cs-CZ" sz="1800" dirty="0"/>
              <a:t>Rozšiřování přístupu ke službám včetně akcentu na </a:t>
            </a:r>
            <a:r>
              <a:rPr lang="cs-CZ" altLang="cs-CZ" sz="1800" dirty="0" err="1"/>
              <a:t>sebeobslužné</a:t>
            </a:r>
            <a:r>
              <a:rPr lang="cs-CZ" altLang="cs-CZ" sz="1800" dirty="0"/>
              <a:t> služby (služby v místě práce nebo učení se uživatelů, využívání ICT,..)</a:t>
            </a:r>
          </a:p>
          <a:p>
            <a:pPr eaLnBrk="1" hangingPunct="1">
              <a:defRPr/>
            </a:pPr>
            <a:endParaRPr lang="cs-CZ" altLang="cs-CZ" sz="2000" dirty="0" smtClean="0"/>
          </a:p>
          <a:p>
            <a:pPr eaLnBrk="1" hangingPunct="1">
              <a:defRPr/>
            </a:pPr>
            <a:r>
              <a:rPr lang="cs-CZ" altLang="cs-CZ" sz="2000" dirty="0" smtClean="0"/>
              <a:t>Holistický přístup ke klientovi  (provázanost mezi učením, vzděláváním a prací)</a:t>
            </a:r>
          </a:p>
          <a:p>
            <a:pPr eaLnBrk="1" hangingPunct="1">
              <a:defRPr/>
            </a:pPr>
            <a:endParaRPr lang="cs-CZ" altLang="cs-CZ" sz="2000" dirty="0" smtClean="0"/>
          </a:p>
          <a:p>
            <a:pPr eaLnBrk="1" hangingPunct="1">
              <a:defRPr/>
            </a:pPr>
            <a:r>
              <a:rPr lang="cs-CZ" altLang="cs-CZ" sz="2000" dirty="0"/>
              <a:t>Sledování kvality služeb (standardy kvality,  vymezení profesionality a vzdělávání poradců,…) </a:t>
            </a:r>
          </a:p>
          <a:p>
            <a:pPr lvl="1" eaLnBrk="1" hangingPunct="1">
              <a:defRPr/>
            </a:pPr>
            <a:r>
              <a:rPr lang="cs-CZ" altLang="cs-CZ" sz="1800" dirty="0"/>
              <a:t>Profese kariérového poradce. Dostupné z </a:t>
            </a:r>
            <a:r>
              <a:rPr lang="cs-CZ" altLang="cs-CZ" sz="1800" dirty="0">
                <a:hlinkClick r:id="rId2"/>
              </a:rPr>
              <a:t>http://katalog.nsp.cz/poziceOdbornySmer.aspx?kod_smeru=11</a:t>
            </a:r>
            <a:endParaRPr lang="cs-CZ" altLang="cs-CZ" sz="1800" dirty="0"/>
          </a:p>
          <a:p>
            <a:pPr eaLnBrk="1" hangingPunct="1">
              <a:defRPr/>
            </a:pPr>
            <a:endParaRPr lang="cs-CZ" altLang="cs-CZ" sz="2000" dirty="0" smtClean="0"/>
          </a:p>
          <a:p>
            <a:pPr eaLnBrk="1" hangingPunct="1">
              <a:defRPr/>
            </a:pPr>
            <a:r>
              <a:rPr lang="cs-CZ" altLang="cs-CZ" sz="2000" dirty="0" smtClean="0"/>
              <a:t>Důraz na koordinaci v poskytování služeb na různých úrovních</a:t>
            </a:r>
          </a:p>
          <a:p>
            <a:pPr eaLnBrk="1" hangingPunct="1">
              <a:defRPr/>
            </a:pPr>
            <a:endParaRPr lang="cs-CZ" altLang="cs-CZ" dirty="0" smtClean="0"/>
          </a:p>
          <a:p>
            <a:pPr eaLnBrk="1" hangingPunct="1">
              <a:defRPr/>
            </a:pPr>
            <a:endParaRPr lang="cs-CZ" altLang="cs-C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388" y="228600"/>
            <a:ext cx="8785225" cy="1039813"/>
          </a:xfrm>
        </p:spPr>
        <p:txBody>
          <a:bodyPr>
            <a:normAutofit fontScale="90000"/>
          </a:bodyPr>
          <a:lstStyle/>
          <a:p>
            <a:pPr>
              <a:defRPr/>
            </a:pPr>
            <a:r>
              <a:rPr lang="cs-CZ" sz="3200" spc="-100" dirty="0" smtClean="0"/>
              <a:t>Služby kariérového poradenství v kontextu mezinárodních dokumentů (1945- 90. léta)</a:t>
            </a:r>
            <a:endParaRPr lang="cs-CZ" sz="3200" spc="-100" dirty="0"/>
          </a:p>
        </p:txBody>
      </p:sp>
      <p:sp>
        <p:nvSpPr>
          <p:cNvPr id="17411" name="Zástupný symbol pro obsah 2"/>
          <p:cNvSpPr>
            <a:spLocks noGrp="1"/>
          </p:cNvSpPr>
          <p:nvPr>
            <p:ph sz="quarter" idx="1"/>
          </p:nvPr>
        </p:nvSpPr>
        <p:spPr>
          <a:xfrm>
            <a:off x="301625" y="1484313"/>
            <a:ext cx="8504238" cy="5040312"/>
          </a:xfrm>
        </p:spPr>
        <p:txBody>
          <a:bodyPr/>
          <a:lstStyle/>
          <a:p>
            <a:r>
              <a:rPr lang="cs-CZ" dirty="0" smtClean="0"/>
              <a:t>Právo na práci a na podporu při jeho naplňování, na svobodnou volbu povolání/zaměstnání</a:t>
            </a:r>
          </a:p>
          <a:p>
            <a:endParaRPr lang="cs-CZ" altLang="cs-CZ" sz="1800" b="1" dirty="0"/>
          </a:p>
          <a:p>
            <a:r>
              <a:rPr lang="cs-CZ" altLang="cs-CZ" sz="2000" b="1" dirty="0" smtClean="0"/>
              <a:t>OSN: Všeobecná deklarace lidských práv (1948)</a:t>
            </a:r>
          </a:p>
          <a:p>
            <a:pPr lvl="1"/>
            <a:r>
              <a:rPr lang="cs-CZ" altLang="cs-CZ" sz="1800" dirty="0" smtClean="0"/>
              <a:t>článek 23 (1) Každý má právo na práci, na svobodnou volbu zaměstnání, na spravedlivé a uspokojivé pracovní podmínky a na ochranu proti nezaměstnanosti. </a:t>
            </a:r>
          </a:p>
          <a:p>
            <a:endParaRPr lang="cs-CZ" altLang="cs-CZ" sz="1800" dirty="0" smtClean="0"/>
          </a:p>
          <a:p>
            <a:r>
              <a:rPr lang="cs-CZ" altLang="cs-CZ" sz="2000" b="1" dirty="0" smtClean="0"/>
              <a:t>Rada Evropy: Evropská sociální charta (1961)</a:t>
            </a:r>
          </a:p>
          <a:p>
            <a:pPr lvl="1"/>
            <a:r>
              <a:rPr lang="cs-CZ" altLang="cs-CZ" sz="1800" dirty="0" err="1" smtClean="0"/>
              <a:t>Čl</a:t>
            </a:r>
            <a:r>
              <a:rPr lang="cs-CZ" altLang="cs-CZ" sz="1800" dirty="0" smtClean="0"/>
              <a:t> 1. Každý musí mít příležitost získat prostředky ke svému živobytí prací, kterou si svobodně zvolí.</a:t>
            </a:r>
          </a:p>
          <a:p>
            <a:pPr lvl="1"/>
            <a:r>
              <a:rPr lang="cs-CZ" altLang="cs-CZ" sz="1800" dirty="0" smtClean="0"/>
              <a:t>Každý má právo na vhodné způsoby odborné přípravy (přípravu k výkonu povolání).</a:t>
            </a:r>
          </a:p>
          <a:p>
            <a:endParaRPr lang="cs-CZ" altLang="cs-CZ" sz="1800" dirty="0" smtClean="0"/>
          </a:p>
          <a:p>
            <a:endParaRPr lang="cs-CZ" altLang="cs-CZ" sz="1800" dirty="0" smtClean="0"/>
          </a:p>
          <a:p>
            <a:endParaRPr lang="cs-CZ" altLang="cs-CZ" sz="1800" dirty="0" smtClean="0"/>
          </a:p>
          <a:p>
            <a:pPr lvl="1"/>
            <a:endParaRPr lang="cs-CZ" altLang="cs-CZ"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altLang="cs-CZ" sz="3200" dirty="0" smtClean="0">
                <a:solidFill>
                  <a:srgbClr val="7B9899"/>
                </a:solidFill>
              </a:rPr>
              <a:t>Otázky koncipování </a:t>
            </a:r>
            <a:r>
              <a:rPr lang="cs-CZ" altLang="cs-CZ" sz="3200" dirty="0">
                <a:solidFill>
                  <a:srgbClr val="7B9899"/>
                </a:solidFill>
              </a:rPr>
              <a:t>služeb </a:t>
            </a:r>
            <a:r>
              <a:rPr lang="cs-CZ" altLang="cs-CZ" sz="3200" dirty="0" smtClean="0">
                <a:solidFill>
                  <a:srgbClr val="7B9899"/>
                </a:solidFill>
              </a:rPr>
              <a:t>KP </a:t>
            </a:r>
            <a:endParaRPr lang="cs-CZ" sz="3200" dirty="0"/>
          </a:p>
        </p:txBody>
      </p:sp>
      <p:sp>
        <p:nvSpPr>
          <p:cNvPr id="37891" name="Zástupný symbol pro obsah 2"/>
          <p:cNvSpPr>
            <a:spLocks noGrp="1"/>
          </p:cNvSpPr>
          <p:nvPr>
            <p:ph sz="quarter" idx="1"/>
          </p:nvPr>
        </p:nvSpPr>
        <p:spPr>
          <a:xfrm>
            <a:off x="301624" y="1527175"/>
            <a:ext cx="8734871" cy="4926013"/>
          </a:xfrm>
        </p:spPr>
        <p:txBody>
          <a:bodyPr/>
          <a:lstStyle/>
          <a:p>
            <a:pPr eaLnBrk="1" hangingPunct="1">
              <a:defRPr/>
            </a:pPr>
            <a:r>
              <a:rPr lang="cs-CZ" altLang="cs-CZ" sz="2000" dirty="0" smtClean="0"/>
              <a:t>Důraz na přístup každého jedince ke službám v jakémkoli bodě jeho života:  víceúrovňové </a:t>
            </a:r>
            <a:r>
              <a:rPr lang="cs-CZ" altLang="cs-CZ" sz="2000" dirty="0"/>
              <a:t>poskytování služeb x koncipování služeb</a:t>
            </a:r>
          </a:p>
          <a:p>
            <a:pPr lvl="1"/>
            <a:r>
              <a:rPr lang="cs-CZ" altLang="cs-CZ" sz="1800" dirty="0" smtClean="0"/>
              <a:t>Důraz na krajskou úroveň </a:t>
            </a:r>
          </a:p>
          <a:p>
            <a:pPr lvl="2"/>
            <a:r>
              <a:rPr lang="cs-CZ" altLang="cs-CZ" sz="1800" dirty="0" smtClean="0"/>
              <a:t>dlouhodobé záměry vzdělávání a rozvoje vzdělávací soustavy</a:t>
            </a:r>
          </a:p>
          <a:p>
            <a:pPr lvl="2"/>
            <a:r>
              <a:rPr lang="cs-CZ" altLang="cs-CZ" sz="1800" dirty="0" smtClean="0"/>
              <a:t>Modely spolupráce mezi PPP, ÚP, neziskovými organizacemi</a:t>
            </a:r>
          </a:p>
          <a:p>
            <a:pPr lvl="2"/>
            <a:r>
              <a:rPr lang="cs-CZ" altLang="cs-CZ" sz="1800" dirty="0" smtClean="0"/>
              <a:t>Příklad projektu GOAL</a:t>
            </a:r>
          </a:p>
          <a:p>
            <a:pPr lvl="1" eaLnBrk="1" hangingPunct="1"/>
            <a:r>
              <a:rPr lang="cs-CZ" altLang="cs-CZ" sz="1800" dirty="0" smtClean="0"/>
              <a:t>Důraz na kombinaci </a:t>
            </a:r>
            <a:r>
              <a:rPr lang="cs-CZ" altLang="cs-CZ" sz="1800" dirty="0" err="1" smtClean="0"/>
              <a:t>sebeobslužných</a:t>
            </a:r>
            <a:r>
              <a:rPr lang="cs-CZ" altLang="cs-CZ" sz="1800" dirty="0" smtClean="0"/>
              <a:t> a osobních (individuálních) služeb</a:t>
            </a:r>
          </a:p>
          <a:p>
            <a:pPr lvl="2" eaLnBrk="1" hangingPunct="1"/>
            <a:r>
              <a:rPr lang="cs-CZ" altLang="cs-CZ" sz="1400" dirty="0" smtClean="0"/>
              <a:t>Na základě sílící poptávky,  výrazného rozvoje ICT a omezování veřejných výdajů (skupinové poradenství, distanční poradenství)</a:t>
            </a:r>
          </a:p>
          <a:p>
            <a:pPr lvl="2" eaLnBrk="1" hangingPunct="1"/>
            <a:r>
              <a:rPr lang="cs-CZ" altLang="cs-CZ" sz="1600" dirty="0" smtClean="0"/>
              <a:t>Služby  se odvíjejí od potřeb uživatelů (versus podle poptávky po službách)</a:t>
            </a:r>
          </a:p>
          <a:p>
            <a:pPr lvl="2" eaLnBrk="1" hangingPunct="1"/>
            <a:r>
              <a:rPr lang="cs-CZ" altLang="cs-CZ" sz="1600" dirty="0" smtClean="0"/>
              <a:t>Kombinace sociálního, psychologického a kariérového poradenství,</a:t>
            </a:r>
          </a:p>
          <a:p>
            <a:pPr lvl="2" eaLnBrk="1" hangingPunct="1"/>
            <a:r>
              <a:rPr lang="cs-CZ" altLang="cs-CZ" sz="1600" dirty="0" smtClean="0"/>
              <a:t>Důraz na rozvoj dovedností řídit profesní a vzdělávací dráhu (</a:t>
            </a:r>
            <a:r>
              <a:rPr lang="cs-CZ" altLang="cs-CZ" sz="1600" i="1" dirty="0" err="1" smtClean="0"/>
              <a:t>career</a:t>
            </a:r>
            <a:r>
              <a:rPr lang="cs-CZ" altLang="cs-CZ" sz="1600" i="1" dirty="0" smtClean="0"/>
              <a:t> management  </a:t>
            </a:r>
            <a:r>
              <a:rPr lang="cs-CZ" altLang="cs-CZ" sz="1600" i="1" dirty="0" err="1" smtClean="0"/>
              <a:t>skills</a:t>
            </a:r>
            <a:r>
              <a:rPr lang="cs-CZ" altLang="cs-CZ" sz="1600" dirty="0" smtClean="0"/>
              <a:t>)</a:t>
            </a:r>
          </a:p>
          <a:p>
            <a:pPr lvl="1" eaLnBrk="1" hangingPunct="1"/>
            <a:r>
              <a:rPr lang="cs-CZ" altLang="cs-CZ" sz="1600" dirty="0" smtClean="0"/>
              <a:t>Základními principy  koncipování víceúrovňových služeb jsou: kontinuita, komplexnost a dostupnost služeb</a:t>
            </a:r>
          </a:p>
          <a:p>
            <a:pPr eaLnBrk="1" hangingPunct="1"/>
            <a:r>
              <a:rPr lang="cs-CZ" altLang="cs-CZ" sz="2000" dirty="0" smtClean="0"/>
              <a:t>Sítě odborníků</a:t>
            </a:r>
          </a:p>
          <a:p>
            <a:endParaRPr lang="cs-CZ" altLang="cs-CZ"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cs-CZ" altLang="cs-CZ" sz="4000" dirty="0" smtClean="0"/>
              <a:t>Děkuji za pozornost</a:t>
            </a:r>
            <a:r>
              <a:rPr lang="cs-CZ" altLang="cs-CZ" sz="3200" dirty="0" smtClean="0"/>
              <a:t/>
            </a:r>
            <a:br>
              <a:rPr lang="cs-CZ" altLang="cs-CZ" sz="3200" dirty="0" smtClean="0"/>
            </a:br>
            <a:endParaRPr lang="cs-CZ" dirty="0"/>
          </a:p>
        </p:txBody>
      </p:sp>
      <p:sp>
        <p:nvSpPr>
          <p:cNvPr id="38915" name="Zástupný symbol pro obsah 2"/>
          <p:cNvSpPr>
            <a:spLocks noGrp="1"/>
          </p:cNvSpPr>
          <p:nvPr>
            <p:ph type="subTitle" idx="1"/>
          </p:nvPr>
        </p:nvSpPr>
        <p:spPr>
          <a:xfrm>
            <a:off x="1907704" y="5085184"/>
            <a:ext cx="6172200" cy="1371600"/>
          </a:xfrm>
        </p:spPr>
        <p:txBody>
          <a:bodyPr>
            <a:normAutofit/>
          </a:bodyPr>
          <a:lstStyle/>
          <a:p>
            <a:pPr marL="0" indent="0">
              <a:buFont typeface="Wingdings 2" panose="05020102010507070707" pitchFamily="18" charset="2"/>
              <a:buNone/>
            </a:pPr>
            <a:endParaRPr lang="cs-CZ" altLang="cs-CZ" sz="1600" dirty="0" smtClean="0"/>
          </a:p>
          <a:p>
            <a:pPr marL="0" indent="0" algn="ctr">
              <a:buFont typeface="Wingdings 2" panose="05020102010507070707" pitchFamily="18" charset="2"/>
              <a:buNone/>
            </a:pPr>
            <a:r>
              <a:rPr lang="cs-CZ" altLang="cs-CZ" sz="2000" dirty="0" smtClean="0"/>
              <a:t>Kontakt: </a:t>
            </a:r>
            <a:r>
              <a:rPr lang="cs-CZ" altLang="cs-CZ" sz="2000" dirty="0" err="1" smtClean="0"/>
              <a:t>hlouskov</a:t>
            </a:r>
            <a:r>
              <a:rPr lang="cs-CZ" altLang="cs-CZ" sz="2000" dirty="0" smtClean="0"/>
              <a:t> </a:t>
            </a:r>
            <a:r>
              <a:rPr lang="cs-CZ" altLang="cs-CZ" sz="2000" dirty="0" smtClean="0">
                <a:latin typeface="Times New Roman"/>
                <a:cs typeface="Times New Roman"/>
              </a:rPr>
              <a:t>@</a:t>
            </a:r>
            <a:r>
              <a:rPr lang="cs-CZ" altLang="cs-CZ" sz="2000" dirty="0" err="1" smtClean="0"/>
              <a:t>phil.muni.cz</a:t>
            </a:r>
            <a:endParaRPr lang="cs-CZ" altLang="cs-CZ"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534400" cy="968375"/>
          </a:xfrm>
        </p:spPr>
        <p:txBody>
          <a:bodyPr>
            <a:normAutofit fontScale="90000"/>
          </a:bodyPr>
          <a:lstStyle/>
          <a:p>
            <a:pPr>
              <a:defRPr/>
            </a:pPr>
            <a:r>
              <a:rPr lang="cs-CZ" sz="3200" spc="-100" dirty="0"/>
              <a:t>Služby kariérového poradenství v kontextu mezinárodních dokumentů (</a:t>
            </a:r>
            <a:r>
              <a:rPr lang="cs-CZ" sz="3200" spc="-100" dirty="0" smtClean="0"/>
              <a:t>1945- 90. léta) II.</a:t>
            </a:r>
            <a:endParaRPr lang="cs-CZ" sz="3200" spc="-100" dirty="0"/>
          </a:p>
        </p:txBody>
      </p:sp>
      <p:sp>
        <p:nvSpPr>
          <p:cNvPr id="3" name="Zástupný symbol pro obsah 2"/>
          <p:cNvSpPr>
            <a:spLocks noGrp="1"/>
          </p:cNvSpPr>
          <p:nvPr>
            <p:ph sz="quarter" idx="1"/>
          </p:nvPr>
        </p:nvSpPr>
        <p:spPr>
          <a:xfrm>
            <a:off x="179388" y="1340769"/>
            <a:ext cx="8713092" cy="5256583"/>
          </a:xfrm>
        </p:spPr>
        <p:txBody>
          <a:bodyPr>
            <a:normAutofit fontScale="92500" lnSpcReduction="20000"/>
          </a:bodyPr>
          <a:lstStyle/>
          <a:p>
            <a:pPr>
              <a:defRPr/>
            </a:pPr>
            <a:r>
              <a:rPr lang="cs-CZ" altLang="cs-CZ" sz="2200" b="1" dirty="0" smtClean="0"/>
              <a:t>OSN: Mezinárodní pakt o hospodářských, sociálních a kulturních právech (1966) </a:t>
            </a:r>
            <a:r>
              <a:rPr lang="cs-CZ" altLang="cs-CZ" sz="2200" dirty="0" smtClean="0"/>
              <a:t>(článek 23)</a:t>
            </a:r>
          </a:p>
          <a:p>
            <a:pPr lvl="1">
              <a:defRPr/>
            </a:pPr>
            <a:r>
              <a:rPr lang="cs-CZ" altLang="cs-CZ" sz="1900" dirty="0" smtClean="0"/>
              <a:t>Svobodná volba zaměstnání, nezajištění práva na práci je důvodem pro ochranu proti nezaměstnanosti.</a:t>
            </a:r>
          </a:p>
          <a:p>
            <a:pPr lvl="1">
              <a:defRPr/>
            </a:pPr>
            <a:endParaRPr lang="cs-CZ" altLang="cs-CZ" sz="1700" dirty="0" smtClean="0"/>
          </a:p>
          <a:p>
            <a:pPr>
              <a:defRPr/>
            </a:pPr>
            <a:r>
              <a:rPr lang="cs-CZ" altLang="cs-CZ" sz="2200" b="1" dirty="0" smtClean="0"/>
              <a:t>Mezinárodní </a:t>
            </a:r>
            <a:r>
              <a:rPr lang="cs-CZ" altLang="cs-CZ" sz="2200" b="1" dirty="0"/>
              <a:t>organizace práce (ILO): Úmluva č. 142 o poradenství pro volbu povolání a odborné výchově pro rozvoj lidských zdrojů </a:t>
            </a:r>
            <a:r>
              <a:rPr lang="cs-CZ" altLang="cs-CZ" sz="2200" dirty="0"/>
              <a:t>(1975</a:t>
            </a:r>
            <a:r>
              <a:rPr lang="cs-CZ" altLang="cs-CZ" sz="2200" dirty="0" smtClean="0"/>
              <a:t>)</a:t>
            </a:r>
          </a:p>
          <a:p>
            <a:pPr>
              <a:defRPr/>
            </a:pPr>
            <a:endParaRPr lang="cs-CZ" altLang="cs-CZ" sz="1800" dirty="0"/>
          </a:p>
          <a:p>
            <a:pPr>
              <a:defRPr/>
            </a:pPr>
            <a:r>
              <a:rPr lang="cs-CZ" altLang="cs-CZ" sz="2200" b="1" dirty="0"/>
              <a:t>Evropské společenství: Komunitární charta základních sociálních práv pracujících (1989) </a:t>
            </a:r>
          </a:p>
          <a:p>
            <a:pPr lvl="1">
              <a:defRPr/>
            </a:pPr>
            <a:r>
              <a:rPr lang="cs-CZ" sz="1900" dirty="0"/>
              <a:t>právo na svobodnou volbu povolání, </a:t>
            </a:r>
          </a:p>
          <a:p>
            <a:pPr lvl="1">
              <a:defRPr/>
            </a:pPr>
            <a:r>
              <a:rPr lang="cs-CZ" sz="1900" dirty="0"/>
              <a:t>právo handicapovaných lidí na integraci do pracovního života,</a:t>
            </a:r>
          </a:p>
          <a:p>
            <a:pPr lvl="1">
              <a:defRPr/>
            </a:pPr>
            <a:r>
              <a:rPr lang="cs-CZ" sz="1900" dirty="0"/>
              <a:t>právo usazovat se a pracovat v zemích EU</a:t>
            </a:r>
            <a:r>
              <a:rPr lang="cs-CZ" sz="1900" dirty="0" smtClean="0"/>
              <a:t>.</a:t>
            </a:r>
          </a:p>
          <a:p>
            <a:pPr lvl="1">
              <a:defRPr/>
            </a:pPr>
            <a:endParaRPr lang="cs-CZ" sz="1600" dirty="0"/>
          </a:p>
          <a:p>
            <a:pPr lvl="1">
              <a:defRPr/>
            </a:pPr>
            <a:endParaRPr lang="cs-CZ" sz="1400" dirty="0" smtClean="0"/>
          </a:p>
          <a:p>
            <a:pPr lvl="1">
              <a:defRPr/>
            </a:pPr>
            <a:endParaRPr lang="cs-CZ" sz="1400" dirty="0"/>
          </a:p>
          <a:p>
            <a:pPr>
              <a:defRPr/>
            </a:pPr>
            <a:r>
              <a:rPr lang="cs-CZ" sz="2600" dirty="0" smtClean="0"/>
              <a:t>Cíl služeb KP: podpora uplatnění na </a:t>
            </a:r>
            <a:r>
              <a:rPr lang="cs-CZ" sz="2600" dirty="0"/>
              <a:t>trhu práce </a:t>
            </a:r>
          </a:p>
          <a:p>
            <a:pPr>
              <a:defRPr/>
            </a:pPr>
            <a:endParaRPr lang="cs-CZ" altLang="cs-CZ" sz="1600" b="1" dirty="0" smtClean="0"/>
          </a:p>
          <a:p>
            <a:pPr lvl="1">
              <a:defRPr/>
            </a:pPr>
            <a:endParaRPr lang="cs-CZ" sz="1400" dirty="0"/>
          </a:p>
          <a:p>
            <a:pPr lvl="2">
              <a:defRPr/>
            </a:pPr>
            <a:endParaRPr lang="cs-CZ" altLang="cs-CZ" sz="1600" dirty="0" smtClean="0"/>
          </a:p>
          <a:p>
            <a:pPr>
              <a:defRPr/>
            </a:pPr>
            <a:endParaRPr lang="cs-CZ"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60648"/>
            <a:ext cx="8534400" cy="1112168"/>
          </a:xfrm>
        </p:spPr>
        <p:txBody>
          <a:bodyPr>
            <a:normAutofit/>
          </a:bodyPr>
          <a:lstStyle/>
          <a:p>
            <a:r>
              <a:rPr lang="cs-CZ" sz="3200" spc="-100" dirty="0"/>
              <a:t>Služby kariérového poradenství </a:t>
            </a:r>
            <a:r>
              <a:rPr lang="cs-CZ" sz="3200" spc="-100" dirty="0" smtClean="0"/>
              <a:t>v kontextu </a:t>
            </a:r>
            <a:r>
              <a:rPr lang="cs-CZ" sz="3200" spc="-100" dirty="0"/>
              <a:t>mezinárodních </a:t>
            </a:r>
            <a:r>
              <a:rPr lang="cs-CZ" sz="3200" spc="-100" dirty="0" smtClean="0"/>
              <a:t>dokumentů (90. léta)</a:t>
            </a:r>
            <a:endParaRPr lang="cs-CZ" spc="-100" dirty="0"/>
          </a:p>
        </p:txBody>
      </p:sp>
      <p:sp>
        <p:nvSpPr>
          <p:cNvPr id="3" name="Zástupný symbol pro obsah 2"/>
          <p:cNvSpPr>
            <a:spLocks noGrp="1"/>
          </p:cNvSpPr>
          <p:nvPr>
            <p:ph sz="quarter" idx="1"/>
          </p:nvPr>
        </p:nvSpPr>
        <p:spPr>
          <a:xfrm>
            <a:off x="323528" y="1484784"/>
            <a:ext cx="8280920" cy="5112568"/>
          </a:xfrm>
        </p:spPr>
        <p:txBody>
          <a:bodyPr>
            <a:normAutofit lnSpcReduction="10000"/>
          </a:bodyPr>
          <a:lstStyle/>
          <a:p>
            <a:pPr>
              <a:defRPr/>
            </a:pPr>
            <a:r>
              <a:rPr lang="cs-CZ" altLang="cs-CZ" sz="2000" b="1" dirty="0"/>
              <a:t>Revidovaná Evropská sociální charta (1996</a:t>
            </a:r>
            <a:r>
              <a:rPr lang="cs-CZ" altLang="cs-CZ" sz="1800" b="1" dirty="0"/>
              <a:t>)</a:t>
            </a:r>
          </a:p>
          <a:p>
            <a:pPr lvl="1" algn="just">
              <a:defRPr/>
            </a:pPr>
            <a:r>
              <a:rPr lang="cs-CZ" sz="1800" dirty="0"/>
              <a:t>Čl. 9 Právo na poradenství při volbě povolání. Každá osoba má právo na přiměřené prostředky odborné poradenství pro volbu povolání s cílem získat pomoc při volbě povolání, které by odpovídalo jejich osobním schopnostem a zájmům. </a:t>
            </a:r>
          </a:p>
          <a:p>
            <a:pPr marL="274638" lvl="1" indent="0" algn="just">
              <a:buNone/>
              <a:defRPr/>
            </a:pPr>
            <a:r>
              <a:rPr lang="cs-CZ" sz="1800" dirty="0"/>
              <a:t>S cílem zajistit účinné uplatnění práva na odborné poradenství při výběru povolání se smluvní strany zavazují poskytovat nebo podporovat podle potřeby služby, které pomohou všem osobám, včetně zdravotně postižených, řešit problémy související s volbou povolání a odborným postupem, s náležitým přihlédnutím k jejich osobním schopnostem a možnostem na trhu práce; tato pomoc musí být poskytována zdarma jak mládeži, včetně dětí ve školním věku, tak dospělým. </a:t>
            </a:r>
          </a:p>
          <a:p>
            <a:pPr marL="274638" lvl="1" indent="0">
              <a:buNone/>
              <a:defRPr/>
            </a:pPr>
            <a:endParaRPr lang="cs-CZ" sz="1400" dirty="0"/>
          </a:p>
          <a:p>
            <a:pPr lvl="1">
              <a:defRPr/>
            </a:pPr>
            <a:r>
              <a:rPr lang="cs-CZ" altLang="cs-CZ" sz="1800" dirty="0"/>
              <a:t>Čl. 20: </a:t>
            </a:r>
            <a:r>
              <a:rPr lang="cs-CZ" sz="1800" dirty="0"/>
              <a:t>Všichni pracovníci mají právo na rovné příležitosti a stejné zacházení v otázkách zaměstnání a povolání bez diskriminace z důvodu pohlaví. </a:t>
            </a:r>
          </a:p>
          <a:p>
            <a:pPr lvl="2">
              <a:defRPr/>
            </a:pPr>
            <a:r>
              <a:rPr lang="cs-CZ" altLang="cs-CZ" dirty="0"/>
              <a:t>přístup k zaměstnání, ochrana proti propouštění a znovuzařazení do zaměstnání; odborné poradenství, výcvik, rekvalifikace a rehabilitace</a:t>
            </a:r>
          </a:p>
          <a:p>
            <a:endParaRPr lang="cs-CZ" dirty="0"/>
          </a:p>
        </p:txBody>
      </p:sp>
    </p:spTree>
    <p:extLst>
      <p:ext uri="{BB962C8B-B14F-4D97-AF65-F5344CB8AC3E}">
        <p14:creationId xmlns:p14="http://schemas.microsoft.com/office/powerpoint/2010/main" xmlns="" val="50526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8568952" cy="864096"/>
          </a:xfrm>
        </p:spPr>
        <p:txBody>
          <a:bodyPr>
            <a:normAutofit fontScale="90000"/>
          </a:bodyPr>
          <a:lstStyle/>
          <a:p>
            <a:pPr>
              <a:defRPr/>
            </a:pPr>
            <a:r>
              <a:rPr lang="cs-CZ" sz="3200" dirty="0" smtClean="0"/>
              <a:t>Situace v ČR: období </a:t>
            </a:r>
            <a:r>
              <a:rPr lang="cs-CZ" sz="3200" dirty="0" smtClean="0"/>
              <a:t>duality </a:t>
            </a:r>
            <a:r>
              <a:rPr lang="cs-CZ" sz="3200" dirty="0" smtClean="0"/>
              <a:t>služeb (1990-2004)</a:t>
            </a:r>
            <a:endParaRPr lang="cs-CZ" sz="3200" dirty="0"/>
          </a:p>
        </p:txBody>
      </p:sp>
      <p:sp>
        <p:nvSpPr>
          <p:cNvPr id="20483" name="Zástupný symbol pro obsah 2"/>
          <p:cNvSpPr>
            <a:spLocks noGrp="1"/>
          </p:cNvSpPr>
          <p:nvPr>
            <p:ph sz="quarter" idx="1"/>
          </p:nvPr>
        </p:nvSpPr>
        <p:spPr>
          <a:xfrm>
            <a:off x="250825" y="1412875"/>
            <a:ext cx="8713788" cy="5400675"/>
          </a:xfrm>
        </p:spPr>
        <p:txBody>
          <a:bodyPr>
            <a:normAutofit lnSpcReduction="10000"/>
          </a:bodyPr>
          <a:lstStyle/>
          <a:p>
            <a:r>
              <a:rPr lang="cs-CZ" altLang="cs-CZ" sz="2000" dirty="0" smtClean="0"/>
              <a:t>Nejasná terminologie: služby profesního poradenství, pracovně-profesního poradenství, kariérního/kariérového poradenství, poradenství pro volbu (k volbě) povolání, poradenství pro volbu další profesní a vzdělávací dráhy</a:t>
            </a:r>
          </a:p>
          <a:p>
            <a:endParaRPr lang="cs-CZ" altLang="cs-CZ" sz="1800" dirty="0" smtClean="0"/>
          </a:p>
          <a:p>
            <a:pPr lvl="1"/>
            <a:r>
              <a:rPr lang="cs-CZ" altLang="cs-CZ" sz="2000" b="1" dirty="0" smtClean="0"/>
              <a:t>Služby v resortu MŠMT </a:t>
            </a:r>
          </a:p>
          <a:p>
            <a:pPr lvl="2"/>
            <a:r>
              <a:rPr lang="cs-CZ" altLang="cs-CZ" sz="1600" dirty="0" smtClean="0"/>
              <a:t>Žáci, studenti případně jejich rodiče</a:t>
            </a:r>
          </a:p>
          <a:p>
            <a:pPr lvl="2"/>
            <a:r>
              <a:rPr lang="cs-CZ" altLang="cs-CZ" sz="1600" dirty="0" smtClean="0"/>
              <a:t>Prioritně volba další vzdělávací dráhy (školy) </a:t>
            </a:r>
          </a:p>
          <a:p>
            <a:pPr lvl="2"/>
            <a:r>
              <a:rPr lang="cs-CZ" altLang="cs-CZ" sz="1600" dirty="0" smtClean="0"/>
              <a:t>Vysoká míra profesionality garantovaná psychology</a:t>
            </a:r>
          </a:p>
          <a:p>
            <a:pPr lvl="2"/>
            <a:r>
              <a:rPr lang="cs-CZ" altLang="cs-CZ" sz="1600" dirty="0" smtClean="0"/>
              <a:t>Dostupnost služeb ve školách</a:t>
            </a:r>
          </a:p>
          <a:p>
            <a:pPr lvl="2"/>
            <a:r>
              <a:rPr lang="cs-CZ" altLang="cs-CZ" sz="1600" dirty="0" smtClean="0"/>
              <a:t>Součást vzdělávací politiky (</a:t>
            </a:r>
            <a:r>
              <a:rPr lang="cs-CZ" altLang="cs-CZ" sz="1600" i="1" dirty="0" smtClean="0"/>
              <a:t>Memorandum o celoživotním učení, 2001</a:t>
            </a:r>
            <a:r>
              <a:rPr lang="cs-CZ" altLang="cs-CZ" sz="1600" dirty="0" smtClean="0"/>
              <a:t>)</a:t>
            </a:r>
          </a:p>
          <a:p>
            <a:pPr lvl="2"/>
            <a:r>
              <a:rPr lang="cs-CZ" altLang="cs-CZ" sz="1600" dirty="0" smtClean="0"/>
              <a:t>Národní ústav odborného vzdělávání (NUOV) ve  spolupráci s IPPP a MPSV: </a:t>
            </a:r>
            <a:r>
              <a:rPr lang="cs-CZ" altLang="cs-CZ" sz="1600" i="1" dirty="0" smtClean="0"/>
              <a:t>Návrh národní politiky rozvoje kariérového poradenství v ČR </a:t>
            </a:r>
            <a:r>
              <a:rPr lang="cs-CZ" altLang="cs-CZ" sz="1600" dirty="0" smtClean="0"/>
              <a:t>(2003). </a:t>
            </a:r>
          </a:p>
          <a:p>
            <a:pPr lvl="1"/>
            <a:r>
              <a:rPr lang="cs-CZ" altLang="cs-CZ" sz="2000" b="1" dirty="0" smtClean="0"/>
              <a:t>Služby v resortu MPSV</a:t>
            </a:r>
          </a:p>
          <a:p>
            <a:pPr lvl="2"/>
            <a:r>
              <a:rPr lang="cs-CZ" altLang="cs-CZ" sz="1600" dirty="0" smtClean="0"/>
              <a:t>Cílová skupina dospělí, nezaměstnaní</a:t>
            </a:r>
          </a:p>
          <a:p>
            <a:pPr lvl="2"/>
            <a:r>
              <a:rPr lang="cs-CZ" altLang="cs-CZ" sz="1600" dirty="0" smtClean="0"/>
              <a:t>Prioritně volba povolání, uplatnění na trhu práce, změna povolání</a:t>
            </a:r>
          </a:p>
          <a:p>
            <a:pPr lvl="2"/>
            <a:r>
              <a:rPr lang="cs-CZ" altLang="cs-CZ" sz="1600" dirty="0" smtClean="0"/>
              <a:t>Dostupnost služeb ÚP (IPS)</a:t>
            </a:r>
          </a:p>
          <a:p>
            <a:pPr lvl="2"/>
            <a:r>
              <a:rPr lang="cs-CZ" altLang="cs-CZ" sz="1600" dirty="0" smtClean="0"/>
              <a:t>Součást politiky zaměstnanosti (</a:t>
            </a:r>
            <a:r>
              <a:rPr lang="cs-CZ" altLang="cs-CZ" sz="1600" i="1" dirty="0" smtClean="0"/>
              <a:t>Strategie rozvoje lidských zdrojů</a:t>
            </a:r>
            <a:r>
              <a:rPr lang="cs-CZ" altLang="cs-CZ" sz="16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950" y="260649"/>
            <a:ext cx="9036050" cy="720079"/>
          </a:xfrm>
        </p:spPr>
        <p:txBody>
          <a:bodyPr>
            <a:noAutofit/>
          </a:bodyPr>
          <a:lstStyle/>
          <a:p>
            <a:pPr>
              <a:defRPr/>
            </a:pPr>
            <a:r>
              <a:rPr lang="cs-CZ" sz="2900" dirty="0"/>
              <a:t>Služby kariérového poradenství </a:t>
            </a:r>
            <a:r>
              <a:rPr lang="cs-CZ" sz="2900" dirty="0" smtClean="0"/>
              <a:t>od roku 2004</a:t>
            </a:r>
            <a:endParaRPr lang="cs-CZ" sz="2900" dirty="0"/>
          </a:p>
        </p:txBody>
      </p:sp>
      <p:sp>
        <p:nvSpPr>
          <p:cNvPr id="3" name="Zástupný symbol pro obsah 2"/>
          <p:cNvSpPr>
            <a:spLocks noGrp="1"/>
          </p:cNvSpPr>
          <p:nvPr>
            <p:ph sz="quarter" idx="1"/>
          </p:nvPr>
        </p:nvSpPr>
        <p:spPr>
          <a:xfrm>
            <a:off x="301625" y="1196752"/>
            <a:ext cx="8504238" cy="5400600"/>
          </a:xfrm>
        </p:spPr>
        <p:txBody>
          <a:bodyPr>
            <a:normAutofit fontScale="92500" lnSpcReduction="10000"/>
          </a:bodyPr>
          <a:lstStyle/>
          <a:p>
            <a:pPr>
              <a:defRPr/>
            </a:pPr>
            <a:r>
              <a:rPr lang="cs-CZ" altLang="cs-CZ" sz="2200" b="1" dirty="0"/>
              <a:t>Charta základních práv EU (2000</a:t>
            </a:r>
            <a:r>
              <a:rPr lang="cs-CZ" altLang="cs-CZ" sz="2200" dirty="0" smtClean="0"/>
              <a:t>)</a:t>
            </a:r>
          </a:p>
          <a:p>
            <a:pPr marL="0" indent="0">
              <a:buFont typeface="Wingdings 2" panose="05020102010507070707" pitchFamily="18" charset="2"/>
              <a:buNone/>
              <a:defRPr/>
            </a:pPr>
            <a:r>
              <a:rPr lang="cs-CZ" sz="1900" i="1" dirty="0"/>
              <a:t>Článek 15 </a:t>
            </a:r>
            <a:r>
              <a:rPr lang="pt-BR" sz="1900" i="1" dirty="0"/>
              <a:t>Svoboda volby povolání a právo na prác</a:t>
            </a:r>
            <a:r>
              <a:rPr lang="pt-BR" sz="1900" dirty="0"/>
              <a:t>i</a:t>
            </a:r>
          </a:p>
          <a:p>
            <a:pPr lvl="1">
              <a:defRPr/>
            </a:pPr>
            <a:r>
              <a:rPr lang="cs-CZ" sz="1900" dirty="0"/>
              <a:t>1. Každý člověk má právo pracovat a vykonávat svobodně zvolené či přijaté povolání.</a:t>
            </a:r>
          </a:p>
          <a:p>
            <a:pPr lvl="1">
              <a:defRPr/>
            </a:pPr>
            <a:r>
              <a:rPr lang="cs-CZ" sz="1900" dirty="0"/>
              <a:t>2. Každý občan či občanka Unie mohou svobodně volit zaměstnání, pracovat, usazovat se a poskytovat slu.by ve všech členských státech.</a:t>
            </a:r>
          </a:p>
          <a:p>
            <a:pPr marL="0" indent="0">
              <a:buFont typeface="Wingdings 2" panose="05020102010507070707" pitchFamily="18" charset="2"/>
              <a:buNone/>
              <a:defRPr/>
            </a:pPr>
            <a:r>
              <a:rPr lang="cs-CZ" sz="1900" i="1" dirty="0"/>
              <a:t>Článek 29 Právo na zprostředkování práce</a:t>
            </a:r>
          </a:p>
          <a:p>
            <a:pPr lvl="1">
              <a:defRPr/>
            </a:pPr>
            <a:r>
              <a:rPr lang="cs-CZ" sz="1900" dirty="0"/>
              <a:t>Každý má právo na bezplatný přístup k zprostředkovacím službám pracovních úřadů.</a:t>
            </a:r>
          </a:p>
          <a:p>
            <a:pPr>
              <a:defRPr/>
            </a:pPr>
            <a:endParaRPr lang="cs-CZ" altLang="cs-CZ" sz="1600" dirty="0" smtClean="0"/>
          </a:p>
          <a:p>
            <a:pPr>
              <a:defRPr/>
            </a:pPr>
            <a:r>
              <a:rPr lang="cs-CZ" sz="2200" b="1" dirty="0" smtClean="0"/>
              <a:t>Mezinárodní organizace práce (ILO):  </a:t>
            </a:r>
            <a:r>
              <a:rPr lang="cs-CZ" sz="2200" dirty="0" smtClean="0"/>
              <a:t>revize </a:t>
            </a:r>
            <a:r>
              <a:rPr lang="cs-CZ" sz="2200" b="1" dirty="0" smtClean="0"/>
              <a:t>Úmluvy č. 142 o poradenství pro volbu povolání a odborné výchově pro rozvoj lidských zdrojů </a:t>
            </a:r>
            <a:r>
              <a:rPr lang="cs-CZ" sz="2200" dirty="0" smtClean="0"/>
              <a:t>(1975) v rámci </a:t>
            </a:r>
            <a:r>
              <a:rPr lang="cs-CZ" sz="2200" b="1" dirty="0" smtClean="0"/>
              <a:t>Doporučení č. 195 o rozvoji lidských zdrojů</a:t>
            </a:r>
            <a:r>
              <a:rPr lang="cs-CZ" sz="2200" dirty="0" smtClean="0"/>
              <a:t> (2004)</a:t>
            </a:r>
          </a:p>
          <a:p>
            <a:pPr lvl="1">
              <a:defRPr/>
            </a:pPr>
            <a:r>
              <a:rPr lang="cs-CZ" altLang="cs-CZ" sz="1900" dirty="0" smtClean="0"/>
              <a:t>Zajistit přístup ke kariérovým informacím a službám podporujících uplatnění jedince na trhu práce a jeho odborné vzdělávání v průběhu celého života </a:t>
            </a:r>
          </a:p>
          <a:p>
            <a:pPr lvl="1">
              <a:defRPr/>
            </a:pPr>
            <a:r>
              <a:rPr lang="cs-CZ" altLang="cs-CZ" sz="1900" dirty="0" smtClean="0"/>
              <a:t>Důraz na vytváření systému služeb na základě dohod mezi sociálními partnery</a:t>
            </a:r>
            <a:endParaRPr lang="cs-CZ" altLang="cs-CZ" sz="1900" dirty="0"/>
          </a:p>
          <a:p>
            <a:pPr>
              <a:defRPr/>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228600"/>
            <a:ext cx="8534400" cy="968375"/>
          </a:xfrm>
        </p:spPr>
        <p:txBody>
          <a:bodyPr>
            <a:normAutofit fontScale="90000"/>
          </a:bodyPr>
          <a:lstStyle/>
          <a:p>
            <a:pPr>
              <a:defRPr/>
            </a:pPr>
            <a:r>
              <a:rPr lang="cs-CZ" sz="3200" dirty="0"/>
              <a:t>Období služeb </a:t>
            </a:r>
            <a:r>
              <a:rPr lang="cs-CZ" sz="3200" dirty="0" smtClean="0"/>
              <a:t>„kariérového“ </a:t>
            </a:r>
            <a:r>
              <a:rPr lang="cs-CZ" sz="3200" dirty="0"/>
              <a:t>poradenství</a:t>
            </a:r>
            <a:br>
              <a:rPr lang="cs-CZ" sz="3200" dirty="0"/>
            </a:br>
            <a:endParaRPr lang="cs-CZ" sz="3200" dirty="0"/>
          </a:p>
        </p:txBody>
      </p:sp>
      <p:sp>
        <p:nvSpPr>
          <p:cNvPr id="21507" name="Zástupný symbol pro obsah 2"/>
          <p:cNvSpPr>
            <a:spLocks noGrp="1"/>
          </p:cNvSpPr>
          <p:nvPr>
            <p:ph sz="quarter" idx="1"/>
          </p:nvPr>
        </p:nvSpPr>
        <p:spPr>
          <a:xfrm>
            <a:off x="457200" y="1052736"/>
            <a:ext cx="8291264" cy="5421216"/>
          </a:xfrm>
        </p:spPr>
        <p:txBody>
          <a:bodyPr>
            <a:normAutofit/>
          </a:bodyPr>
          <a:lstStyle/>
          <a:p>
            <a:r>
              <a:rPr lang="cs-CZ" altLang="cs-CZ" b="1" dirty="0" smtClean="0"/>
              <a:t>Vymezení služeb</a:t>
            </a:r>
          </a:p>
          <a:p>
            <a:endParaRPr lang="cs-CZ" altLang="cs-CZ" dirty="0" smtClean="0"/>
          </a:p>
          <a:p>
            <a:pPr algn="just" eaLnBrk="1" hangingPunct="1">
              <a:lnSpc>
                <a:spcPct val="80000"/>
              </a:lnSpc>
            </a:pPr>
            <a:r>
              <a:rPr lang="cs-CZ" altLang="cs-CZ" sz="2400" dirty="0" smtClean="0"/>
              <a:t>Služby, které pomáhají jedincům v každém věku a v každém bodě jejich života při rozhodování v oblasti školního vzdělávání, dalšího vzdělávání i zaměstnání a pomáhají jim řídit jejich kariéru. Kariérové poradenství je součástí celoživotního učení (</a:t>
            </a:r>
            <a:r>
              <a:rPr lang="cs-CZ" altLang="cs-CZ" sz="2400" dirty="0" err="1" smtClean="0"/>
              <a:t>World</a:t>
            </a:r>
            <a:r>
              <a:rPr lang="cs-CZ" altLang="cs-CZ" sz="2400" dirty="0" smtClean="0"/>
              <a:t> bank, 2002).</a:t>
            </a:r>
          </a:p>
          <a:p>
            <a:pPr algn="just" eaLnBrk="1" hangingPunct="1">
              <a:lnSpc>
                <a:spcPct val="80000"/>
              </a:lnSpc>
            </a:pPr>
            <a:endParaRPr lang="cs-CZ" altLang="cs-CZ" dirty="0" smtClean="0"/>
          </a:p>
          <a:p>
            <a:pPr algn="just" eaLnBrk="1" hangingPunct="1">
              <a:lnSpc>
                <a:spcPct val="80000"/>
              </a:lnSpc>
            </a:pPr>
            <a:r>
              <a:rPr lang="cs-CZ" altLang="cs-CZ" sz="2400" dirty="0" smtClean="0"/>
              <a:t>Služby zaměřené na poskytování informací a na pomoc jedincům v každém věku a bodě jejich života při rozhodování v oblasti školního vzdělávání, dalšího vzdělávání i zaměstnání a při rozvoji schopností jedinců řídit a plánovat svou kariéru (</a:t>
            </a:r>
            <a:r>
              <a:rPr lang="cs-CZ" altLang="cs-CZ" sz="2400" dirty="0" err="1" smtClean="0"/>
              <a:t>Career</a:t>
            </a:r>
            <a:r>
              <a:rPr lang="cs-CZ" altLang="cs-CZ" sz="2400" dirty="0" smtClean="0"/>
              <a:t>, 2004).</a:t>
            </a:r>
          </a:p>
          <a:p>
            <a:endParaRPr lang="cs-CZ" altLang="cs-CZ"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fontAlgn="auto" hangingPunct="1">
              <a:spcAft>
                <a:spcPts val="0"/>
              </a:spcAft>
              <a:defRPr/>
            </a:pPr>
            <a:r>
              <a:rPr lang="cs-CZ" dirty="0" smtClean="0"/>
              <a:t>Celoživotní poradenství x kariérové poradenství</a:t>
            </a:r>
            <a:endParaRPr lang="cs-CZ" dirty="0"/>
          </a:p>
        </p:txBody>
      </p:sp>
      <p:sp>
        <p:nvSpPr>
          <p:cNvPr id="22531" name="Zástupný symbol pro obsah 2"/>
          <p:cNvSpPr>
            <a:spLocks noGrp="1"/>
          </p:cNvSpPr>
          <p:nvPr>
            <p:ph sz="quarter" idx="1"/>
          </p:nvPr>
        </p:nvSpPr>
        <p:spPr>
          <a:xfrm>
            <a:off x="301625" y="1527175"/>
            <a:ext cx="8504238" cy="4997450"/>
          </a:xfrm>
        </p:spPr>
        <p:txBody>
          <a:bodyPr/>
          <a:lstStyle/>
          <a:p>
            <a:pPr eaLnBrk="1" hangingPunct="1"/>
            <a:r>
              <a:rPr lang="cs-CZ" altLang="cs-CZ" b="1" dirty="0" smtClean="0"/>
              <a:t>Celoživotní poradenství</a:t>
            </a:r>
          </a:p>
          <a:p>
            <a:pPr algn="just" eaLnBrk="1" hangingPunct="1">
              <a:buNone/>
            </a:pPr>
            <a:r>
              <a:rPr lang="cs-CZ" altLang="cs-CZ" sz="2400" dirty="0" smtClean="0"/>
              <a:t>Soubor činností, které mají umožnit občanům jakéhokoliv věku a v jakékoli fázi jejich života identifikovat své schopnosti, kvalifikaci a zájmy, aby mohli provádět smysluplná rozhodování v oblasti vzdělávání, přípravy a zaměstnání, a aby mohli určovat své osobní životní cesty ve vzdělávání, práci a dalších prostředích, ve kterých jsou tyto schopnosti a kvalifikace získávány a/nebo využívány. Jsou poskytovány v různých prostředích: škola, místa dalšího vzdělávání, zaměstnání, komunita, domov (CEDEFOP, 2005).</a:t>
            </a:r>
          </a:p>
          <a:p>
            <a:pPr eaLnBrk="1" hangingPunct="1"/>
            <a:endParaRPr lang="cs-CZ" alt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301625" y="228600"/>
            <a:ext cx="8534400" cy="1112168"/>
          </a:xfrm>
        </p:spPr>
        <p:txBody>
          <a:bodyPr/>
          <a:lstStyle/>
          <a:p>
            <a:pPr eaLnBrk="1" hangingPunct="1"/>
            <a:r>
              <a:rPr lang="cs-CZ" altLang="cs-CZ" sz="3200" dirty="0" smtClean="0">
                <a:solidFill>
                  <a:srgbClr val="7B9899"/>
                </a:solidFill>
              </a:rPr>
              <a:t>Zacílení služeb kariérového poradenství pro dospělé</a:t>
            </a:r>
          </a:p>
        </p:txBody>
      </p:sp>
      <p:sp>
        <p:nvSpPr>
          <p:cNvPr id="15363" name="Zástupný symbol pro obsah 2"/>
          <p:cNvSpPr>
            <a:spLocks noGrp="1"/>
          </p:cNvSpPr>
          <p:nvPr>
            <p:ph sz="quarter" idx="1"/>
          </p:nvPr>
        </p:nvSpPr>
        <p:spPr>
          <a:xfrm>
            <a:off x="301625" y="1527175"/>
            <a:ext cx="8504238" cy="4854575"/>
          </a:xfrm>
        </p:spPr>
        <p:txBody>
          <a:bodyPr/>
          <a:lstStyle/>
          <a:p>
            <a:pPr eaLnBrk="1" hangingPunct="1">
              <a:defRPr/>
            </a:pPr>
            <a:r>
              <a:rPr lang="cs-CZ" sz="2400" dirty="0" smtClean="0"/>
              <a:t>Kariérový rozvoj jedince  (celoživotní proces spojený s individuální zodpovědností jedince)</a:t>
            </a:r>
          </a:p>
          <a:p>
            <a:pPr eaLnBrk="1" hangingPunct="1">
              <a:defRPr/>
            </a:pPr>
            <a:endParaRPr lang="cs-CZ" sz="2400" dirty="0" smtClean="0"/>
          </a:p>
          <a:p>
            <a:pPr eaLnBrk="1" hangingPunct="1">
              <a:defRPr/>
            </a:pPr>
            <a:r>
              <a:rPr lang="cs-CZ" sz="2400" dirty="0" smtClean="0"/>
              <a:t>Kariérová/profesní změna (časově ohraničený proces ovlivněný hodnotou práce ve společnosti i hodnotou práce pro jedince, charakteristikou trhu práce)</a:t>
            </a:r>
          </a:p>
          <a:p>
            <a:pPr eaLnBrk="1" hangingPunct="1">
              <a:defRPr/>
            </a:pPr>
            <a:endParaRPr lang="cs-CZ" sz="2400" dirty="0" smtClean="0"/>
          </a:p>
          <a:p>
            <a:pPr eaLnBrk="1" hangingPunct="1">
              <a:defRPr/>
            </a:pPr>
            <a:r>
              <a:rPr lang="cs-CZ" sz="2400" dirty="0" smtClean="0"/>
              <a:t>Získávání a rozvoj vybraných dovedností (kompetencí) - podpora schopnosti jedince utvářet svůj život</a:t>
            </a:r>
          </a:p>
          <a:p>
            <a:pPr lvl="1" eaLnBrk="1" hangingPunct="1">
              <a:defRPr/>
            </a:pPr>
            <a:r>
              <a:rPr lang="cs-CZ" sz="2000" dirty="0" smtClean="0"/>
              <a:t>Dovednosti řízení profesní a vzdělávací dráhy</a:t>
            </a:r>
          </a:p>
          <a:p>
            <a:pPr marL="274638" lvl="1" indent="0" eaLnBrk="1" hangingPunct="1">
              <a:buFont typeface="Wingdings" panose="05000000000000000000" pitchFamily="2" charset="2"/>
              <a:buNone/>
              <a:defRPr/>
            </a:pPr>
            <a:endParaRPr lang="cs-CZ" dirty="0" smtClean="0"/>
          </a:p>
          <a:p>
            <a:pPr lvl="1" eaLnBrk="1" hangingPunct="1">
              <a:defRPr/>
            </a:pPr>
            <a:endParaRPr lang="cs-CZ" dirty="0" smtClean="0"/>
          </a:p>
          <a:p>
            <a:pPr eaLnBrk="1" hangingPunct="1">
              <a:buFont typeface="Wingdings 2" panose="05020102010507070707" pitchFamily="18" charset="2"/>
              <a:buNone/>
              <a:defRPr/>
            </a:pPr>
            <a:endParaRPr lang="cs-CZ"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2.xml><?xml version="1.0" encoding="utf-8"?>
<a:themeOverride xmlns:a="http://schemas.openxmlformats.org/drawingml/2006/main">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1247</TotalTime>
  <Words>1643</Words>
  <Application>Microsoft Office PowerPoint</Application>
  <PresentationFormat>Předvádění na obrazovce (4:3)</PresentationFormat>
  <Paragraphs>212</Paragraphs>
  <Slides>21</Slides>
  <Notes>2</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21</vt:i4>
      </vt:variant>
    </vt:vector>
  </HeadingPairs>
  <TitlesOfParts>
    <vt:vector size="23" baseType="lpstr">
      <vt:lpstr>Arkýř</vt:lpstr>
      <vt:lpstr>Graf</vt:lpstr>
      <vt:lpstr>Služby kariérového poradenství pro dospělé  v ČR</vt:lpstr>
      <vt:lpstr>Služby kariérového poradenství v kontextu mezinárodních dokumentů (1945- 90. léta)</vt:lpstr>
      <vt:lpstr>Služby kariérového poradenství v kontextu mezinárodních dokumentů (1945- 90. léta) II.</vt:lpstr>
      <vt:lpstr>Služby kariérového poradenství v kontextu mezinárodních dokumentů (90. léta)</vt:lpstr>
      <vt:lpstr>Situace v ČR: období duality služeb (1990-2004)</vt:lpstr>
      <vt:lpstr>Služby kariérového poradenství od roku 2004</vt:lpstr>
      <vt:lpstr>Období služeb „kariérového“ poradenství </vt:lpstr>
      <vt:lpstr>Celoživotní poradenství x kariérové poradenství</vt:lpstr>
      <vt:lpstr>Zacílení služeb kariérového poradenství pro dospělé</vt:lpstr>
      <vt:lpstr>Oblasti služeb kariérového poradenství  (podle Hansen, 2007)</vt:lpstr>
      <vt:lpstr>Období služeb kariérového poradenství v ČR: dokumenty (2005 –dosud)</vt:lpstr>
      <vt:lpstr>Sektory poskytovaných služeb v ČR </vt:lpstr>
      <vt:lpstr>Snímek 13</vt:lpstr>
      <vt:lpstr>Snímek 14</vt:lpstr>
      <vt:lpstr>Zkušenost se službami KP v ČR (Eurobarometr, 2014)</vt:lpstr>
      <vt:lpstr>Účel využití služeb KP (Hloušková, 2012a) celkem respondentů: 112</vt:lpstr>
      <vt:lpstr>Co by se muselo změnit, abych služby KP využil(a) (Hloušková, 2012a)</vt:lpstr>
      <vt:lpstr>Role projektů při rozvoj kariérového poradenství </vt:lpstr>
      <vt:lpstr>Současné trendy v poskytování služeb KP </vt:lpstr>
      <vt:lpstr>Otázky koncipování služeb KP </vt:lpstr>
      <vt:lpstr>Děkuji za pozornost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Služby kariérového poradenství</dc:title>
  <dc:creator>Lenka H</dc:creator>
  <cp:lastModifiedBy>Lenka H</cp:lastModifiedBy>
  <cp:revision>118</cp:revision>
  <dcterms:created xsi:type="dcterms:W3CDTF">2011-10-10T17:56:04Z</dcterms:created>
  <dcterms:modified xsi:type="dcterms:W3CDTF">2017-12-08T08:43:15Z</dcterms:modified>
</cp:coreProperties>
</file>