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348" r:id="rId3"/>
    <p:sldId id="338" r:id="rId4"/>
    <p:sldId id="337" r:id="rId5"/>
    <p:sldId id="349" r:id="rId6"/>
    <p:sldId id="382" r:id="rId7"/>
    <p:sldId id="350" r:id="rId8"/>
    <p:sldId id="347" r:id="rId9"/>
    <p:sldId id="340" r:id="rId10"/>
    <p:sldId id="354" r:id="rId11"/>
    <p:sldId id="379" r:id="rId12"/>
    <p:sldId id="363" r:id="rId13"/>
    <p:sldId id="364" r:id="rId14"/>
    <p:sldId id="358" r:id="rId15"/>
    <p:sldId id="375" r:id="rId16"/>
    <p:sldId id="383" r:id="rId17"/>
    <p:sldId id="369" r:id="rId18"/>
    <p:sldId id="370" r:id="rId19"/>
    <p:sldId id="371" r:id="rId20"/>
    <p:sldId id="372" r:id="rId21"/>
    <p:sldId id="376" r:id="rId22"/>
    <p:sldId id="377" r:id="rId23"/>
    <p:sldId id="391" r:id="rId24"/>
    <p:sldId id="385" r:id="rId25"/>
    <p:sldId id="365" r:id="rId26"/>
    <p:sldId id="378" r:id="rId27"/>
    <p:sldId id="351" r:id="rId28"/>
    <p:sldId id="352" r:id="rId29"/>
    <p:sldId id="387" r:id="rId30"/>
    <p:sldId id="388" r:id="rId31"/>
    <p:sldId id="389" r:id="rId32"/>
    <p:sldId id="346" r:id="rId33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6400"/>
    <a:srgbClr val="33CC33"/>
    <a:srgbClr val="FF6600"/>
    <a:srgbClr val="000099"/>
    <a:srgbClr val="0033CC"/>
    <a:srgbClr val="AA2697"/>
    <a:srgbClr val="559719"/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35" autoAdjust="0"/>
    <p:restoredTop sz="86418" autoAdjust="0"/>
  </p:normalViewPr>
  <p:slideViewPr>
    <p:cSldViewPr>
      <p:cViewPr varScale="1">
        <p:scale>
          <a:sx n="64" d="100"/>
          <a:sy n="64" d="100"/>
        </p:scale>
        <p:origin x="58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0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2418"/>
    </p:cViewPr>
  </p:sorterViewPr>
  <p:notesViewPr>
    <p:cSldViewPr>
      <p:cViewPr>
        <p:scale>
          <a:sx n="100" d="100"/>
          <a:sy n="100" d="100"/>
        </p:scale>
        <p:origin x="-798" y="-72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okumenty_Zorka\A%20SEKCE\2015\TRAWI\podklady%20Jirka%20Martin\Chemick&#233;%20obory-Husov&#225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kumenty_Zorka\A%20SEKCE\2015\TRAWI\podklady%20Jirka%20Martin\Chemick&#233;%20obory-Husov&#225;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cat>
            <c:strRef>
              <c:f>'[Chemické obory-Husová.xlsx]Nezam absolventů'!$B$17:$B$21</c:f>
              <c:strCache>
                <c:ptCount val="5"/>
                <c:pt idx="0">
                  <c:v>Maturitní 
obory - M</c:v>
                </c:pt>
                <c:pt idx="1">
                  <c:v>Aplikovaná chemie</c:v>
                </c:pt>
                <c:pt idx="3">
                  <c:v>Maturitní 
obory - L0</c:v>
                </c:pt>
                <c:pt idx="4">
                  <c:v>Chemik operátor</c:v>
                </c:pt>
              </c:strCache>
            </c:strRef>
          </c:cat>
          <c:val>
            <c:numRef>
              <c:f>'[Chemické obory-Husová.xlsx]Nezam absolventů'!$C$17:$C$21</c:f>
              <c:numCache>
                <c:formatCode>0.0%</c:formatCode>
                <c:ptCount val="5"/>
                <c:pt idx="0">
                  <c:v>0.11600000000000001</c:v>
                </c:pt>
                <c:pt idx="1">
                  <c:v>8.1000000000000003E-2</c:v>
                </c:pt>
                <c:pt idx="3">
                  <c:v>0.14199999999999999</c:v>
                </c:pt>
                <c:pt idx="4">
                  <c:v>0.122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4144880"/>
        <c:axId val="112316264"/>
      </c:barChart>
      <c:catAx>
        <c:axId val="114144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2316264"/>
        <c:crosses val="autoZero"/>
        <c:auto val="1"/>
        <c:lblAlgn val="ctr"/>
        <c:lblOffset val="100"/>
        <c:noMultiLvlLbl val="0"/>
      </c:catAx>
      <c:valAx>
        <c:axId val="112316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4144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'[Chemické obory-Husová.xlsx]Shoda'!$B$26</c:f>
              <c:strCache>
                <c:ptCount val="1"/>
                <c:pt idx="0">
                  <c:v> úplná shoda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'[Chemické obory-Husová.xlsx]Shoda'!$C$25:$F$25</c:f>
              <c:strCache>
                <c:ptCount val="4"/>
                <c:pt idx="0">
                  <c:v>Vyučení (25-29let)</c:v>
                </c:pt>
                <c:pt idx="1">
                  <c:v>Maturanti (25-29let)</c:v>
                </c:pt>
                <c:pt idx="2">
                  <c:v>Vyučení-všichni EAO</c:v>
                </c:pt>
                <c:pt idx="3">
                  <c:v>Maturanti-všichni EAO</c:v>
                </c:pt>
              </c:strCache>
            </c:strRef>
          </c:cat>
          <c:val>
            <c:numRef>
              <c:f>'[Chemické obory-Husová.xlsx]Shoda'!$C$26:$F$26</c:f>
              <c:numCache>
                <c:formatCode>0.0%</c:formatCode>
                <c:ptCount val="4"/>
                <c:pt idx="0">
                  <c:v>0.62920034321669449</c:v>
                </c:pt>
                <c:pt idx="1">
                  <c:v>0.1999230260672992</c:v>
                </c:pt>
                <c:pt idx="2">
                  <c:v>0.26604806902417599</c:v>
                </c:pt>
                <c:pt idx="3">
                  <c:v>0.18924566039523355</c:v>
                </c:pt>
              </c:numCache>
            </c:numRef>
          </c:val>
        </c:ser>
        <c:ser>
          <c:idx val="1"/>
          <c:order val="1"/>
          <c:tx>
            <c:strRef>
              <c:f>'[Chemické obory-Husová.xlsx]Shoda'!$B$27</c:f>
              <c:strCache>
                <c:ptCount val="1"/>
                <c:pt idx="0">
                  <c:v> částečná shoda</c:v>
                </c:pt>
              </c:strCache>
            </c:strRef>
          </c:tx>
          <c:invertIfNegative val="0"/>
          <c:cat>
            <c:strRef>
              <c:f>'[Chemické obory-Husová.xlsx]Shoda'!$C$25:$F$25</c:f>
              <c:strCache>
                <c:ptCount val="4"/>
                <c:pt idx="0">
                  <c:v>Vyučení (25-29let)</c:v>
                </c:pt>
                <c:pt idx="1">
                  <c:v>Maturanti (25-29let)</c:v>
                </c:pt>
                <c:pt idx="2">
                  <c:v>Vyučení-všichni EAO</c:v>
                </c:pt>
                <c:pt idx="3">
                  <c:v>Maturanti-všichni EAO</c:v>
                </c:pt>
              </c:strCache>
            </c:strRef>
          </c:cat>
          <c:val>
            <c:numRef>
              <c:f>'[Chemické obory-Husová.xlsx]Shoda'!$C$27:$F$27</c:f>
              <c:numCache>
                <c:formatCode>0.0%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7.0003105975694341E-2</c:v>
                </c:pt>
                <c:pt idx="3">
                  <c:v>0.22317432114750985</c:v>
                </c:pt>
              </c:numCache>
            </c:numRef>
          </c:val>
        </c:ser>
        <c:ser>
          <c:idx val="2"/>
          <c:order val="2"/>
          <c:tx>
            <c:strRef>
              <c:f>'[Chemické obory-Husová.xlsx]Shoda'!$B$28</c:f>
              <c:strCache>
                <c:ptCount val="1"/>
                <c:pt idx="0">
                  <c:v> dílčí neshoda</c:v>
                </c:pt>
              </c:strCache>
            </c:strRef>
          </c:tx>
          <c:invertIfNegative val="0"/>
          <c:cat>
            <c:strRef>
              <c:f>'[Chemické obory-Husová.xlsx]Shoda'!$C$25:$F$25</c:f>
              <c:strCache>
                <c:ptCount val="4"/>
                <c:pt idx="0">
                  <c:v>Vyučení (25-29let)</c:v>
                </c:pt>
                <c:pt idx="1">
                  <c:v>Maturanti (25-29let)</c:v>
                </c:pt>
                <c:pt idx="2">
                  <c:v>Vyučení-všichni EAO</c:v>
                </c:pt>
                <c:pt idx="3">
                  <c:v>Maturanti-všichni EAO</c:v>
                </c:pt>
              </c:strCache>
            </c:strRef>
          </c:cat>
          <c:val>
            <c:numRef>
              <c:f>'[Chemické obory-Husová.xlsx]Shoda'!$C$28:$F$28</c:f>
              <c:numCache>
                <c:formatCode>0.0%</c:formatCode>
                <c:ptCount val="4"/>
                <c:pt idx="0">
                  <c:v>0</c:v>
                </c:pt>
                <c:pt idx="1">
                  <c:v>0.29466011188446933</c:v>
                </c:pt>
                <c:pt idx="2">
                  <c:v>0.2082158942604794</c:v>
                </c:pt>
                <c:pt idx="3">
                  <c:v>0.14225582602754996</c:v>
                </c:pt>
              </c:numCache>
            </c:numRef>
          </c:val>
        </c:ser>
        <c:ser>
          <c:idx val="3"/>
          <c:order val="3"/>
          <c:tx>
            <c:strRef>
              <c:f>'[Chemické obory-Husová.xlsx]Shoda'!$B$29</c:f>
              <c:strCache>
                <c:ptCount val="1"/>
                <c:pt idx="0">
                  <c:v> hrubá neshoda </c:v>
                </c:pt>
              </c:strCache>
            </c:strRef>
          </c:tx>
          <c:spPr>
            <a:solidFill>
              <a:sysClr val="windowText" lastClr="000000">
                <a:lumMod val="50000"/>
                <a:lumOff val="50000"/>
              </a:sysClr>
            </a:solidFill>
          </c:spPr>
          <c:invertIfNegative val="0"/>
          <c:cat>
            <c:strRef>
              <c:f>'[Chemické obory-Husová.xlsx]Shoda'!$C$25:$F$25</c:f>
              <c:strCache>
                <c:ptCount val="4"/>
                <c:pt idx="0">
                  <c:v>Vyučení (25-29let)</c:v>
                </c:pt>
                <c:pt idx="1">
                  <c:v>Maturanti (25-29let)</c:v>
                </c:pt>
                <c:pt idx="2">
                  <c:v>Vyučení-všichni EAO</c:v>
                </c:pt>
                <c:pt idx="3">
                  <c:v>Maturanti-všichni EAO</c:v>
                </c:pt>
              </c:strCache>
            </c:strRef>
          </c:cat>
          <c:val>
            <c:numRef>
              <c:f>'[Chemické obory-Husová.xlsx]Shoda'!$C$29:$F$29</c:f>
              <c:numCache>
                <c:formatCode>0.0%</c:formatCode>
                <c:ptCount val="4"/>
                <c:pt idx="0">
                  <c:v>0.37079965678330551</c:v>
                </c:pt>
                <c:pt idx="1">
                  <c:v>0.50541686204823166</c:v>
                </c:pt>
                <c:pt idx="2">
                  <c:v>0.45573293073965027</c:v>
                </c:pt>
                <c:pt idx="3">
                  <c:v>0.44532419242970661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3822072"/>
        <c:axId val="113903312"/>
      </c:barChart>
      <c:catAx>
        <c:axId val="113822072"/>
        <c:scaling>
          <c:orientation val="minMax"/>
        </c:scaling>
        <c:delete val="0"/>
        <c:axPos val="b"/>
        <c:majorGridlines>
          <c:spPr>
            <a:ln w="3175">
              <a:solidFill>
                <a:srgbClr val="D2D2D2"/>
              </a:solidFill>
            </a:ln>
          </c:spPr>
        </c:majorGridlines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cs-CZ"/>
          </a:p>
        </c:txPr>
        <c:crossAx val="113903312"/>
        <c:crosses val="autoZero"/>
        <c:auto val="1"/>
        <c:lblAlgn val="ctr"/>
        <c:lblOffset val="100"/>
        <c:noMultiLvlLbl val="0"/>
      </c:catAx>
      <c:valAx>
        <c:axId val="113903312"/>
        <c:scaling>
          <c:orientation val="minMax"/>
        </c:scaling>
        <c:delete val="0"/>
        <c:axPos val="l"/>
        <c:majorGridlines>
          <c:spPr>
            <a:ln w="3175">
              <a:solidFill>
                <a:srgbClr val="D2D2D2"/>
              </a:solidFill>
            </a:ln>
          </c:spPr>
        </c:majorGridlines>
        <c:numFmt formatCode="0%" sourceLinked="1"/>
        <c:majorTickMark val="out"/>
        <c:minorTickMark val="none"/>
        <c:tickLblPos val="nextTo"/>
        <c:crossAx val="113822072"/>
        <c:crosses val="autoZero"/>
        <c:crossBetween val="between"/>
        <c:majorUnit val="0.2"/>
      </c:valAx>
    </c:plotArea>
    <c:legend>
      <c:legendPos val="b"/>
      <c:layout/>
      <c:overlay val="0"/>
      <c:spPr>
        <a:solidFill>
          <a:srgbClr val="ECECEC"/>
        </a:solidFill>
        <a:ln w="3175">
          <a:solidFill>
            <a:srgbClr val="D2D2D2"/>
          </a:solidFill>
        </a:ln>
      </c:spPr>
      <c:txPr>
        <a:bodyPr/>
        <a:lstStyle/>
        <a:p>
          <a:pPr>
            <a:defRPr sz="1200" b="1"/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Segoe UI" pitchFamily="34" charset="0"/>
          <a:ea typeface="Segoe UI" pitchFamily="34" charset="0"/>
          <a:cs typeface="Segoe UI" pitchFamily="34" charset="0"/>
        </a:defRPr>
      </a:pPr>
      <a:endParaRPr lang="cs-CZ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6" tIns="46434" rIns="92866" bIns="46434" numCol="1" anchor="t" anchorCtr="0" compatLnSpc="1">
            <a:prstTxWarp prst="textNoShape">
              <a:avLst/>
            </a:prstTxWarp>
          </a:bodyPr>
          <a:lstStyle>
            <a:lvl1pPr defTabSz="928757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6" tIns="46434" rIns="92866" bIns="46434" numCol="1" anchor="t" anchorCtr="0" compatLnSpc="1">
            <a:prstTxWarp prst="textNoShape">
              <a:avLst/>
            </a:prstTxWarp>
          </a:bodyPr>
          <a:lstStyle>
            <a:lvl1pPr algn="r" defTabSz="928757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164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6" tIns="46434" rIns="92866" bIns="46434" numCol="1" anchor="b" anchorCtr="0" compatLnSpc="1">
            <a:prstTxWarp prst="textNoShape">
              <a:avLst/>
            </a:prstTxWarp>
          </a:bodyPr>
          <a:lstStyle>
            <a:lvl1pPr defTabSz="928757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4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6" tIns="46434" rIns="92866" bIns="46434" numCol="1" anchor="b" anchorCtr="0" compatLnSpc="1">
            <a:prstTxWarp prst="textNoShape">
              <a:avLst/>
            </a:prstTxWarp>
          </a:bodyPr>
          <a:lstStyle>
            <a:lvl1pPr algn="r" defTabSz="928757">
              <a:defRPr sz="1200"/>
            </a:lvl1pPr>
          </a:lstStyle>
          <a:p>
            <a:pPr>
              <a:defRPr/>
            </a:pPr>
            <a:fld id="{BA81C7B9-986E-413A-8996-45B7CB24BA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1109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6" tIns="46434" rIns="92866" bIns="46434" numCol="1" anchor="t" anchorCtr="0" compatLnSpc="1">
            <a:prstTxWarp prst="textNoShape">
              <a:avLst/>
            </a:prstTxWarp>
          </a:bodyPr>
          <a:lstStyle>
            <a:lvl1pPr defTabSz="928757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6" tIns="46434" rIns="92866" bIns="46434" numCol="1" anchor="t" anchorCtr="0" compatLnSpc="1">
            <a:prstTxWarp prst="textNoShape">
              <a:avLst/>
            </a:prstTxWarp>
          </a:bodyPr>
          <a:lstStyle>
            <a:lvl1pPr algn="r" defTabSz="928757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6463"/>
            <a:ext cx="5435600" cy="446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6" tIns="46434" rIns="92866" bIns="464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164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6" tIns="46434" rIns="92866" bIns="46434" numCol="1" anchor="b" anchorCtr="0" compatLnSpc="1">
            <a:prstTxWarp prst="textNoShape">
              <a:avLst/>
            </a:prstTxWarp>
          </a:bodyPr>
          <a:lstStyle>
            <a:lvl1pPr defTabSz="928757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4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6" tIns="46434" rIns="92866" bIns="46434" numCol="1" anchor="b" anchorCtr="0" compatLnSpc="1">
            <a:prstTxWarp prst="textNoShape">
              <a:avLst/>
            </a:prstTxWarp>
          </a:bodyPr>
          <a:lstStyle>
            <a:lvl1pPr algn="r" defTabSz="928757">
              <a:defRPr sz="1200"/>
            </a:lvl1pPr>
          </a:lstStyle>
          <a:p>
            <a:pPr>
              <a:defRPr/>
            </a:pPr>
            <a:fld id="{C01C7152-C70E-4C49-9B7B-D598F495A3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235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9163" y="808038"/>
            <a:ext cx="4960937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1C7152-C70E-4C49-9B7B-D598F495A36B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3476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CA3C-2237-4E65-8E62-041FFC2462EA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5014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CA3C-2237-4E65-8E62-041FFC2462EA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10376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CA3C-2237-4E65-8E62-041FFC2462EA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5368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CA3C-2237-4E65-8E62-041FFC2462EA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21724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CA3C-2237-4E65-8E62-041FFC2462EA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4325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CA3C-2237-4E65-8E62-041FFC2462EA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6343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Zák. 179, PK, UPK, standardy PK popsané zaměstnavateli – reálné potřeby na trhu práce, nutný </a:t>
            </a:r>
            <a:r>
              <a:rPr lang="cs-CZ" sz="1200" dirty="0" smtClean="0"/>
              <a:t>soulad mezi vzdělávacími programy a potřebami trhu práce</a:t>
            </a:r>
            <a:endParaRPr lang="cs-CZ" dirty="0" smtClean="0"/>
          </a:p>
          <a:p>
            <a:r>
              <a:rPr lang="cs-CZ" dirty="0" smtClean="0"/>
              <a:t>Linka: NSP-NSK-RVP-ŠVP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1C7152-C70E-4C49-9B7B-D598F495A36B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87400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1C7152-C70E-4C49-9B7B-D598F495A36B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95285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1C7152-C70E-4C49-9B7B-D598F495A36B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2679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1C7152-C70E-4C49-9B7B-D598F495A36B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4315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1C7152-C70E-4C49-9B7B-D598F495A36B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385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1C7152-C70E-4C49-9B7B-D598F495A36B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7108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1C7152-C70E-4C49-9B7B-D598F495A36B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6735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1C7152-C70E-4C49-9B7B-D598F495A36B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6171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1C7152-C70E-4C49-9B7B-D598F495A36B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38776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CA3C-2237-4E65-8E62-041FFC2462EA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82305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CA3C-2237-4E65-8E62-041FFC2462EA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3352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B497F-9F66-46B6-95AD-DFAAED6945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3331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AFB67-28D6-48A4-B739-4CA46C685F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5161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B42A3-2529-420C-A4EC-233F60E06E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994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E80DD-DBAE-4BBC-828E-6CC89E80FF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093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DD07C-FD73-41A5-8A06-299C7D73C3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785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B99D7-6462-44DB-B982-48AB098C43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3404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2F358-B58A-4F89-85B3-B654D2158F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5622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B3C09-CD60-485B-A0DD-9F6DB398DF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6352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C683C-3815-41EB-A098-CAF8D55D41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679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CECC7-DBF5-42F6-9474-3231202FE2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0996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C0788-FFE9-449C-8419-E5611D5410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723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F4849-1C42-4F8A-AD9E-3CFF903BFC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679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48176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86400"/>
                </a:solidFill>
              </a:defRPr>
            </a:lvl1pPr>
          </a:lstStyle>
          <a:p>
            <a:pPr>
              <a:defRPr/>
            </a:pPr>
            <a:fld id="{DEA695A1-8B3C-40C3-AFC9-F403109572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3" r:id="rId1"/>
    <p:sldLayoutId id="2147484144" r:id="rId2"/>
    <p:sldLayoutId id="2147484145" r:id="rId3"/>
    <p:sldLayoutId id="2147484146" r:id="rId4"/>
    <p:sldLayoutId id="2147484147" r:id="rId5"/>
    <p:sldLayoutId id="2147484148" r:id="rId6"/>
    <p:sldLayoutId id="2147484149" r:id="rId7"/>
    <p:sldLayoutId id="2147484150" r:id="rId8"/>
    <p:sldLayoutId id="2147484151" r:id="rId9"/>
    <p:sldLayoutId id="2147484152" r:id="rId10"/>
    <p:sldLayoutId id="2147484153" r:id="rId11"/>
    <p:sldLayoutId id="2147484154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infoabsolvent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infoabsolvent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nuv.cz/" TargetMode="External"/><Relationship Id="rId7" Type="http://schemas.openxmlformats.org/officeDocument/2006/relationships/image" Target="../media/image3.png"/><Relationship Id="rId2" Type="http://schemas.openxmlformats.org/officeDocument/2006/relationships/hyperlink" Target="mailto:zorka.husova@nuv.c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sp.cz/" TargetMode="External"/><Relationship Id="rId5" Type="http://schemas.openxmlformats.org/officeDocument/2006/relationships/hyperlink" Target="http://www.vzdelavaniaprace.cz/" TargetMode="External"/><Relationship Id="rId10" Type="http://schemas.openxmlformats.org/officeDocument/2006/relationships/image" Target="../media/image14.png"/><Relationship Id="rId4" Type="http://schemas.openxmlformats.org/officeDocument/2006/relationships/hyperlink" Target="http://www.narodnikvalifikace.cz/" TargetMode="External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infoabsolvent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Nadpis 1"/>
          <p:cNvSpPr>
            <a:spLocks noGrp="1"/>
          </p:cNvSpPr>
          <p:nvPr>
            <p:ph type="title"/>
          </p:nvPr>
        </p:nvSpPr>
        <p:spPr>
          <a:xfrm>
            <a:off x="251520" y="1556792"/>
            <a:ext cx="8490064" cy="1800200"/>
          </a:xfrm>
        </p:spPr>
        <p:txBody>
          <a:bodyPr/>
          <a:lstStyle/>
          <a:p>
            <a:pPr>
              <a:tabLst>
                <a:tab pos="1081088" algn="l"/>
              </a:tabLst>
            </a:pPr>
            <a:r>
              <a:rPr lang="cs-CZ" sz="4000" b="1" dirty="0" smtClean="0">
                <a:solidFill>
                  <a:srgbClr val="002060"/>
                </a:solidFill>
              </a:rPr>
              <a:t>Setkání zástupců škol a podniků </a:t>
            </a:r>
            <a:r>
              <a:rPr lang="cs-CZ" sz="4000" b="1" dirty="0">
                <a:solidFill>
                  <a:srgbClr val="002060"/>
                </a:solidFill>
              </a:rPr>
              <a:t/>
            </a:r>
            <a:br>
              <a:rPr lang="cs-CZ" sz="4000" b="1" dirty="0">
                <a:solidFill>
                  <a:srgbClr val="002060"/>
                </a:solidFill>
              </a:rPr>
            </a:br>
            <a:r>
              <a:rPr lang="cs-CZ" sz="4000" b="1" dirty="0" smtClean="0">
                <a:solidFill>
                  <a:srgbClr val="002060"/>
                </a:solidFill>
              </a:rPr>
              <a:t>v oblasti chemického průmyslu</a:t>
            </a:r>
          </a:p>
        </p:txBody>
      </p:sp>
      <p:pic>
        <p:nvPicPr>
          <p:cNvPr id="15367" name="Picture 8" descr="C:\Users\michala.cicvakova\Documents\NÚV\Loga NÚV\log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0775" y="6165850"/>
            <a:ext cx="1292225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Obráze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6148388"/>
            <a:ext cx="122396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06" y="116632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00750"/>
            <a:ext cx="28575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993485"/>
              </p:ext>
            </p:extLst>
          </p:nvPr>
        </p:nvGraphicFramePr>
        <p:xfrm>
          <a:off x="251520" y="3429000"/>
          <a:ext cx="8352928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2928"/>
              </a:tblGrid>
              <a:tr h="2304256"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FF6600"/>
                          </a:solidFill>
                          <a:latin typeface="+mj-lt"/>
                          <a:ea typeface="+mj-ea"/>
                          <a:cs typeface="+mj-cs"/>
                        </a:rPr>
                        <a:t>Odborné vzdělávání a příprava žáků pro chemický průmysl</a:t>
                      </a:r>
                    </a:p>
                    <a:p>
                      <a:pPr algn="ctr"/>
                      <a:endParaRPr lang="cs-CZ" sz="2800" b="0" i="0" dirty="0" smtClean="0">
                        <a:solidFill>
                          <a:srgbClr val="00206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  <a:p>
                      <a:pPr algn="ctr"/>
                      <a:r>
                        <a:rPr lang="cs-CZ" sz="2800" b="0" i="0" dirty="0" smtClean="0">
                          <a:solidFill>
                            <a:srgbClr val="002060"/>
                          </a:solidFill>
                          <a:latin typeface="+mj-lt"/>
                          <a:ea typeface="+mj-ea"/>
                          <a:cs typeface="+mj-cs"/>
                        </a:rPr>
                        <a:t>Ing. Zorka Husová, NÚV</a:t>
                      </a:r>
                    </a:p>
                    <a:p>
                      <a:pPr algn="ctr"/>
                      <a:r>
                        <a:rPr lang="cs-CZ" sz="2000" b="0" i="0" dirty="0" smtClean="0">
                          <a:solidFill>
                            <a:srgbClr val="002060"/>
                          </a:solidFill>
                          <a:latin typeface="+mj-lt"/>
                          <a:ea typeface="+mj-ea"/>
                          <a:cs typeface="+mj-cs"/>
                        </a:rPr>
                        <a:t>Červen</a:t>
                      </a:r>
                      <a:r>
                        <a:rPr lang="cs-CZ" sz="2000" b="0" i="0" baseline="0" dirty="0" smtClean="0">
                          <a:solidFill>
                            <a:srgbClr val="002060"/>
                          </a:solidFill>
                          <a:latin typeface="+mj-lt"/>
                          <a:ea typeface="+mj-ea"/>
                          <a:cs typeface="+mj-cs"/>
                        </a:rPr>
                        <a:t> 2015</a:t>
                      </a:r>
                      <a:endParaRPr lang="cs-CZ" sz="2000" b="0" i="0" dirty="0">
                        <a:solidFill>
                          <a:srgbClr val="00206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FF6600"/>
                </a:solidFill>
              </a:rPr>
              <a:t>Propojení PV a DV</a:t>
            </a:r>
            <a:r>
              <a:rPr lang="cs-CZ" sz="4000" dirty="0" smtClean="0">
                <a:solidFill>
                  <a:srgbClr val="FF6600"/>
                </a:solidFill>
              </a:rPr>
              <a:t/>
            </a:r>
            <a:br>
              <a:rPr lang="cs-CZ" sz="4000" dirty="0" smtClean="0">
                <a:solidFill>
                  <a:srgbClr val="FF6600"/>
                </a:solidFill>
              </a:rPr>
            </a:br>
            <a:r>
              <a:rPr lang="cs-CZ" sz="2000" cap="all" dirty="0">
                <a:solidFill>
                  <a:srgbClr val="002060"/>
                </a:solidFill>
              </a:rPr>
              <a:t>NSK a vazby na další systémy</a:t>
            </a:r>
            <a:endParaRPr lang="cs-CZ" sz="2000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00200"/>
            <a:ext cx="8676456" cy="4525963"/>
          </a:xfrm>
        </p:spPr>
        <p:txBody>
          <a:bodyPr/>
          <a:lstStyle/>
          <a:p>
            <a:endParaRPr lang="cs-CZ" sz="3600" dirty="0" smtClean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55" y="0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053882"/>
              </p:ext>
            </p:extLst>
          </p:nvPr>
        </p:nvGraphicFramePr>
        <p:xfrm>
          <a:off x="755576" y="1800203"/>
          <a:ext cx="7776864" cy="4182312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001598"/>
                <a:gridCol w="2831051"/>
                <a:gridCol w="1944215"/>
              </a:tblGrid>
              <a:tr h="31247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9525" marT="9525" marB="0" anchor="b"/>
                </a:tc>
              </a:tr>
              <a:tr h="297593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85725" marT="9525" marB="0" anchor="b"/>
                </a:tc>
              </a:tr>
              <a:tr h="297593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85725" marT="9525" marB="0" anchor="b"/>
                </a:tc>
              </a:tr>
              <a:tr h="297593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85725" marT="9525" marB="0" anchor="b"/>
                </a:tc>
              </a:tr>
              <a:tr h="297593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85725" marT="9525" marB="0" anchor="b"/>
                </a:tc>
              </a:tr>
              <a:tr h="297593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85725" marT="9525" marB="0" anchor="b"/>
                </a:tc>
              </a:tr>
              <a:tr h="297593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85725" marT="9525" marB="0" anchor="b"/>
                </a:tc>
              </a:tr>
              <a:tr h="297593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85725" marT="9525" marB="0" anchor="b"/>
                </a:tc>
              </a:tr>
              <a:tr h="297593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85725" marT="9525" marB="0" anchor="b"/>
                </a:tc>
              </a:tr>
              <a:tr h="297593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85725" marT="9525" marB="0" anchor="b"/>
                </a:tc>
              </a:tr>
              <a:tr h="297593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85725" marT="9525" marB="0" anchor="b"/>
                </a:tc>
              </a:tr>
              <a:tr h="297593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85725" marT="9525" marB="0" anchor="b"/>
                </a:tc>
              </a:tr>
              <a:tr h="27505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85725" marT="9525" marB="0" anchor="b"/>
                </a:tc>
              </a:tr>
              <a:tr h="312472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9525" marR="85725" marT="9525" marB="0" anchor="b"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366496"/>
              </p:ext>
            </p:extLst>
          </p:nvPr>
        </p:nvGraphicFramePr>
        <p:xfrm>
          <a:off x="6660231" y="5054312"/>
          <a:ext cx="2026568" cy="6480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26568"/>
              </a:tblGrid>
              <a:tr h="648072">
                <a:tc>
                  <a:txBody>
                    <a:bodyPr/>
                    <a:lstStyle/>
                    <a:p>
                      <a:endParaRPr lang="cs-CZ" sz="1400" b="0" i="1" dirty="0">
                        <a:solidFill>
                          <a:srgbClr val="AA2697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Obrázek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8003232" cy="4464496"/>
          </a:xfrm>
          <a:prstGeom prst="rect">
            <a:avLst/>
          </a:prstGeom>
          <a:noFill/>
        </p:spPr>
      </p:pic>
      <p:pic>
        <p:nvPicPr>
          <p:cNvPr id="8" name="Picture 8" descr="C:\Users\michala.cicvakova\Documents\NÚV\Loga NÚV\log0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806" y="535729"/>
            <a:ext cx="1422723" cy="589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266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FF6600"/>
                </a:solidFill>
              </a:rPr>
              <a:t>Propojení PV a DV</a:t>
            </a:r>
            <a:endParaRPr lang="cs-CZ" sz="4000" b="1" dirty="0">
              <a:solidFill>
                <a:srgbClr val="FF66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00200"/>
            <a:ext cx="8676456" cy="4525963"/>
          </a:xfrm>
        </p:spPr>
        <p:txBody>
          <a:bodyPr/>
          <a:lstStyle/>
          <a:p>
            <a:endParaRPr lang="cs-CZ" sz="3600" dirty="0" smtClean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55" y="0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847399"/>
              </p:ext>
            </p:extLst>
          </p:nvPr>
        </p:nvGraphicFramePr>
        <p:xfrm>
          <a:off x="755576" y="1800203"/>
          <a:ext cx="7776864" cy="4486045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001598"/>
                <a:gridCol w="2831051"/>
                <a:gridCol w="1944215"/>
              </a:tblGrid>
              <a:tr h="31247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9525" marR="9525" marT="9525" marB="0" anchor="b"/>
                </a:tc>
              </a:tr>
              <a:tr h="297593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85725" marT="9525" marB="0" anchor="b"/>
                </a:tc>
              </a:tr>
              <a:tr h="297593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85725" marT="9525" marB="0" anchor="b"/>
                </a:tc>
              </a:tr>
              <a:tr h="297593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85725" marT="9525" marB="0" anchor="b"/>
                </a:tc>
              </a:tr>
              <a:tr h="297593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85725" marT="9525" marB="0" anchor="b"/>
                </a:tc>
              </a:tr>
              <a:tr h="297593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85725" marT="9525" marB="0" anchor="b"/>
                </a:tc>
              </a:tr>
              <a:tr h="297593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85725" marT="9525" marB="0" anchor="b"/>
                </a:tc>
              </a:tr>
              <a:tr h="297593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85725" marT="9525" marB="0" anchor="b"/>
                </a:tc>
              </a:tr>
              <a:tr h="601326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85725" marT="9525" marB="0" anchor="b"/>
                </a:tc>
              </a:tr>
              <a:tr h="297593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85725" marT="9525" marB="0" anchor="b"/>
                </a:tc>
              </a:tr>
              <a:tr h="29759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85725" marT="9525" marB="0" anchor="b"/>
                </a:tc>
              </a:tr>
              <a:tr h="297593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85725" marT="9525" marB="0" anchor="b"/>
                </a:tc>
              </a:tr>
              <a:tr h="275050">
                <a:tc>
                  <a:txBody>
                    <a:bodyPr/>
                    <a:lstStyle/>
                    <a:p>
                      <a:pPr marL="57150" indent="0">
                        <a:buNone/>
                      </a:pPr>
                      <a:endParaRPr lang="cs-CZ" sz="1800" dirty="0" smtClean="0">
                        <a:solidFill>
                          <a:srgbClr val="002060"/>
                        </a:solidFill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9525" marR="85725" marT="9525" marB="0" anchor="b"/>
                </a:tc>
              </a:tr>
              <a:tr h="31247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9525" marR="85725" marT="9525" marB="0" anchor="b"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6660231" y="5054312"/>
          <a:ext cx="2026568" cy="6480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26568"/>
              </a:tblGrid>
              <a:tr h="648072">
                <a:tc>
                  <a:txBody>
                    <a:bodyPr/>
                    <a:lstStyle/>
                    <a:p>
                      <a:endParaRPr lang="cs-CZ" sz="1400" b="0" i="1" dirty="0">
                        <a:solidFill>
                          <a:srgbClr val="AA2697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Obdélník 7"/>
          <p:cNvSpPr/>
          <p:nvPr/>
        </p:nvSpPr>
        <p:spPr>
          <a:xfrm>
            <a:off x="1187624" y="1820869"/>
            <a:ext cx="7499176" cy="4791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80"/>
              </a:spcBef>
              <a:defRPr/>
            </a:pPr>
            <a:r>
              <a:rPr lang="cs-CZ" sz="2400" b="1" dirty="0" smtClean="0">
                <a:solidFill>
                  <a:srgbClr val="002060"/>
                </a:solidFill>
              </a:rPr>
              <a:t>NSK a obory vzdělání (RVP/ŠVP)</a:t>
            </a:r>
          </a:p>
          <a:p>
            <a:pPr marL="342900" indent="-342900">
              <a:spcBef>
                <a:spcPts val="480"/>
              </a:spcBef>
              <a:buFont typeface="Wingdings" panose="05000000000000000000" pitchFamily="2" charset="2"/>
              <a:buChar char="§"/>
              <a:defRPr/>
            </a:pPr>
            <a:r>
              <a:rPr lang="cs-CZ" dirty="0" smtClean="0">
                <a:solidFill>
                  <a:srgbClr val="002060"/>
                </a:solidFill>
              </a:rPr>
              <a:t>NSK pružně reaguje na aktuální požadavky zaměstnavatelů na trhu práce</a:t>
            </a:r>
          </a:p>
          <a:p>
            <a:pPr marL="342900" indent="-342900">
              <a:spcBef>
                <a:spcPts val="480"/>
              </a:spcBef>
              <a:buFont typeface="Wingdings" panose="05000000000000000000" pitchFamily="2" charset="2"/>
              <a:buChar char="§"/>
              <a:defRPr/>
            </a:pPr>
            <a:r>
              <a:rPr lang="cs-CZ" dirty="0" smtClean="0">
                <a:solidFill>
                  <a:srgbClr val="002060"/>
                </a:solidFill>
              </a:rPr>
              <a:t>Využití NSK – aktualizované či nově vytvořené standardy PK</a:t>
            </a:r>
          </a:p>
          <a:p>
            <a:pPr marL="342900" indent="-342900">
              <a:spcBef>
                <a:spcPts val="480"/>
              </a:spcBef>
              <a:buFont typeface="Wingdings" panose="05000000000000000000" pitchFamily="2" charset="2"/>
              <a:buChar char="§"/>
              <a:defRPr/>
            </a:pPr>
            <a:r>
              <a:rPr lang="cs-CZ" b="1" dirty="0" smtClean="0">
                <a:solidFill>
                  <a:srgbClr val="FF6600"/>
                </a:solidFill>
              </a:rPr>
              <a:t>NSP &gt; NSK &gt; RVP &gt;&gt; (ŠVP) ………&gt;&gt; NZZ</a:t>
            </a:r>
          </a:p>
          <a:p>
            <a:pPr marL="342900" indent="-342900">
              <a:spcBef>
                <a:spcPts val="480"/>
              </a:spcBef>
              <a:buFont typeface="Wingdings" panose="05000000000000000000" pitchFamily="2" charset="2"/>
              <a:buChar char="§"/>
              <a:defRPr/>
            </a:pPr>
            <a:r>
              <a:rPr lang="cs-CZ" b="1" dirty="0" smtClean="0">
                <a:solidFill>
                  <a:srgbClr val="FF6600"/>
                </a:solidFill>
              </a:rPr>
              <a:t>&gt;&gt;</a:t>
            </a:r>
            <a:r>
              <a:rPr lang="cs-CZ" dirty="0" smtClean="0">
                <a:solidFill>
                  <a:srgbClr val="002060"/>
                </a:solidFill>
              </a:rPr>
              <a:t> Revize RVP </a:t>
            </a:r>
            <a:r>
              <a:rPr lang="cs-CZ" b="1" dirty="0" smtClean="0">
                <a:solidFill>
                  <a:srgbClr val="FF6600"/>
                </a:solidFill>
              </a:rPr>
              <a:t>&gt;&gt;&gt;</a:t>
            </a:r>
            <a:r>
              <a:rPr lang="cs-CZ" dirty="0" smtClean="0">
                <a:solidFill>
                  <a:srgbClr val="002060"/>
                </a:solidFill>
              </a:rPr>
              <a:t> úpravy a specifikace ŠVP</a:t>
            </a:r>
          </a:p>
          <a:p>
            <a:pPr marL="342900" indent="-342900">
              <a:spcBef>
                <a:spcPts val="480"/>
              </a:spcBef>
              <a:buFont typeface="Wingdings" panose="05000000000000000000" pitchFamily="2" charset="2"/>
              <a:buChar char="§"/>
              <a:defRPr/>
            </a:pPr>
            <a:r>
              <a:rPr lang="cs-CZ" b="1" dirty="0">
                <a:solidFill>
                  <a:srgbClr val="F86400"/>
                </a:solidFill>
              </a:rPr>
              <a:t>nutný soulad mezi vzdělávacími programy a potřebami trhu </a:t>
            </a:r>
            <a:r>
              <a:rPr lang="cs-CZ" b="1" dirty="0" smtClean="0">
                <a:solidFill>
                  <a:srgbClr val="F86400"/>
                </a:solidFill>
              </a:rPr>
              <a:t>práce</a:t>
            </a:r>
          </a:p>
          <a:p>
            <a:pPr marL="342900" indent="-342900">
              <a:spcBef>
                <a:spcPts val="480"/>
              </a:spcBef>
              <a:buFont typeface="Arial" panose="020B0604020202020204" pitchFamily="34" charset="0"/>
              <a:buChar char="•"/>
              <a:defRPr/>
            </a:pPr>
            <a:endParaRPr lang="cs-CZ" dirty="0">
              <a:solidFill>
                <a:srgbClr val="002060"/>
              </a:solidFill>
            </a:endParaRPr>
          </a:p>
          <a:p>
            <a:r>
              <a:rPr lang="cs-CZ" sz="2400" b="1" dirty="0" smtClean="0">
                <a:solidFill>
                  <a:srgbClr val="002060"/>
                </a:solidFill>
              </a:rPr>
              <a:t>Možnosti škol v oblasti DV - NSK </a:t>
            </a:r>
            <a:r>
              <a:rPr lang="cs-CZ" sz="2400" b="1" dirty="0">
                <a:solidFill>
                  <a:srgbClr val="002060"/>
                </a:solidFill>
              </a:rPr>
              <a:t>a </a:t>
            </a:r>
            <a:r>
              <a:rPr lang="cs-CZ" sz="2400" b="1" dirty="0" smtClean="0">
                <a:solidFill>
                  <a:srgbClr val="002060"/>
                </a:solidFill>
              </a:rPr>
              <a:t>rekvalifikace</a:t>
            </a:r>
            <a:endParaRPr lang="cs-CZ" sz="2400" b="1" dirty="0">
              <a:solidFill>
                <a:srgbClr val="002060"/>
              </a:solidFill>
            </a:endParaRPr>
          </a:p>
          <a:p>
            <a:pPr>
              <a:spcBef>
                <a:spcPts val="480"/>
              </a:spcBef>
              <a:defRPr/>
            </a:pPr>
            <a:r>
              <a:rPr lang="cs-CZ" sz="2400" u="sng" dirty="0" smtClean="0">
                <a:solidFill>
                  <a:srgbClr val="002060"/>
                </a:solidFill>
              </a:rPr>
              <a:t>Vyhláška </a:t>
            </a:r>
            <a:r>
              <a:rPr lang="cs-CZ" sz="2400" u="sng" dirty="0">
                <a:solidFill>
                  <a:srgbClr val="002060"/>
                </a:solidFill>
              </a:rPr>
              <a:t>č. 176/2009 Sb. </a:t>
            </a:r>
          </a:p>
          <a:p>
            <a:pPr marL="342900" indent="-342900">
              <a:spcBef>
                <a:spcPts val="480"/>
              </a:spcBef>
              <a:buFont typeface="Arial" panose="020B0604020202020204" pitchFamily="34" charset="0"/>
              <a:buChar char="•"/>
              <a:defRPr/>
            </a:pPr>
            <a:r>
              <a:rPr lang="cs-CZ" i="1" dirty="0">
                <a:solidFill>
                  <a:srgbClr val="0070C0"/>
                </a:solidFill>
              </a:rPr>
              <a:t>Pokud pro určité činnosti existuje profesní kvalifikace - získá akreditaci MŠMT jen kurz, který vede k profesní </a:t>
            </a:r>
            <a:r>
              <a:rPr lang="cs-CZ" i="1" dirty="0" smtClean="0">
                <a:solidFill>
                  <a:srgbClr val="0070C0"/>
                </a:solidFill>
              </a:rPr>
              <a:t>kvalifikaci</a:t>
            </a:r>
            <a:endParaRPr lang="cs-CZ" i="1" dirty="0">
              <a:solidFill>
                <a:srgbClr val="0070C0"/>
              </a:solidFill>
            </a:endParaRPr>
          </a:p>
        </p:txBody>
      </p:sp>
      <p:pic>
        <p:nvPicPr>
          <p:cNvPr id="9" name="Picture 8" descr="C:\Users\michala.cicvakova\Documents\NÚV\Loga NÚV\log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861" y="568560"/>
            <a:ext cx="1340939" cy="555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526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FF6600"/>
                </a:solidFill>
              </a:rPr>
              <a:t>Další vzdělávání</a:t>
            </a:r>
            <a:r>
              <a:rPr lang="cs-CZ" sz="3200" b="1" dirty="0" smtClean="0">
                <a:solidFill>
                  <a:srgbClr val="FF6600"/>
                </a:solidFill>
              </a:rPr>
              <a:t> </a:t>
            </a:r>
            <a:br>
              <a:rPr lang="cs-CZ" sz="3200" b="1" dirty="0" smtClean="0">
                <a:solidFill>
                  <a:srgbClr val="FF6600"/>
                </a:solidFill>
              </a:rPr>
            </a:br>
            <a:r>
              <a:rPr lang="cs-CZ" sz="3200" b="1" dirty="0" smtClean="0">
                <a:solidFill>
                  <a:srgbClr val="FF6600"/>
                </a:solidFill>
              </a:rPr>
              <a:t>Národní soustava kvalifikací</a:t>
            </a:r>
            <a:endParaRPr lang="cs-CZ" sz="3200" b="1" dirty="0">
              <a:solidFill>
                <a:srgbClr val="FF66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92276"/>
            <a:ext cx="8676456" cy="4633887"/>
          </a:xfrm>
        </p:spPr>
        <p:txBody>
          <a:bodyPr/>
          <a:lstStyle/>
          <a:p>
            <a:endParaRPr lang="cs-CZ" sz="3600" dirty="0" smtClean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55" y="0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6660231" y="5054312"/>
          <a:ext cx="2026568" cy="6480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26568"/>
              </a:tblGrid>
              <a:tr h="648072">
                <a:tc>
                  <a:txBody>
                    <a:bodyPr/>
                    <a:lstStyle/>
                    <a:p>
                      <a:endParaRPr lang="cs-CZ" sz="1400" b="0" i="1" dirty="0">
                        <a:solidFill>
                          <a:srgbClr val="AA2697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Obdélník 7"/>
          <p:cNvSpPr/>
          <p:nvPr/>
        </p:nvSpPr>
        <p:spPr>
          <a:xfrm>
            <a:off x="683568" y="1800200"/>
            <a:ext cx="8003232" cy="4511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480"/>
              </a:spcBef>
              <a:defRPr/>
            </a:pPr>
            <a:r>
              <a:rPr lang="cs-CZ" sz="2400" b="1" dirty="0" smtClean="0">
                <a:solidFill>
                  <a:srgbClr val="002060"/>
                </a:solidFill>
              </a:rPr>
              <a:t>Zák</a:t>
            </a:r>
            <a:r>
              <a:rPr lang="cs-CZ" sz="2400" b="1" dirty="0">
                <a:solidFill>
                  <a:srgbClr val="002060"/>
                </a:solidFill>
              </a:rPr>
              <a:t>. 179/2006 Sb. o ověřování a uznávání  výsledků </a:t>
            </a:r>
            <a:r>
              <a:rPr lang="cs-CZ" sz="2400" b="1" dirty="0" smtClean="0">
                <a:solidFill>
                  <a:srgbClr val="002060"/>
                </a:solidFill>
              </a:rPr>
              <a:t>dalšího vzdělávání</a:t>
            </a:r>
            <a:endParaRPr lang="cs-CZ" sz="24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528"/>
              </a:spcBef>
              <a:buFont typeface="Arial" panose="020B0604020202020204" pitchFamily="34" charset="0"/>
              <a:buChar char="•"/>
              <a:defRPr/>
            </a:pPr>
            <a:r>
              <a:rPr lang="cs-CZ" dirty="0" smtClean="0">
                <a:solidFill>
                  <a:srgbClr val="002060"/>
                </a:solidFill>
              </a:rPr>
              <a:t>Jednotky </a:t>
            </a:r>
            <a:r>
              <a:rPr lang="cs-CZ" dirty="0">
                <a:solidFill>
                  <a:srgbClr val="002060"/>
                </a:solidFill>
              </a:rPr>
              <a:t>NSK, jejich obsah a vazby (PK, ÚPK)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002060"/>
                </a:solidFill>
              </a:rPr>
              <a:t> Způsob tvorby a schvalování NSK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002060"/>
                </a:solidFill>
              </a:rPr>
              <a:t> Procesy a pravidla uznávání </a:t>
            </a:r>
            <a:r>
              <a:rPr lang="cs-CZ" dirty="0" smtClean="0">
                <a:solidFill>
                  <a:srgbClr val="002060"/>
                </a:solidFill>
              </a:rPr>
              <a:t>kvalifikací, proces autorizace</a:t>
            </a:r>
            <a:endParaRPr lang="cs-CZ" dirty="0">
              <a:solidFill>
                <a:srgbClr val="002060"/>
              </a:solidFill>
            </a:endParaRPr>
          </a:p>
          <a:p>
            <a:pPr marL="0" lvl="1">
              <a:spcBef>
                <a:spcPts val="1800"/>
              </a:spcBef>
            </a:pPr>
            <a:r>
              <a:rPr lang="cs-CZ" sz="2400" b="1" dirty="0" smtClean="0">
                <a:solidFill>
                  <a:srgbClr val="002060"/>
                </a:solidFill>
              </a:rPr>
              <a:t>Cíl </a:t>
            </a:r>
          </a:p>
          <a:p>
            <a:pPr marL="0" lvl="1">
              <a:spcBef>
                <a:spcPts val="1800"/>
              </a:spcBef>
            </a:pPr>
            <a:r>
              <a:rPr lang="cs-CZ" sz="2400" dirty="0" smtClean="0">
                <a:solidFill>
                  <a:srgbClr val="0070C0"/>
                </a:solidFill>
              </a:rPr>
              <a:t>Umožnit </a:t>
            </a:r>
            <a:r>
              <a:rPr lang="cs-CZ" sz="2400" dirty="0">
                <a:solidFill>
                  <a:srgbClr val="0070C0"/>
                </a:solidFill>
              </a:rPr>
              <a:t>občanům, aby jim mohly být uznávány skutečné znalosti a dovednosti, bez ohledu na to, jakou cestou je získali </a:t>
            </a:r>
            <a:r>
              <a:rPr lang="cs-CZ" sz="2400" dirty="0" smtClean="0">
                <a:solidFill>
                  <a:srgbClr val="0070C0"/>
                </a:solidFill>
              </a:rPr>
              <a:t>- ve </a:t>
            </a:r>
            <a:r>
              <a:rPr lang="cs-CZ" sz="2400" dirty="0">
                <a:solidFill>
                  <a:srgbClr val="0070C0"/>
                </a:solidFill>
              </a:rPr>
              <a:t>škole</a:t>
            </a:r>
            <a:r>
              <a:rPr lang="cs-CZ" sz="2400" dirty="0" smtClean="0">
                <a:solidFill>
                  <a:srgbClr val="0070C0"/>
                </a:solidFill>
              </a:rPr>
              <a:t>, v</a:t>
            </a:r>
            <a:r>
              <a:rPr lang="cs-CZ" sz="2400" dirty="0">
                <a:solidFill>
                  <a:srgbClr val="0070C0"/>
                </a:solidFill>
              </a:rPr>
              <a:t> kurzu, praxí, sebevzděláváním</a:t>
            </a:r>
          </a:p>
          <a:p>
            <a:pPr marL="0" lvl="1" indent="0">
              <a:spcBef>
                <a:spcPts val="1800"/>
              </a:spcBef>
              <a:buNone/>
            </a:pPr>
            <a:r>
              <a:rPr lang="cs-CZ" sz="2400" b="1" dirty="0" smtClean="0">
                <a:solidFill>
                  <a:srgbClr val="002060"/>
                </a:solidFill>
              </a:rPr>
              <a:t>Orientace </a:t>
            </a:r>
            <a:r>
              <a:rPr lang="cs-CZ" sz="2400" b="1" dirty="0">
                <a:solidFill>
                  <a:srgbClr val="002060"/>
                </a:solidFill>
              </a:rPr>
              <a:t>na výstup, nikoliv na proces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9873" y="379528"/>
            <a:ext cx="1106927" cy="933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1344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cap="all" dirty="0" smtClean="0">
                <a:solidFill>
                  <a:srgbClr val="FF6600"/>
                </a:solidFill>
              </a:rPr>
              <a:t/>
            </a:r>
            <a:br>
              <a:rPr lang="cs-CZ" sz="2800" b="1" cap="all" dirty="0" smtClean="0">
                <a:solidFill>
                  <a:srgbClr val="FF6600"/>
                </a:solidFill>
              </a:rPr>
            </a:br>
            <a:r>
              <a:rPr lang="cs-CZ" sz="2800" b="1" cap="all" dirty="0" smtClean="0">
                <a:solidFill>
                  <a:srgbClr val="FF6600"/>
                </a:solidFill>
              </a:rPr>
              <a:t>Prvky</a:t>
            </a:r>
            <a:r>
              <a:rPr lang="cs-CZ" sz="2800" b="1" dirty="0" smtClean="0">
                <a:solidFill>
                  <a:srgbClr val="FF6600"/>
                </a:solidFill>
              </a:rPr>
              <a:t> </a:t>
            </a:r>
            <a:br>
              <a:rPr lang="cs-CZ" sz="2800" b="1" dirty="0" smtClean="0">
                <a:solidFill>
                  <a:srgbClr val="FF6600"/>
                </a:solidFill>
              </a:rPr>
            </a:br>
            <a:r>
              <a:rPr lang="cs-CZ" sz="2800" b="1" dirty="0" smtClean="0">
                <a:solidFill>
                  <a:srgbClr val="FF6600"/>
                </a:solidFill>
              </a:rPr>
              <a:t>Národní </a:t>
            </a:r>
            <a:r>
              <a:rPr lang="cs-CZ" sz="2800" b="1" dirty="0">
                <a:solidFill>
                  <a:srgbClr val="FF6600"/>
                </a:solidFill>
              </a:rPr>
              <a:t>soustavy kvalifikací</a:t>
            </a:r>
            <a:r>
              <a:rPr lang="cs-CZ" sz="2800" b="1" cap="all" dirty="0" smtClean="0">
                <a:solidFill>
                  <a:srgbClr val="FF6600"/>
                </a:solidFill>
              </a:rPr>
              <a:t/>
            </a:r>
            <a:br>
              <a:rPr lang="cs-CZ" sz="2800" b="1" cap="all" dirty="0" smtClean="0">
                <a:solidFill>
                  <a:srgbClr val="FF6600"/>
                </a:solidFill>
              </a:rPr>
            </a:br>
            <a:endParaRPr lang="cs-CZ" sz="2400" b="1" dirty="0">
              <a:solidFill>
                <a:srgbClr val="FF6600"/>
              </a:solidFill>
            </a:endParaRPr>
          </a:p>
        </p:txBody>
      </p:sp>
      <p:sp>
        <p:nvSpPr>
          <p:cNvPr id="5" name="Rectangle 1030"/>
          <p:cNvSpPr>
            <a:spLocks noChangeArrowheads="1"/>
          </p:cNvSpPr>
          <p:nvPr/>
        </p:nvSpPr>
        <p:spPr bwMode="auto">
          <a:xfrm>
            <a:off x="409575" y="2406650"/>
            <a:ext cx="2665413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r>
              <a:rPr lang="cs-CZ" sz="1800" dirty="0">
                <a:solidFill>
                  <a:srgbClr val="002060"/>
                </a:solidFill>
              </a:rPr>
              <a:t>Způsobilost vykonávat určité povolání; zpravidla odpovídá určitému oboru vzdělání.</a:t>
            </a:r>
          </a:p>
        </p:txBody>
      </p:sp>
      <p:sp>
        <p:nvSpPr>
          <p:cNvPr id="7" name="Rectangle 1031"/>
          <p:cNvSpPr>
            <a:spLocks noChangeArrowheads="1"/>
          </p:cNvSpPr>
          <p:nvPr/>
        </p:nvSpPr>
        <p:spPr bwMode="auto">
          <a:xfrm>
            <a:off x="5703888" y="2151063"/>
            <a:ext cx="2286000" cy="1452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just"/>
            <a:endParaRPr lang="cs-CZ" sz="300" dirty="0"/>
          </a:p>
          <a:p>
            <a:r>
              <a:rPr lang="cs-CZ" sz="1800" i="1" dirty="0">
                <a:solidFill>
                  <a:srgbClr val="002060"/>
                </a:solidFill>
              </a:rPr>
              <a:t>Chemický technik</a:t>
            </a:r>
          </a:p>
          <a:p>
            <a:r>
              <a:rPr lang="cs-CZ" sz="1800" i="1" dirty="0" smtClean="0">
                <a:solidFill>
                  <a:srgbClr val="002060"/>
                </a:solidFill>
              </a:rPr>
              <a:t>Instalatér</a:t>
            </a:r>
            <a:endParaRPr lang="cs-CZ" sz="1800" i="1" dirty="0">
              <a:solidFill>
                <a:srgbClr val="002060"/>
              </a:solidFill>
            </a:endParaRPr>
          </a:p>
          <a:p>
            <a:r>
              <a:rPr lang="cs-CZ" sz="1800" i="1" dirty="0">
                <a:solidFill>
                  <a:srgbClr val="002060"/>
                </a:solidFill>
              </a:rPr>
              <a:t>Zahradník</a:t>
            </a:r>
          </a:p>
          <a:p>
            <a:r>
              <a:rPr lang="cs-CZ" sz="1800" i="1" dirty="0">
                <a:solidFill>
                  <a:srgbClr val="002060"/>
                </a:solidFill>
              </a:rPr>
              <a:t>Kuchař</a:t>
            </a:r>
          </a:p>
          <a:p>
            <a:r>
              <a:rPr lang="cs-CZ" sz="1800" i="1" dirty="0" smtClean="0">
                <a:solidFill>
                  <a:srgbClr val="002060"/>
                </a:solidFill>
              </a:rPr>
              <a:t>Kominík</a:t>
            </a:r>
            <a:endParaRPr lang="cs-CZ" sz="1800" i="1" dirty="0">
              <a:solidFill>
                <a:srgbClr val="002060"/>
              </a:solidFill>
            </a:endParaRPr>
          </a:p>
        </p:txBody>
      </p:sp>
      <p:sp>
        <p:nvSpPr>
          <p:cNvPr id="8" name="Rectangle 1032"/>
          <p:cNvSpPr>
            <a:spLocks noChangeArrowheads="1"/>
          </p:cNvSpPr>
          <p:nvPr/>
        </p:nvSpPr>
        <p:spPr bwMode="auto">
          <a:xfrm>
            <a:off x="431540" y="3969060"/>
            <a:ext cx="2501900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r>
              <a:rPr lang="cs-CZ" sz="1800" dirty="0">
                <a:solidFill>
                  <a:srgbClr val="0070C0"/>
                </a:solidFill>
              </a:rPr>
              <a:t>Způsobilost vykonávat určitou pracovní činnost nebo více činností, které dávají možnost pracovního uplatnění.</a:t>
            </a:r>
          </a:p>
        </p:txBody>
      </p:sp>
      <p:sp>
        <p:nvSpPr>
          <p:cNvPr id="9" name="Rectangle 1033"/>
          <p:cNvSpPr>
            <a:spLocks noChangeArrowheads="1"/>
          </p:cNvSpPr>
          <p:nvPr/>
        </p:nvSpPr>
        <p:spPr bwMode="auto">
          <a:xfrm>
            <a:off x="5786446" y="4000504"/>
            <a:ext cx="3048000" cy="1991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r>
              <a:rPr lang="cs-CZ" sz="1800" i="1" dirty="0" smtClean="0">
                <a:solidFill>
                  <a:srgbClr val="0070C0"/>
                </a:solidFill>
              </a:rPr>
              <a:t>Chemik laborant</a:t>
            </a:r>
          </a:p>
          <a:p>
            <a:r>
              <a:rPr lang="cs-CZ" sz="1800" i="1" dirty="0" smtClean="0">
                <a:solidFill>
                  <a:srgbClr val="0070C0"/>
                </a:solidFill>
              </a:rPr>
              <a:t>Chemik pro obsluhu zařízení</a:t>
            </a:r>
          </a:p>
          <a:p>
            <a:r>
              <a:rPr lang="cs-CZ" sz="1800" i="1" dirty="0" smtClean="0">
                <a:solidFill>
                  <a:srgbClr val="0070C0"/>
                </a:solidFill>
              </a:rPr>
              <a:t>Montér </a:t>
            </a:r>
            <a:r>
              <a:rPr lang="cs-CZ" sz="1800" i="1" dirty="0">
                <a:solidFill>
                  <a:srgbClr val="0070C0"/>
                </a:solidFill>
              </a:rPr>
              <a:t>výtahů</a:t>
            </a:r>
          </a:p>
          <a:p>
            <a:r>
              <a:rPr lang="cs-CZ" sz="1800" i="1" dirty="0" smtClean="0">
                <a:solidFill>
                  <a:srgbClr val="0070C0"/>
                </a:solidFill>
              </a:rPr>
              <a:t>Sportovní </a:t>
            </a:r>
            <a:r>
              <a:rPr lang="cs-CZ" sz="1800" i="1" dirty="0">
                <a:solidFill>
                  <a:srgbClr val="0070C0"/>
                </a:solidFill>
              </a:rPr>
              <a:t>masáž</a:t>
            </a:r>
          </a:p>
          <a:p>
            <a:r>
              <a:rPr lang="cs-CZ" sz="1800" i="1" dirty="0" err="1" smtClean="0">
                <a:solidFill>
                  <a:srgbClr val="0070C0"/>
                </a:solidFill>
              </a:rPr>
              <a:t>Florista</a:t>
            </a:r>
            <a:endParaRPr lang="cs-CZ" sz="1800" i="1" dirty="0" smtClean="0">
              <a:solidFill>
                <a:srgbClr val="0070C0"/>
              </a:solidFill>
            </a:endParaRPr>
          </a:p>
          <a:p>
            <a:r>
              <a:rPr lang="cs-CZ" sz="1800" i="1" dirty="0" smtClean="0">
                <a:solidFill>
                  <a:srgbClr val="0070C0"/>
                </a:solidFill>
              </a:rPr>
              <a:t>Příprava </a:t>
            </a:r>
            <a:r>
              <a:rPr lang="cs-CZ" sz="1800" i="1" dirty="0">
                <a:solidFill>
                  <a:srgbClr val="0070C0"/>
                </a:solidFill>
              </a:rPr>
              <a:t>studené kuchyně</a:t>
            </a:r>
          </a:p>
          <a:p>
            <a:pPr marL="0" lvl="1"/>
            <a:r>
              <a:rPr lang="cs-CZ" sz="1800" i="1" dirty="0">
                <a:solidFill>
                  <a:srgbClr val="0070C0"/>
                </a:solidFill>
              </a:rPr>
              <a:t>Pracovník pro recyklaci</a:t>
            </a:r>
          </a:p>
        </p:txBody>
      </p:sp>
      <p:sp>
        <p:nvSpPr>
          <p:cNvPr id="10" name="Rectangle 1038"/>
          <p:cNvSpPr>
            <a:spLocks noChangeArrowheads="1"/>
          </p:cNvSpPr>
          <p:nvPr/>
        </p:nvSpPr>
        <p:spPr bwMode="auto">
          <a:xfrm>
            <a:off x="3622675" y="4105275"/>
            <a:ext cx="1800225" cy="1009650"/>
          </a:xfrm>
          <a:prstGeom prst="rect">
            <a:avLst/>
          </a:prstGeom>
          <a:solidFill>
            <a:srgbClr val="008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200" b="1">
                <a:solidFill>
                  <a:schemeClr val="bg1"/>
                </a:solidFill>
              </a:rPr>
              <a:t>DÍLČÍ </a:t>
            </a:r>
          </a:p>
          <a:p>
            <a:r>
              <a:rPr lang="cs-CZ" sz="1200" b="1">
                <a:solidFill>
                  <a:schemeClr val="bg1"/>
                </a:solidFill>
              </a:rPr>
              <a:t>KVALIFIKACE</a:t>
            </a:r>
          </a:p>
        </p:txBody>
      </p:sp>
      <p:sp>
        <p:nvSpPr>
          <p:cNvPr id="11" name="Rectangle 1049"/>
          <p:cNvSpPr>
            <a:spLocks noChangeArrowheads="1"/>
          </p:cNvSpPr>
          <p:nvPr/>
        </p:nvSpPr>
        <p:spPr bwMode="auto">
          <a:xfrm>
            <a:off x="3382963" y="2508250"/>
            <a:ext cx="1836737" cy="1009650"/>
          </a:xfrm>
          <a:prstGeom prst="rect">
            <a:avLst/>
          </a:prstGeom>
          <a:solidFill>
            <a:srgbClr val="008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cs-CZ" sz="1800" b="1" dirty="0">
                <a:solidFill>
                  <a:schemeClr val="bg1"/>
                </a:solidFill>
              </a:rPr>
              <a:t>Ú</a:t>
            </a:r>
            <a:r>
              <a:rPr lang="cs-CZ" sz="1800" b="1" dirty="0">
                <a:solidFill>
                  <a:schemeClr val="bg1"/>
                </a:solidFill>
                <a:latin typeface="Tahoma" pitchFamily="34" charset="0"/>
              </a:rPr>
              <a:t>PLN</a:t>
            </a:r>
            <a:r>
              <a:rPr lang="cs-CZ" sz="1800" b="1" dirty="0">
                <a:solidFill>
                  <a:schemeClr val="bg1"/>
                </a:solidFill>
              </a:rPr>
              <a:t>É</a:t>
            </a:r>
            <a:r>
              <a:rPr lang="cs-CZ" sz="1800" b="1" dirty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cs-CZ" sz="1800" b="1" dirty="0" smtClean="0">
                <a:solidFill>
                  <a:schemeClr val="bg1"/>
                </a:solidFill>
                <a:latin typeface="Tahoma" pitchFamily="34" charset="0"/>
              </a:rPr>
              <a:t> PROFESNÍ KVALIFIKACE</a:t>
            </a:r>
            <a:endParaRPr lang="cs-CZ" sz="1800" b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2" name="Rectangle 1055"/>
          <p:cNvSpPr>
            <a:spLocks noChangeArrowheads="1"/>
          </p:cNvSpPr>
          <p:nvPr/>
        </p:nvSpPr>
        <p:spPr bwMode="auto">
          <a:xfrm>
            <a:off x="3470275" y="3952875"/>
            <a:ext cx="1800225" cy="1009650"/>
          </a:xfrm>
          <a:prstGeom prst="rect">
            <a:avLst/>
          </a:prstGeom>
          <a:solidFill>
            <a:srgbClr val="008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1">
                <a:solidFill>
                  <a:schemeClr val="bg1"/>
                </a:solidFill>
                <a:latin typeface="Tahoma" pitchFamily="34" charset="0"/>
              </a:rPr>
              <a:t>D</a:t>
            </a:r>
            <a:r>
              <a:rPr lang="cs-CZ" sz="1800" b="1">
                <a:solidFill>
                  <a:schemeClr val="bg1"/>
                </a:solidFill>
              </a:rPr>
              <a:t>Í</a:t>
            </a:r>
            <a:r>
              <a:rPr lang="cs-CZ" sz="1800" b="1">
                <a:solidFill>
                  <a:schemeClr val="bg1"/>
                </a:solidFill>
                <a:latin typeface="Tahoma" pitchFamily="34" charset="0"/>
              </a:rPr>
              <a:t>L</a:t>
            </a:r>
            <a:r>
              <a:rPr lang="cs-CZ" sz="1800" b="1">
                <a:solidFill>
                  <a:schemeClr val="bg1"/>
                </a:solidFill>
              </a:rPr>
              <a:t>ČÍ</a:t>
            </a:r>
            <a:r>
              <a:rPr lang="cs-CZ" sz="1800" b="1">
                <a:solidFill>
                  <a:schemeClr val="bg1"/>
                </a:solidFill>
                <a:latin typeface="Tahoma" pitchFamily="34" charset="0"/>
              </a:rPr>
              <a:t> </a:t>
            </a:r>
          </a:p>
          <a:p>
            <a:r>
              <a:rPr lang="cs-CZ" sz="1800" b="1">
                <a:solidFill>
                  <a:schemeClr val="bg1"/>
                </a:solidFill>
                <a:latin typeface="Tahoma" pitchFamily="34" charset="0"/>
              </a:rPr>
              <a:t>KVALIFIKACE</a:t>
            </a:r>
          </a:p>
        </p:txBody>
      </p:sp>
      <p:sp>
        <p:nvSpPr>
          <p:cNvPr id="13" name="Rectangle 1057"/>
          <p:cNvSpPr>
            <a:spLocks noChangeArrowheads="1"/>
          </p:cNvSpPr>
          <p:nvPr/>
        </p:nvSpPr>
        <p:spPr bwMode="auto">
          <a:xfrm>
            <a:off x="3317875" y="3800475"/>
            <a:ext cx="1800225" cy="1009650"/>
          </a:xfrm>
          <a:prstGeom prst="rect">
            <a:avLst/>
          </a:prstGeom>
          <a:solidFill>
            <a:srgbClr val="008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1" dirty="0" smtClean="0">
                <a:solidFill>
                  <a:schemeClr val="bg1"/>
                </a:solidFill>
                <a:latin typeface="Tahoma" pitchFamily="34" charset="0"/>
              </a:rPr>
              <a:t>PROFESNÍ </a:t>
            </a:r>
            <a:endParaRPr lang="cs-CZ" sz="1800" b="1" dirty="0">
              <a:solidFill>
                <a:schemeClr val="bg1"/>
              </a:solidFill>
              <a:latin typeface="Tahoma" pitchFamily="34" charset="0"/>
            </a:endParaRPr>
          </a:p>
          <a:p>
            <a:r>
              <a:rPr lang="cs-CZ" sz="1800" b="1" dirty="0">
                <a:solidFill>
                  <a:schemeClr val="bg1"/>
                </a:solidFill>
                <a:latin typeface="Tahoma" pitchFamily="34" charset="0"/>
              </a:rPr>
              <a:t>KVALIFIKACE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9873" y="379528"/>
            <a:ext cx="1106927" cy="933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55" y="0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127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cap="all" dirty="0" smtClean="0">
                <a:solidFill>
                  <a:srgbClr val="FF6600"/>
                </a:solidFill>
              </a:rPr>
              <a:t/>
            </a:r>
            <a:br>
              <a:rPr lang="cs-CZ" sz="2800" b="1" cap="all" dirty="0" smtClean="0">
                <a:solidFill>
                  <a:srgbClr val="FF6600"/>
                </a:solidFill>
              </a:rPr>
            </a:br>
            <a:r>
              <a:rPr lang="cs-CZ" sz="2800" b="1" cap="all" dirty="0" smtClean="0">
                <a:solidFill>
                  <a:srgbClr val="FF6600"/>
                </a:solidFill>
              </a:rPr>
              <a:t>Principy</a:t>
            </a:r>
            <a:br>
              <a:rPr lang="cs-CZ" sz="2800" b="1" cap="all" dirty="0" smtClean="0">
                <a:solidFill>
                  <a:srgbClr val="FF6600"/>
                </a:solidFill>
              </a:rPr>
            </a:br>
            <a:r>
              <a:rPr lang="cs-CZ" sz="2800" b="1" dirty="0">
                <a:solidFill>
                  <a:srgbClr val="FF6600"/>
                </a:solidFill>
              </a:rPr>
              <a:t>Národní soustavy kvalifikací</a:t>
            </a:r>
            <a:r>
              <a:rPr lang="cs-CZ" sz="2800" b="1" cap="all" dirty="0">
                <a:solidFill>
                  <a:srgbClr val="FF6600"/>
                </a:solidFill>
              </a:rPr>
              <a:t/>
            </a:r>
            <a:br>
              <a:rPr lang="cs-CZ" sz="2800" b="1" cap="all" dirty="0">
                <a:solidFill>
                  <a:srgbClr val="FF6600"/>
                </a:solidFill>
              </a:rPr>
            </a:br>
            <a:endParaRPr lang="cs-CZ" sz="2400" b="1" dirty="0">
              <a:solidFill>
                <a:srgbClr val="FF6600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73063" y="2257672"/>
            <a:ext cx="4198937" cy="1747392"/>
          </a:xfrm>
          <a:prstGeom prst="rect">
            <a:avLst/>
          </a:prstGeom>
          <a:solidFill>
            <a:srgbClr val="0066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ts val="1200"/>
              </a:spcBef>
            </a:pPr>
            <a:r>
              <a:rPr lang="cs-CZ" sz="2100" b="1" dirty="0" smtClean="0">
                <a:solidFill>
                  <a:schemeClr val="bg1"/>
                </a:solidFill>
              </a:rPr>
              <a:t>PK</a:t>
            </a:r>
            <a:endParaRPr lang="cs-CZ" sz="2100" b="1" dirty="0">
              <a:solidFill>
                <a:schemeClr val="bg1"/>
              </a:solidFill>
            </a:endParaRPr>
          </a:p>
          <a:p>
            <a:pPr algn="l">
              <a:spcBef>
                <a:spcPts val="1200"/>
              </a:spcBef>
            </a:pPr>
            <a:r>
              <a:rPr lang="cs-CZ" sz="2100" b="1" dirty="0" smtClean="0">
                <a:solidFill>
                  <a:schemeClr val="bg1"/>
                </a:solidFill>
              </a:rPr>
              <a:t>Chemik pro obsluhu zařízení</a:t>
            </a:r>
          </a:p>
          <a:p>
            <a:pPr algn="l">
              <a:spcBef>
                <a:spcPts val="1200"/>
              </a:spcBef>
            </a:pPr>
            <a:r>
              <a:rPr lang="cs-CZ" sz="2100" b="1" dirty="0" smtClean="0">
                <a:solidFill>
                  <a:schemeClr val="bg1"/>
                </a:solidFill>
                <a:latin typeface="Arial" charset="0"/>
              </a:rPr>
              <a:t>Chemik laborant</a:t>
            </a:r>
            <a:endParaRPr lang="cs-CZ" sz="2100" b="1" dirty="0">
              <a:solidFill>
                <a:schemeClr val="bg1"/>
              </a:solidFill>
              <a:latin typeface="Arial" charset="0"/>
            </a:endParaRPr>
          </a:p>
          <a:p>
            <a:pPr algn="l">
              <a:buFont typeface="Arial Unicode MS" pitchFamily="34" charset="-128"/>
              <a:buNone/>
            </a:pPr>
            <a:endParaRPr lang="cs-CZ" sz="2000" b="1" dirty="0">
              <a:solidFill>
                <a:schemeClr val="bg1"/>
              </a:solidFill>
              <a:latin typeface="Arial" charset="0"/>
            </a:endParaRPr>
          </a:p>
          <a:p>
            <a:pPr algn="l">
              <a:buFont typeface="Arial Unicode MS" pitchFamily="34" charset="-128"/>
              <a:buNone/>
            </a:pPr>
            <a:endParaRPr lang="cs-CZ" sz="2000" b="1" dirty="0">
              <a:solidFill>
                <a:schemeClr val="bg1"/>
              </a:solidFill>
              <a:latin typeface="Arial" charset="0"/>
            </a:endParaRPr>
          </a:p>
          <a:p>
            <a:pPr algn="l">
              <a:spcBef>
                <a:spcPct val="50000"/>
              </a:spcBef>
              <a:buFont typeface="Arial Unicode MS" pitchFamily="34" charset="-128"/>
              <a:buNone/>
            </a:pPr>
            <a:r>
              <a:rPr lang="cs-CZ" sz="2200" dirty="0">
                <a:solidFill>
                  <a:schemeClr val="bg1"/>
                </a:solidFill>
                <a:latin typeface="Arial" charset="0"/>
              </a:rPr>
              <a:t>	</a:t>
            </a:r>
          </a:p>
          <a:p>
            <a:pPr algn="l">
              <a:spcBef>
                <a:spcPts val="1800"/>
              </a:spcBef>
              <a:buFont typeface="Arial Unicode MS" pitchFamily="34" charset="-128"/>
              <a:buNone/>
            </a:pPr>
            <a:endParaRPr lang="cs-CZ" sz="2200" dirty="0">
              <a:solidFill>
                <a:schemeClr val="bg1"/>
              </a:solidFill>
              <a:latin typeface="Arial" charset="0"/>
            </a:endParaRPr>
          </a:p>
          <a:p>
            <a:pPr algn="l">
              <a:spcBef>
                <a:spcPts val="600"/>
              </a:spcBef>
              <a:buFont typeface="Arial Unicode MS" pitchFamily="34" charset="-128"/>
              <a:buNone/>
            </a:pPr>
            <a:endParaRPr lang="cs-CZ" sz="2000" dirty="0">
              <a:solidFill>
                <a:schemeClr val="bg1"/>
              </a:solidFill>
              <a:latin typeface="Arial" charset="0"/>
            </a:endParaRPr>
          </a:p>
          <a:p>
            <a:pPr algn="l">
              <a:spcBef>
                <a:spcPct val="10000"/>
              </a:spcBef>
              <a:buFont typeface="Arial Unicode MS" pitchFamily="34" charset="-128"/>
              <a:buNone/>
            </a:pPr>
            <a:endParaRPr lang="cs-CZ" sz="1800" dirty="0">
              <a:solidFill>
                <a:schemeClr val="bg1"/>
              </a:solidFill>
              <a:latin typeface="Arial" charset="0"/>
            </a:endParaRPr>
          </a:p>
          <a:p>
            <a:pPr algn="l">
              <a:lnSpc>
                <a:spcPct val="130000"/>
              </a:lnSpc>
              <a:spcBef>
                <a:spcPct val="5000"/>
              </a:spcBef>
              <a:buFont typeface="Arial Unicode MS" pitchFamily="34" charset="-128"/>
              <a:buNone/>
            </a:pPr>
            <a:endParaRPr lang="cs-CZ" sz="1800" dirty="0">
              <a:solidFill>
                <a:schemeClr val="bg1"/>
              </a:solidFill>
              <a:latin typeface="Arial" charset="0"/>
            </a:endParaRPr>
          </a:p>
          <a:p>
            <a:pPr algn="l">
              <a:lnSpc>
                <a:spcPct val="130000"/>
              </a:lnSpc>
              <a:spcBef>
                <a:spcPct val="40000"/>
              </a:spcBef>
              <a:buFont typeface="Arial Unicode MS" pitchFamily="34" charset="-128"/>
              <a:buNone/>
            </a:pPr>
            <a:endParaRPr lang="cs-CZ" sz="1800" dirty="0">
              <a:solidFill>
                <a:schemeClr val="bg1"/>
              </a:solidFill>
              <a:latin typeface="Arial" charset="0"/>
            </a:endParaRPr>
          </a:p>
          <a:p>
            <a:pPr algn="l">
              <a:lnSpc>
                <a:spcPct val="130000"/>
              </a:lnSpc>
              <a:spcBef>
                <a:spcPct val="80000"/>
              </a:spcBef>
              <a:buFont typeface="Arial Unicode MS" pitchFamily="34" charset="-128"/>
              <a:buNone/>
            </a:pPr>
            <a:endParaRPr lang="cs-CZ" sz="1800" dirty="0">
              <a:solidFill>
                <a:schemeClr val="bg1"/>
              </a:solidFill>
              <a:latin typeface="Arial" charset="0"/>
            </a:endParaRPr>
          </a:p>
          <a:p>
            <a:pPr algn="l">
              <a:lnSpc>
                <a:spcPct val="150000"/>
              </a:lnSpc>
              <a:spcBef>
                <a:spcPts val="600"/>
              </a:spcBef>
              <a:buFont typeface="Arial Unicode MS" pitchFamily="34" charset="-128"/>
              <a:buNone/>
            </a:pPr>
            <a:endParaRPr lang="cs-CZ" sz="1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143636" y="2274276"/>
            <a:ext cx="1992760" cy="1730788"/>
          </a:xfrm>
          <a:prstGeom prst="rect">
            <a:avLst/>
          </a:prstGeom>
          <a:solidFill>
            <a:srgbClr val="0066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ts val="0"/>
              </a:spcBef>
              <a:buFont typeface="Arial Unicode MS" pitchFamily="34" charset="-128"/>
              <a:buNone/>
              <a:defRPr/>
            </a:pPr>
            <a:r>
              <a:rPr lang="cs-CZ" sz="22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UPK</a:t>
            </a:r>
          </a:p>
          <a:p>
            <a:pPr algn="l">
              <a:spcBef>
                <a:spcPts val="0"/>
              </a:spcBef>
              <a:buFont typeface="Arial Unicode MS" pitchFamily="34" charset="-128"/>
              <a:buNone/>
              <a:defRPr/>
            </a:pPr>
            <a:endParaRPr lang="cs-CZ" sz="2200" b="1" cap="all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Font typeface="Arial Unicode MS" pitchFamily="34" charset="-128"/>
              <a:buNone/>
              <a:defRPr/>
            </a:pPr>
            <a:r>
              <a:rPr lang="cs-CZ" sz="28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chemik</a:t>
            </a:r>
            <a:endParaRPr lang="cs-CZ" sz="2800" b="1" cap="al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spcBef>
                <a:spcPts val="0"/>
              </a:spcBef>
              <a:buFont typeface="Arial Unicode MS" pitchFamily="34" charset="-128"/>
              <a:buNone/>
              <a:defRPr/>
            </a:pPr>
            <a:endParaRPr lang="cs-CZ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spcBef>
                <a:spcPts val="0"/>
              </a:spcBef>
              <a:buFont typeface="Arial Unicode MS" pitchFamily="34" charset="-128"/>
              <a:buNone/>
              <a:defRPr/>
            </a:pPr>
            <a:endParaRPr lang="cs-CZ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spcBef>
                <a:spcPct val="50000"/>
              </a:spcBef>
              <a:buFont typeface="Arial Unicode MS" pitchFamily="34" charset="-128"/>
              <a:buNone/>
              <a:defRPr/>
            </a:pPr>
            <a:r>
              <a:rPr lang="cs-CZ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algn="l">
              <a:spcBef>
                <a:spcPts val="1800"/>
              </a:spcBef>
              <a:buFont typeface="Arial Unicode MS" pitchFamily="34" charset="-128"/>
              <a:buNone/>
              <a:defRPr/>
            </a:pPr>
            <a:endParaRPr lang="cs-CZ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spcBef>
                <a:spcPts val="600"/>
              </a:spcBef>
              <a:buFont typeface="Arial Unicode MS" pitchFamily="34" charset="-128"/>
              <a:buNone/>
              <a:defRPr/>
            </a:pPr>
            <a:endParaRPr lang="cs-CZ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spcBef>
                <a:spcPct val="10000"/>
              </a:spcBef>
              <a:buFont typeface="Arial Unicode MS" pitchFamily="34" charset="-128"/>
              <a:buNone/>
              <a:defRPr/>
            </a:pPr>
            <a:endParaRPr lang="cs-CZ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30000"/>
              </a:lnSpc>
              <a:spcBef>
                <a:spcPct val="5000"/>
              </a:spcBef>
              <a:buFont typeface="Arial Unicode MS" pitchFamily="34" charset="-128"/>
              <a:buNone/>
              <a:defRPr/>
            </a:pPr>
            <a:endParaRPr lang="cs-CZ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30000"/>
              </a:lnSpc>
              <a:spcBef>
                <a:spcPct val="40000"/>
              </a:spcBef>
              <a:buFont typeface="Arial Unicode MS" pitchFamily="34" charset="-128"/>
              <a:buNone/>
              <a:defRPr/>
            </a:pPr>
            <a:endParaRPr lang="cs-CZ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30000"/>
              </a:lnSpc>
              <a:spcBef>
                <a:spcPct val="80000"/>
              </a:spcBef>
              <a:buFont typeface="Arial Unicode MS" pitchFamily="34" charset="-128"/>
              <a:buNone/>
              <a:defRPr/>
            </a:pPr>
            <a:endParaRPr lang="cs-CZ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50000"/>
              </a:lnSpc>
              <a:spcBef>
                <a:spcPts val="600"/>
              </a:spcBef>
              <a:buFont typeface="Arial Unicode MS" pitchFamily="34" charset="-128"/>
              <a:buNone/>
              <a:defRPr/>
            </a:pPr>
            <a:endParaRPr lang="cs-CZ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" y="5254625"/>
            <a:ext cx="9144000" cy="511175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buFont typeface="Arial Unicode MS" pitchFamily="34" charset="-128"/>
              <a:buNone/>
            </a:pPr>
            <a:endParaRPr lang="cs-CZ" sz="2000" dirty="0">
              <a:solidFill>
                <a:schemeClr val="tx1"/>
              </a:solidFill>
              <a:ea typeface="Tahoma" pitchFamily="34" charset="0"/>
            </a:endParaRPr>
          </a:p>
          <a:p>
            <a:pPr algn="ctr">
              <a:spcBef>
                <a:spcPct val="10000"/>
              </a:spcBef>
              <a:buFont typeface="Arial Unicode MS" pitchFamily="34" charset="-128"/>
              <a:buNone/>
            </a:pPr>
            <a:endParaRPr lang="cs-CZ" sz="2000" dirty="0">
              <a:solidFill>
                <a:schemeClr val="tx1"/>
              </a:solidFill>
              <a:ea typeface="Tahoma" pitchFamily="34" charset="0"/>
            </a:endParaRPr>
          </a:p>
          <a:p>
            <a:pPr algn="ctr">
              <a:lnSpc>
                <a:spcPct val="130000"/>
              </a:lnSpc>
              <a:spcBef>
                <a:spcPct val="5000"/>
              </a:spcBef>
              <a:buFont typeface="Arial Unicode MS" pitchFamily="34" charset="-128"/>
              <a:buNone/>
            </a:pPr>
            <a:endParaRPr lang="cs-CZ" sz="2000" dirty="0">
              <a:solidFill>
                <a:schemeClr val="tx1"/>
              </a:solidFill>
              <a:ea typeface="Tahoma" pitchFamily="34" charset="0"/>
            </a:endParaRPr>
          </a:p>
          <a:p>
            <a:pPr algn="ctr">
              <a:lnSpc>
                <a:spcPct val="130000"/>
              </a:lnSpc>
              <a:spcBef>
                <a:spcPct val="40000"/>
              </a:spcBef>
              <a:buFont typeface="Arial Unicode MS" pitchFamily="34" charset="-128"/>
              <a:buNone/>
            </a:pPr>
            <a:endParaRPr lang="cs-CZ" sz="2000" dirty="0">
              <a:solidFill>
                <a:schemeClr val="tx1"/>
              </a:solidFill>
              <a:ea typeface="Tahoma" pitchFamily="34" charset="0"/>
            </a:endParaRPr>
          </a:p>
          <a:p>
            <a:pPr algn="ctr">
              <a:lnSpc>
                <a:spcPct val="130000"/>
              </a:lnSpc>
              <a:spcBef>
                <a:spcPct val="80000"/>
              </a:spcBef>
              <a:buFont typeface="Arial Unicode MS" pitchFamily="34" charset="-128"/>
              <a:buNone/>
            </a:pPr>
            <a:endParaRPr lang="cs-CZ" sz="2000" dirty="0">
              <a:solidFill>
                <a:schemeClr val="tx1"/>
              </a:solidFill>
              <a:ea typeface="Tahoma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  <a:buFont typeface="Arial Unicode MS" pitchFamily="34" charset="-128"/>
              <a:buNone/>
            </a:pPr>
            <a:endParaRPr lang="cs-CZ" sz="2000" dirty="0">
              <a:solidFill>
                <a:schemeClr val="tx1"/>
              </a:solidFill>
              <a:ea typeface="Tahoma" pitchFamily="34" charset="0"/>
            </a:endParaRPr>
          </a:p>
        </p:txBody>
      </p:sp>
      <p:sp>
        <p:nvSpPr>
          <p:cNvPr id="10" name="AutoShape 1043"/>
          <p:cNvSpPr>
            <a:spLocks noChangeArrowheads="1"/>
          </p:cNvSpPr>
          <p:nvPr/>
        </p:nvSpPr>
        <p:spPr bwMode="auto">
          <a:xfrm>
            <a:off x="4714876" y="2708920"/>
            <a:ext cx="1285884" cy="1153467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15 h 21600"/>
              <a:gd name="T14" fmla="*/ 20068 w 21600"/>
              <a:gd name="T15" fmla="*/ 1618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528" y="0"/>
                </a:moveTo>
                <a:lnTo>
                  <a:pt x="18528" y="5415"/>
                </a:lnTo>
                <a:lnTo>
                  <a:pt x="3375" y="5415"/>
                </a:lnTo>
                <a:lnTo>
                  <a:pt x="3375" y="16185"/>
                </a:lnTo>
                <a:lnTo>
                  <a:pt x="18528" y="16185"/>
                </a:lnTo>
                <a:lnTo>
                  <a:pt x="18528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15"/>
                </a:moveTo>
                <a:lnTo>
                  <a:pt x="1350" y="16185"/>
                </a:lnTo>
                <a:lnTo>
                  <a:pt x="2700" y="16185"/>
                </a:lnTo>
                <a:lnTo>
                  <a:pt x="2700" y="5415"/>
                </a:lnTo>
                <a:close/>
              </a:path>
              <a:path w="21600" h="21600">
                <a:moveTo>
                  <a:pt x="0" y="5415"/>
                </a:moveTo>
                <a:lnTo>
                  <a:pt x="0" y="16185"/>
                </a:lnTo>
                <a:lnTo>
                  <a:pt x="675" y="16185"/>
                </a:lnTo>
                <a:lnTo>
                  <a:pt x="675" y="5415"/>
                </a:lnTo>
                <a:close/>
              </a:path>
            </a:pathLst>
          </a:custGeom>
          <a:solidFill>
            <a:srgbClr val="DDDDDD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675755" y="4462536"/>
            <a:ext cx="7996237" cy="2134816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FFFFFF">
                <a:alpha val="0"/>
              </a:srgbClr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</a:pPr>
            <a:r>
              <a:rPr lang="cs-CZ" sz="2000" b="1" dirty="0" smtClean="0">
                <a:solidFill>
                  <a:srgbClr val="002060"/>
                </a:solidFill>
              </a:rPr>
              <a:t>Možnost získat ÚPK</a:t>
            </a:r>
          </a:p>
          <a:p>
            <a:pPr>
              <a:spcBef>
                <a:spcPts val="600"/>
              </a:spcBef>
            </a:pPr>
            <a:r>
              <a:rPr lang="cs-CZ" b="1" dirty="0">
                <a:solidFill>
                  <a:srgbClr val="002060"/>
                </a:solidFill>
              </a:rPr>
              <a:t>	</a:t>
            </a:r>
            <a:r>
              <a:rPr lang="cs-CZ" sz="2000" b="1" dirty="0" smtClean="0">
                <a:solidFill>
                  <a:srgbClr val="002060"/>
                </a:solidFill>
              </a:rPr>
              <a:t> &gt;&gt; obor vzdělání</a:t>
            </a:r>
          </a:p>
          <a:p>
            <a:pPr>
              <a:spcBef>
                <a:spcPts val="600"/>
              </a:spcBef>
            </a:pPr>
            <a:r>
              <a:rPr lang="cs-CZ" b="1" dirty="0">
                <a:solidFill>
                  <a:srgbClr val="002060"/>
                </a:solidFill>
              </a:rPr>
              <a:t>	</a:t>
            </a:r>
            <a:r>
              <a:rPr lang="cs-CZ" b="1" dirty="0" smtClean="0">
                <a:solidFill>
                  <a:srgbClr val="002060"/>
                </a:solidFill>
              </a:rPr>
              <a:t> &gt;&gt; živnostenské oprávnění zejm. u řemeslných živností</a:t>
            </a:r>
            <a:endParaRPr lang="cs-CZ" sz="2000" b="1" dirty="0" smtClean="0">
              <a:solidFill>
                <a:srgbClr val="002060"/>
              </a:solidFill>
            </a:endParaRPr>
          </a:p>
          <a:p>
            <a:pPr>
              <a:spcBef>
                <a:spcPts val="600"/>
              </a:spcBef>
            </a:pPr>
            <a:endParaRPr lang="cs-CZ" sz="2000" b="1" dirty="0" smtClean="0">
              <a:solidFill>
                <a:srgbClr val="F86400"/>
              </a:solidFill>
            </a:endParaRPr>
          </a:p>
          <a:p>
            <a:pPr>
              <a:spcBef>
                <a:spcPts val="600"/>
              </a:spcBef>
            </a:pPr>
            <a:r>
              <a:rPr lang="cs-CZ" sz="2000" b="1" dirty="0" smtClean="0">
                <a:solidFill>
                  <a:srgbClr val="F86400"/>
                </a:solidFill>
              </a:rPr>
              <a:t>NSK </a:t>
            </a:r>
            <a:r>
              <a:rPr lang="cs-CZ" sz="2000" b="1" dirty="0" smtClean="0">
                <a:solidFill>
                  <a:srgbClr val="F86400"/>
                </a:solidFill>
              </a:rPr>
              <a:t>tvoří pružnou transparentní alternativu</a:t>
            </a:r>
            <a:r>
              <a:rPr lang="cs-CZ" b="1" dirty="0">
                <a:solidFill>
                  <a:srgbClr val="F86400"/>
                </a:solidFill>
              </a:rPr>
              <a:t> </a:t>
            </a:r>
            <a:r>
              <a:rPr lang="cs-CZ" sz="2000" b="1" dirty="0" err="1" smtClean="0">
                <a:solidFill>
                  <a:srgbClr val="F86400"/>
                </a:solidFill>
              </a:rPr>
              <a:t>počáteč</a:t>
            </a:r>
            <a:r>
              <a:rPr lang="cs-CZ" sz="2000" b="1" dirty="0" smtClean="0">
                <a:solidFill>
                  <a:srgbClr val="F86400"/>
                </a:solidFill>
              </a:rPr>
              <a:t>. vzdělávání </a:t>
            </a:r>
          </a:p>
          <a:p>
            <a:pPr algn="ctr">
              <a:spcBef>
                <a:spcPts val="1000"/>
              </a:spcBef>
            </a:pPr>
            <a:endParaRPr lang="cs-CZ" sz="2400" b="1" dirty="0">
              <a:solidFill>
                <a:srgbClr val="FF6600"/>
              </a:solidFill>
            </a:endParaRPr>
          </a:p>
          <a:p>
            <a:pPr algn="ctr">
              <a:spcBef>
                <a:spcPts val="1000"/>
              </a:spcBef>
            </a:pPr>
            <a:endParaRPr lang="cs-CZ" sz="2400" dirty="0">
              <a:solidFill>
                <a:schemeClr val="tx1"/>
              </a:solidFill>
            </a:endParaRPr>
          </a:p>
          <a:p>
            <a:pPr algn="ctr">
              <a:spcBef>
                <a:spcPts val="600"/>
              </a:spcBef>
            </a:pPr>
            <a:endParaRPr lang="cs-CZ" sz="2000" dirty="0">
              <a:solidFill>
                <a:schemeClr val="tx1"/>
              </a:solidFill>
            </a:endParaRPr>
          </a:p>
          <a:p>
            <a:pPr algn="ctr">
              <a:spcBef>
                <a:spcPts val="1800"/>
              </a:spcBef>
              <a:buFont typeface="Arial Unicode MS" pitchFamily="34" charset="-128"/>
              <a:buNone/>
            </a:pPr>
            <a:endParaRPr lang="cs-CZ" sz="2200" b="1" dirty="0">
              <a:solidFill>
                <a:schemeClr val="tx1"/>
              </a:solidFill>
            </a:endParaRPr>
          </a:p>
          <a:p>
            <a:pPr algn="ctr">
              <a:spcBef>
                <a:spcPts val="1800"/>
              </a:spcBef>
              <a:buFont typeface="Arial Unicode MS" pitchFamily="34" charset="-128"/>
              <a:buNone/>
            </a:pPr>
            <a:endParaRPr lang="cs-CZ" sz="2200" dirty="0">
              <a:solidFill>
                <a:schemeClr val="tx1"/>
              </a:solidFill>
            </a:endParaRPr>
          </a:p>
          <a:p>
            <a:pPr algn="ctr">
              <a:spcBef>
                <a:spcPts val="600"/>
              </a:spcBef>
              <a:buFont typeface="Arial Unicode MS" pitchFamily="34" charset="-128"/>
              <a:buNone/>
            </a:pPr>
            <a:endParaRPr lang="cs-CZ" sz="2000" dirty="0">
              <a:solidFill>
                <a:schemeClr val="tx1"/>
              </a:solidFill>
            </a:endParaRPr>
          </a:p>
          <a:p>
            <a:pPr algn="ctr">
              <a:spcBef>
                <a:spcPct val="10000"/>
              </a:spcBef>
              <a:buFont typeface="Arial Unicode MS" pitchFamily="34" charset="-128"/>
              <a:buNone/>
            </a:pPr>
            <a:endParaRPr lang="cs-CZ" sz="1800" dirty="0">
              <a:solidFill>
                <a:schemeClr val="tx1"/>
              </a:solidFill>
            </a:endParaRPr>
          </a:p>
          <a:p>
            <a:pPr algn="ctr">
              <a:lnSpc>
                <a:spcPct val="130000"/>
              </a:lnSpc>
              <a:spcBef>
                <a:spcPct val="5000"/>
              </a:spcBef>
              <a:buFont typeface="Arial Unicode MS" pitchFamily="34" charset="-128"/>
              <a:buNone/>
            </a:pPr>
            <a:endParaRPr lang="cs-CZ" sz="1800" dirty="0">
              <a:solidFill>
                <a:schemeClr val="tx1"/>
              </a:solidFill>
            </a:endParaRPr>
          </a:p>
          <a:p>
            <a:pPr algn="ctr">
              <a:lnSpc>
                <a:spcPct val="130000"/>
              </a:lnSpc>
              <a:spcBef>
                <a:spcPct val="40000"/>
              </a:spcBef>
              <a:buFont typeface="Arial Unicode MS" pitchFamily="34" charset="-128"/>
              <a:buNone/>
            </a:pPr>
            <a:endParaRPr lang="cs-CZ" sz="1800" dirty="0">
              <a:solidFill>
                <a:schemeClr val="tx1"/>
              </a:solidFill>
            </a:endParaRPr>
          </a:p>
          <a:p>
            <a:pPr algn="ctr">
              <a:lnSpc>
                <a:spcPct val="130000"/>
              </a:lnSpc>
              <a:spcBef>
                <a:spcPct val="80000"/>
              </a:spcBef>
              <a:buFont typeface="Arial Unicode MS" pitchFamily="34" charset="-128"/>
              <a:buNone/>
            </a:pPr>
            <a:endParaRPr lang="cs-CZ" sz="1800" dirty="0">
              <a:solidFill>
                <a:schemeClr val="tx1"/>
              </a:solidFill>
              <a:cs typeface="Times New Roman" pitchFamily="18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  <a:buFont typeface="Arial Unicode MS" pitchFamily="34" charset="-128"/>
              <a:buNone/>
            </a:pPr>
            <a:endParaRPr lang="cs-CZ" sz="1800" dirty="0">
              <a:solidFill>
                <a:schemeClr val="tx1"/>
              </a:solidFill>
              <a:latin typeface="Arial Unicode MS" pitchFamily="34" charset="-128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9873" y="379528"/>
            <a:ext cx="1106927" cy="933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55" y="0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655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>
                <a:solidFill>
                  <a:srgbClr val="FF6600"/>
                </a:solidFill>
              </a:rPr>
              <a:t>Nástroje pro popis PK</a:t>
            </a:r>
            <a:endParaRPr lang="cs-CZ" sz="2800" b="1" dirty="0">
              <a:solidFill>
                <a:srgbClr val="FF66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92276"/>
            <a:ext cx="8676456" cy="4633887"/>
          </a:xfrm>
        </p:spPr>
        <p:txBody>
          <a:bodyPr/>
          <a:lstStyle/>
          <a:p>
            <a:endParaRPr lang="cs-CZ" sz="3600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55" y="0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6660231" y="5054312"/>
          <a:ext cx="2026568" cy="6480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26568"/>
              </a:tblGrid>
              <a:tr h="648072">
                <a:tc>
                  <a:txBody>
                    <a:bodyPr/>
                    <a:lstStyle/>
                    <a:p>
                      <a:endParaRPr lang="cs-CZ" sz="1400" b="0" i="1" dirty="0">
                        <a:solidFill>
                          <a:srgbClr val="AA2697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Obdélník 7"/>
          <p:cNvSpPr/>
          <p:nvPr/>
        </p:nvSpPr>
        <p:spPr>
          <a:xfrm>
            <a:off x="683568" y="1800200"/>
            <a:ext cx="8003232" cy="4303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defRPr/>
            </a:pPr>
            <a:r>
              <a:rPr lang="cs-CZ" sz="2800" b="1" dirty="0" smtClean="0">
                <a:solidFill>
                  <a:srgbClr val="000099"/>
                </a:solidFill>
                <a:ea typeface="Tahoma" pitchFamily="34" charset="0"/>
              </a:rPr>
              <a:t>Kvalifikační standard (KS)</a:t>
            </a:r>
            <a:endParaRPr lang="cs-CZ" sz="2800" b="1" dirty="0">
              <a:solidFill>
                <a:srgbClr val="000099"/>
              </a:solidFill>
              <a:ea typeface="Tahoma" pitchFamily="34" charset="0"/>
            </a:endParaRPr>
          </a:p>
          <a:p>
            <a:pPr marL="285750" indent="-285750">
              <a:spcBef>
                <a:spcPts val="100"/>
              </a:spcBef>
              <a:buFont typeface="Arial" pitchFamily="34" charset="0"/>
              <a:buChar char="•"/>
              <a:defRPr/>
            </a:pPr>
            <a:r>
              <a:rPr lang="cs-CZ" sz="2400" dirty="0">
                <a:solidFill>
                  <a:srgbClr val="0070C0"/>
                </a:solidFill>
              </a:rPr>
              <a:t>Stanovuje, co má držitel kvalifikace umět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cs-CZ" sz="2400" dirty="0">
                <a:solidFill>
                  <a:srgbClr val="0070C0"/>
                </a:solidFill>
              </a:rPr>
              <a:t>Je souborem </a:t>
            </a:r>
            <a:r>
              <a:rPr lang="cs-CZ" sz="2400" dirty="0" smtClean="0">
                <a:solidFill>
                  <a:srgbClr val="0070C0"/>
                </a:solidFill>
              </a:rPr>
              <a:t>kompetencí, má </a:t>
            </a:r>
            <a:r>
              <a:rPr lang="cs-CZ" sz="2400" dirty="0">
                <a:solidFill>
                  <a:srgbClr val="0070C0"/>
                </a:solidFill>
              </a:rPr>
              <a:t>určenu kvalifikační úroveň </a:t>
            </a:r>
            <a:r>
              <a:rPr lang="cs-CZ" sz="2400" dirty="0" smtClean="0">
                <a:solidFill>
                  <a:srgbClr val="0070C0"/>
                </a:solidFill>
              </a:rPr>
              <a:t>(EQF)</a:t>
            </a:r>
          </a:p>
          <a:p>
            <a:pPr marL="342900" indent="-342900">
              <a:spcBef>
                <a:spcPts val="0"/>
              </a:spcBef>
              <a:defRPr/>
            </a:pPr>
            <a:endParaRPr lang="cs-CZ" sz="2400" b="1" dirty="0" smtClean="0">
              <a:solidFill>
                <a:srgbClr val="000099"/>
              </a:solidFill>
              <a:ea typeface="Tahoma" pitchFamily="34" charset="0"/>
            </a:endParaRPr>
          </a:p>
          <a:p>
            <a:pPr marL="342900" indent="-342900">
              <a:spcBef>
                <a:spcPts val="0"/>
              </a:spcBef>
              <a:defRPr/>
            </a:pPr>
            <a:endParaRPr lang="cs-CZ" sz="2400" b="1" dirty="0" smtClean="0">
              <a:solidFill>
                <a:srgbClr val="000099"/>
              </a:solidFill>
              <a:ea typeface="Tahoma" pitchFamily="34" charset="0"/>
            </a:endParaRPr>
          </a:p>
          <a:p>
            <a:pPr marL="342900" indent="-342900">
              <a:spcBef>
                <a:spcPts val="0"/>
              </a:spcBef>
              <a:defRPr/>
            </a:pPr>
            <a:r>
              <a:rPr lang="cs-CZ" sz="2800" b="1" dirty="0" smtClean="0">
                <a:solidFill>
                  <a:srgbClr val="000099"/>
                </a:solidFill>
                <a:ea typeface="Tahoma" pitchFamily="34" charset="0"/>
              </a:rPr>
              <a:t>Hodnoticí standard (HS)</a:t>
            </a:r>
            <a:endParaRPr lang="cs-CZ" sz="2800" b="1" dirty="0">
              <a:solidFill>
                <a:srgbClr val="000099"/>
              </a:solidFill>
              <a:ea typeface="Tahoma" pitchFamily="34" charset="0"/>
            </a:endParaRPr>
          </a:p>
          <a:p>
            <a:pPr marL="285750" indent="-285750">
              <a:spcBef>
                <a:spcPts val="100"/>
              </a:spcBef>
              <a:buFont typeface="Arial" pitchFamily="34" charset="0"/>
              <a:buChar char="•"/>
              <a:defRPr/>
            </a:pPr>
            <a:r>
              <a:rPr lang="cs-CZ" sz="2400" dirty="0">
                <a:solidFill>
                  <a:srgbClr val="0070C0"/>
                </a:solidFill>
              </a:rPr>
              <a:t>Stanovuje, jak ověřit </a:t>
            </a:r>
            <a:r>
              <a:rPr lang="cs-CZ" sz="2400" dirty="0" smtClean="0">
                <a:solidFill>
                  <a:srgbClr val="0070C0"/>
                </a:solidFill>
              </a:rPr>
              <a:t>splnění kvalifikačního </a:t>
            </a:r>
            <a:r>
              <a:rPr lang="cs-CZ" sz="2400" dirty="0">
                <a:solidFill>
                  <a:srgbClr val="0070C0"/>
                </a:solidFill>
              </a:rPr>
              <a:t>standardu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cs-CZ" sz="2400" dirty="0">
                <a:solidFill>
                  <a:srgbClr val="0070C0"/>
                </a:solidFill>
              </a:rPr>
              <a:t>Je souborem kritérií a postupů pro </a:t>
            </a:r>
            <a:r>
              <a:rPr lang="cs-CZ" sz="2400" dirty="0" smtClean="0">
                <a:solidFill>
                  <a:srgbClr val="0070C0"/>
                </a:solidFill>
              </a:rPr>
              <a:t>zkoušku, požadavky </a:t>
            </a:r>
            <a:r>
              <a:rPr lang="cs-CZ" sz="2400" dirty="0">
                <a:solidFill>
                  <a:srgbClr val="0070C0"/>
                </a:solidFill>
              </a:rPr>
              <a:t>na </a:t>
            </a:r>
            <a:r>
              <a:rPr lang="cs-CZ" sz="2400" dirty="0" smtClean="0">
                <a:solidFill>
                  <a:srgbClr val="0070C0"/>
                </a:solidFill>
              </a:rPr>
              <a:t>autorizované osoby, materiálně technické vybavení pro realizaci zkoušky, délka zkoušky …</a:t>
            </a:r>
            <a:endParaRPr lang="cs-CZ" sz="2400" b="1" dirty="0">
              <a:solidFill>
                <a:srgbClr val="0070C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9873" y="379528"/>
            <a:ext cx="1106927" cy="933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477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z="4000" dirty="0" smtClean="0">
                <a:solidFill>
                  <a:srgbClr val="002060"/>
                </a:solidFill>
              </a:rPr>
              <a:t/>
            </a:r>
            <a:br>
              <a:rPr lang="cs-CZ" sz="4000" dirty="0" smtClean="0">
                <a:solidFill>
                  <a:srgbClr val="002060"/>
                </a:solidFill>
              </a:rPr>
            </a:br>
            <a:r>
              <a:rPr lang="cs-CZ" sz="2800" b="1" cap="all" dirty="0" smtClean="0">
                <a:solidFill>
                  <a:srgbClr val="FF6600"/>
                </a:solidFill>
              </a:rPr>
              <a:t>SR pro </a:t>
            </a:r>
            <a:r>
              <a:rPr lang="cs-CZ" sz="2800" b="1" cap="all" dirty="0" err="1" smtClean="0">
                <a:solidFill>
                  <a:srgbClr val="FF6600"/>
                </a:solidFill>
              </a:rPr>
              <a:t>cHEMII</a:t>
            </a:r>
            <a:r>
              <a:rPr lang="cs-CZ" sz="2800" b="1" cap="all" dirty="0" smtClean="0">
                <a:solidFill>
                  <a:srgbClr val="FF6600"/>
                </a:solidFill>
              </a:rPr>
              <a:t>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700808"/>
            <a:ext cx="7884876" cy="475252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kern="1200" dirty="0" smtClean="0">
                <a:solidFill>
                  <a:srgbClr val="002060"/>
                </a:solidFill>
                <a:latin typeface="Arial" charset="0"/>
              </a:rPr>
              <a:t>SR </a:t>
            </a:r>
            <a:r>
              <a:rPr lang="cs-CZ" sz="2400" kern="1200" dirty="0">
                <a:solidFill>
                  <a:srgbClr val="002060"/>
                </a:solidFill>
                <a:latin typeface="Arial" charset="0"/>
              </a:rPr>
              <a:t>pro chemii – od r. 2006/2007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kern="1200" dirty="0" smtClean="0">
                <a:solidFill>
                  <a:srgbClr val="0070C0"/>
                </a:solidFill>
                <a:latin typeface="Arial" charset="0"/>
              </a:rPr>
              <a:t>Počet </a:t>
            </a:r>
            <a:r>
              <a:rPr lang="cs-CZ" sz="2400" kern="1200" dirty="0">
                <a:solidFill>
                  <a:srgbClr val="0070C0"/>
                </a:solidFill>
                <a:latin typeface="Arial" charset="0"/>
              </a:rPr>
              <a:t>členů v SR - 12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kern="1200" dirty="0" smtClean="0">
                <a:solidFill>
                  <a:srgbClr val="002060"/>
                </a:solidFill>
                <a:latin typeface="Arial" charset="0"/>
              </a:rPr>
              <a:t>Vytvořeno </a:t>
            </a:r>
            <a:r>
              <a:rPr lang="cs-CZ" sz="2400" kern="1200" dirty="0">
                <a:solidFill>
                  <a:srgbClr val="002060"/>
                </a:solidFill>
                <a:latin typeface="Arial" charset="0"/>
              </a:rPr>
              <a:t>celkem 36  standardů PK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kern="1200" dirty="0">
                <a:solidFill>
                  <a:srgbClr val="0070C0"/>
                </a:solidFill>
                <a:latin typeface="Arial" charset="0"/>
                <a:ea typeface="+mn-ea"/>
                <a:cs typeface="+mn-cs"/>
              </a:rPr>
              <a:t> z toho - 18 schváleno a zveřejněno v IS NSK (tudíž je možné ověřovat v praxi)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kern="1200" dirty="0">
                <a:solidFill>
                  <a:srgbClr val="0070C0"/>
                </a:solidFill>
                <a:latin typeface="Arial" charset="0"/>
                <a:ea typeface="+mn-ea"/>
                <a:cs typeface="+mn-cs"/>
              </a:rPr>
              <a:t> ve schvalovacím procesu - 18 standardů PK 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kern="1200" dirty="0">
                <a:solidFill>
                  <a:srgbClr val="0070C0"/>
                </a:solidFill>
                <a:latin typeface="Arial" charset="0"/>
                <a:ea typeface="+mn-ea"/>
                <a:cs typeface="+mn-cs"/>
              </a:rPr>
              <a:t> v procesu tvorby 2015 - navrženo 7 PK</a:t>
            </a:r>
          </a:p>
          <a:p>
            <a:pPr marL="0" indent="0">
              <a:buNone/>
            </a:pPr>
            <a:endParaRPr lang="cs-CZ" sz="2400" kern="1200" dirty="0">
              <a:solidFill>
                <a:srgbClr val="0070C0"/>
              </a:solidFill>
              <a:latin typeface="Arial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kern="1200" dirty="0">
                <a:solidFill>
                  <a:srgbClr val="002060"/>
                </a:solidFill>
                <a:latin typeface="Arial" charset="0"/>
              </a:rPr>
              <a:t>Odborný garant - metodik </a:t>
            </a:r>
            <a:r>
              <a:rPr lang="cs-CZ" sz="2400" kern="1200" dirty="0" smtClean="0">
                <a:solidFill>
                  <a:srgbClr val="002060"/>
                </a:solidFill>
                <a:latin typeface="Arial" charset="0"/>
              </a:rPr>
              <a:t>NÚV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7" y="400124"/>
            <a:ext cx="1332148" cy="1123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55" y="0"/>
            <a:ext cx="1772816" cy="177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363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z="4000" dirty="0" smtClean="0">
                <a:solidFill>
                  <a:srgbClr val="002060"/>
                </a:solidFill>
              </a:rPr>
              <a:t/>
            </a:r>
            <a:br>
              <a:rPr lang="cs-CZ" sz="4000" dirty="0" smtClean="0">
                <a:solidFill>
                  <a:srgbClr val="002060"/>
                </a:solidFill>
              </a:rPr>
            </a:br>
            <a:r>
              <a:rPr lang="cs-CZ" sz="4000" b="1" dirty="0" smtClean="0">
                <a:solidFill>
                  <a:srgbClr val="FF6600"/>
                </a:solidFill>
              </a:rPr>
              <a:t>Stav PK </a:t>
            </a:r>
            <a:br>
              <a:rPr lang="cs-CZ" sz="4000" b="1" dirty="0" smtClean="0">
                <a:solidFill>
                  <a:srgbClr val="FF6600"/>
                </a:solidFill>
              </a:rPr>
            </a:br>
            <a:r>
              <a:rPr lang="cs-CZ" sz="4000" b="1" dirty="0">
                <a:solidFill>
                  <a:srgbClr val="FF6600"/>
                </a:solidFill>
              </a:rPr>
              <a:t>s</a:t>
            </a:r>
            <a:r>
              <a:rPr lang="cs-CZ" sz="4000" b="1" dirty="0" smtClean="0">
                <a:solidFill>
                  <a:srgbClr val="FF6600"/>
                </a:solidFill>
              </a:rPr>
              <a:t>chválené </a:t>
            </a:r>
            <a:r>
              <a:rPr lang="cs-CZ" sz="4000" b="1" dirty="0">
                <a:solidFill>
                  <a:srgbClr val="FF6600"/>
                </a:solidFill>
              </a:rPr>
              <a:t>a zveřejněné v IS NSK</a:t>
            </a:r>
            <a:r>
              <a:rPr lang="cs-CZ" sz="4000" dirty="0">
                <a:solidFill>
                  <a:srgbClr val="FF6600"/>
                </a:solidFill>
              </a:rPr>
              <a:t> 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00808"/>
            <a:ext cx="8244916" cy="4752528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2060"/>
                </a:solidFill>
              </a:rPr>
              <a:t>Obsluha  gumárenských zařízení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2060"/>
                </a:solidFill>
              </a:rPr>
              <a:t>Obsluha plastikářských zařízení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2060"/>
                </a:solidFill>
              </a:rPr>
              <a:t>Seřizovač vstřikovacích lisů pro zpracování plastů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2060"/>
                </a:solidFill>
              </a:rPr>
              <a:t>Chemik pro obsluhu zařízení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2060"/>
                </a:solidFill>
              </a:rPr>
              <a:t>Chemik-laborant 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2060"/>
                </a:solidFill>
              </a:rPr>
              <a:t>Dělník v chemické výrobě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2060"/>
                </a:solidFill>
              </a:rPr>
              <a:t>Dělník pro recyklaci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2060"/>
                </a:solidFill>
              </a:rPr>
              <a:t>Pracovník pro recyklaci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2060"/>
                </a:solidFill>
              </a:rPr>
              <a:t>Technik pro recyklaci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2060"/>
                </a:solidFill>
              </a:rPr>
              <a:t>Chemický technik:analytik, mistr, operátor, technolog, manažer provozu, plánovač, pro </a:t>
            </a:r>
            <a:r>
              <a:rPr lang="cs-CZ" sz="2000" dirty="0" err="1" smtClean="0">
                <a:solidFill>
                  <a:srgbClr val="002060"/>
                </a:solidFill>
              </a:rPr>
              <a:t>environment</a:t>
            </a:r>
            <a:r>
              <a:rPr lang="cs-CZ" sz="2000" dirty="0" smtClean="0">
                <a:solidFill>
                  <a:srgbClr val="002060"/>
                </a:solidFill>
              </a:rPr>
              <a:t>, </a:t>
            </a:r>
            <a:r>
              <a:rPr lang="cs-CZ" sz="2000" dirty="0" err="1" smtClean="0">
                <a:solidFill>
                  <a:srgbClr val="002060"/>
                </a:solidFill>
              </a:rPr>
              <a:t>produktmanažer</a:t>
            </a:r>
            <a:endParaRPr lang="cs-CZ" sz="2000" dirty="0" smtClean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2060"/>
                </a:solidFill>
              </a:rPr>
              <a:t>Inženýr chemie </a:t>
            </a:r>
            <a:r>
              <a:rPr lang="cs-CZ" sz="2000" dirty="0" err="1" smtClean="0">
                <a:solidFill>
                  <a:srgbClr val="002060"/>
                </a:solidFill>
              </a:rPr>
              <a:t>produktmanažer</a:t>
            </a:r>
            <a:endParaRPr lang="cs-CZ" sz="2000" dirty="0" smtClean="0">
              <a:solidFill>
                <a:srgbClr val="002060"/>
              </a:solidFill>
            </a:endParaRP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803287"/>
            <a:ext cx="1106927" cy="933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122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FF6600"/>
                </a:solidFill>
              </a:rPr>
              <a:t>PK v procesu schvalování</a:t>
            </a:r>
            <a:r>
              <a:rPr lang="cs-CZ" sz="2000" b="1" dirty="0" smtClean="0">
                <a:solidFill>
                  <a:srgbClr val="FF6600"/>
                </a:solidFill>
              </a:rPr>
              <a:t>1</a:t>
            </a:r>
            <a:endParaRPr lang="cs-CZ" sz="4000" b="1" dirty="0">
              <a:solidFill>
                <a:srgbClr val="FF66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44916" cy="4539685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002060"/>
                </a:solidFill>
              </a:rPr>
              <a:t>Chemický technik–environmentální geochemik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002060"/>
                </a:solidFill>
              </a:rPr>
              <a:t>Chemický technik pro kompozitní materiály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002060"/>
                </a:solidFill>
              </a:rPr>
              <a:t>Operátor zpracování dílů z kompozit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002060"/>
                </a:solidFill>
              </a:rPr>
              <a:t>Chemický technik pro povrchové úpravy materiálů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002060"/>
                </a:solidFill>
              </a:rPr>
              <a:t>Chemicko-farmaceutický operátor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002060"/>
                </a:solidFill>
              </a:rPr>
              <a:t>Chemik pro vzorkování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002060"/>
                </a:solidFill>
              </a:rPr>
              <a:t>Technolog gumárenské výroby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002060"/>
                </a:solidFill>
              </a:rPr>
              <a:t>Vizuální kontrolor gumárenské výroby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002060"/>
                </a:solidFill>
              </a:rPr>
              <a:t>Lisovač gumárenské výroby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 err="1" smtClean="0">
                <a:solidFill>
                  <a:srgbClr val="002060"/>
                </a:solidFill>
              </a:rPr>
              <a:t>Konfekcioner</a:t>
            </a:r>
            <a:r>
              <a:rPr lang="cs-CZ" sz="2400" dirty="0" smtClean="0">
                <a:solidFill>
                  <a:srgbClr val="002060"/>
                </a:solidFill>
              </a:rPr>
              <a:t> gumárenské výroby </a:t>
            </a:r>
            <a:endParaRPr lang="cs-CZ" sz="2000" dirty="0" smtClean="0"/>
          </a:p>
          <a:p>
            <a:pPr lvl="1"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445224"/>
            <a:ext cx="1106927" cy="933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796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>
                <a:solidFill>
                  <a:srgbClr val="FF6600"/>
                </a:solidFill>
              </a:rPr>
              <a:t>PK </a:t>
            </a:r>
            <a:r>
              <a:rPr lang="cs-CZ" sz="4000" b="1" dirty="0" smtClean="0">
                <a:solidFill>
                  <a:srgbClr val="FF6600"/>
                </a:solidFill>
              </a:rPr>
              <a:t>v </a:t>
            </a:r>
            <a:r>
              <a:rPr lang="cs-CZ" sz="4000" b="1" dirty="0">
                <a:solidFill>
                  <a:srgbClr val="FF6600"/>
                </a:solidFill>
              </a:rPr>
              <a:t>procesu </a:t>
            </a:r>
            <a:r>
              <a:rPr lang="cs-CZ" sz="4000" b="1" dirty="0" smtClean="0">
                <a:solidFill>
                  <a:srgbClr val="FF6600"/>
                </a:solidFill>
              </a:rPr>
              <a:t>schvalování</a:t>
            </a:r>
            <a:r>
              <a:rPr lang="cs-CZ" sz="2000" b="1" dirty="0" smtClean="0">
                <a:solidFill>
                  <a:srgbClr val="FF6600"/>
                </a:solidFill>
              </a:rPr>
              <a:t>2</a:t>
            </a:r>
            <a:endParaRPr lang="cs-CZ" sz="4000" dirty="0">
              <a:solidFill>
                <a:srgbClr val="FF66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002060"/>
                </a:solidFill>
              </a:rPr>
              <a:t>Seřizovač gumárenských zařízení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002060"/>
                </a:solidFill>
              </a:rPr>
              <a:t>Technolog zpracování plastů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002060"/>
                </a:solidFill>
              </a:rPr>
              <a:t>Technolog pro recyklaci stavebních a demoličních odpadů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002060"/>
                </a:solidFill>
              </a:rPr>
              <a:t>Technolog pro recyklaci odpadů z energetických zařízení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002060"/>
                </a:solidFill>
              </a:rPr>
              <a:t>Technolog pro recyklaci odpadových pneumatik a pryží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002060"/>
                </a:solidFill>
              </a:rPr>
              <a:t>Pracovník pro recyklaci </a:t>
            </a:r>
            <a:r>
              <a:rPr lang="cs-CZ" sz="2400" dirty="0" err="1" smtClean="0">
                <a:solidFill>
                  <a:srgbClr val="002060"/>
                </a:solidFill>
              </a:rPr>
              <a:t>elektroodpadů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002060"/>
                </a:solidFill>
              </a:rPr>
              <a:t>Pracovník pro recyklaci vozidel s ukončenou životností (</a:t>
            </a:r>
            <a:r>
              <a:rPr lang="cs-CZ" sz="2400" dirty="0" err="1" smtClean="0">
                <a:solidFill>
                  <a:srgbClr val="002060"/>
                </a:solidFill>
              </a:rPr>
              <a:t>autovraků</a:t>
            </a:r>
            <a:r>
              <a:rPr lang="cs-CZ" sz="2400" dirty="0" smtClean="0">
                <a:solidFill>
                  <a:srgbClr val="002060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002060"/>
                </a:solidFill>
              </a:rPr>
              <a:t>Obsluha recyklačních zařízení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8539" y="5375506"/>
            <a:ext cx="1106927" cy="933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61817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0872" y="230119"/>
            <a:ext cx="8229600" cy="1143000"/>
          </a:xfrm>
        </p:spPr>
        <p:txBody>
          <a:bodyPr/>
          <a:lstStyle/>
          <a:p>
            <a:r>
              <a:rPr lang="cs-CZ" b="1" dirty="0">
                <a:solidFill>
                  <a:srgbClr val="FF6600"/>
                </a:solidFill>
              </a:rPr>
              <a:t>Obsah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730832" y="1556792"/>
            <a:ext cx="82336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 smtClean="0"/>
          </a:p>
          <a:p>
            <a:endParaRPr lang="cs-CZ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002060"/>
                </a:solidFill>
              </a:rPr>
              <a:t>Současný stav odborného vzdělávání v oblasti chemie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4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002060"/>
                </a:solidFill>
              </a:rPr>
              <a:t>Provázanost dalšího vzdělávání s počátečním odborným vzděláváním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400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002060"/>
                </a:solidFill>
              </a:rPr>
              <a:t>Spolupráce škol se sociálními partnery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400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002060"/>
                </a:solidFill>
              </a:rPr>
              <a:t>Uplatnění absolventů chemických oborů v chemickém průmyslu</a:t>
            </a:r>
          </a:p>
          <a:p>
            <a:endParaRPr lang="cs-CZ" sz="2400" dirty="0" smtClean="0">
              <a:solidFill>
                <a:srgbClr val="002060"/>
              </a:solidFill>
            </a:endParaRPr>
          </a:p>
        </p:txBody>
      </p:sp>
      <p:pic>
        <p:nvPicPr>
          <p:cNvPr id="5" name="Picture 8" descr="C:\Users\michala.cicvakova\Documents\NÚV\Loga NÚV\log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874" y="535729"/>
            <a:ext cx="2022655" cy="837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098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6600"/>
                </a:solidFill>
              </a:rPr>
              <a:t>Stav autorizací a zkoušek</a:t>
            </a:r>
            <a:endParaRPr lang="cs-CZ" b="1" dirty="0">
              <a:solidFill>
                <a:srgbClr val="FF66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>
                <a:solidFill>
                  <a:srgbClr val="002060"/>
                </a:solidFill>
              </a:rPr>
              <a:t>Počet autorizovaných osob 9/ realizovaných zkoušek </a:t>
            </a:r>
            <a:r>
              <a:rPr lang="cs-CZ" sz="2400" dirty="0" smtClean="0">
                <a:solidFill>
                  <a:srgbClr val="002060"/>
                </a:solidFill>
              </a:rPr>
              <a:t>116</a:t>
            </a:r>
            <a:endParaRPr lang="cs-CZ" sz="2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400" dirty="0" smtClean="0">
              <a:solidFill>
                <a:srgbClr val="FF0000"/>
              </a:solidFill>
            </a:endParaRPr>
          </a:p>
          <a:p>
            <a:pPr lvl="1"/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036112"/>
              </p:ext>
            </p:extLst>
          </p:nvPr>
        </p:nvGraphicFramePr>
        <p:xfrm>
          <a:off x="611560" y="2060850"/>
          <a:ext cx="7704856" cy="4488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330"/>
                <a:gridCol w="728098"/>
                <a:gridCol w="3094420"/>
                <a:gridCol w="758008"/>
              </a:tblGrid>
              <a:tr h="1077636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rgbClr val="002060"/>
                          </a:solidFill>
                        </a:rPr>
                        <a:t>chemik-laborant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3/ 11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rgbClr val="002060"/>
                          </a:solidFill>
                        </a:rPr>
                        <a:t>chemik pro obsluhu zařízení </a:t>
                      </a:r>
                      <a:endParaRPr lang="cs-CZ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6/ 78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077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rgbClr val="002060"/>
                          </a:solidFill>
                        </a:rPr>
                        <a:t>chemický technik analytik </a:t>
                      </a:r>
                      <a:endParaRPr lang="cs-CZ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1/0</a:t>
                      </a:r>
                      <a:endParaRPr lang="cs-CZ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rgbClr val="002060"/>
                          </a:solidFill>
                        </a:rPr>
                        <a:t>chemický technik technolog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1/0</a:t>
                      </a:r>
                      <a:endParaRPr lang="cs-CZ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077636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rgbClr val="002060"/>
                          </a:solidFill>
                        </a:rPr>
                        <a:t>chemický technik mistr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1/0</a:t>
                      </a:r>
                      <a:endParaRPr lang="cs-CZ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rgbClr val="002060"/>
                          </a:solidFill>
                        </a:rPr>
                        <a:t>chemický technik operátor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1/0</a:t>
                      </a:r>
                      <a:endParaRPr lang="cs-CZ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15792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rgbClr val="002060"/>
                          </a:solidFill>
                        </a:rPr>
                        <a:t>dělník pro recyklaci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2/0</a:t>
                      </a:r>
                      <a:endParaRPr lang="cs-CZ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rgbClr val="002060"/>
                          </a:solidFill>
                        </a:rPr>
                        <a:t>pracovník pro recyklaci 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1/27</a:t>
                      </a:r>
                      <a:endParaRPr lang="cs-CZ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15792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rgbClr val="002060"/>
                          </a:solidFill>
                        </a:rPr>
                        <a:t>technik pro recyklaci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1/0</a:t>
                      </a:r>
                      <a:endParaRPr lang="cs-CZ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cs-CZ" b="1" dirty="0" smtClean="0"/>
                    </a:p>
                    <a:p>
                      <a:r>
                        <a:rPr lang="cs-CZ" b="1" dirty="0" smtClean="0">
                          <a:solidFill>
                            <a:srgbClr val="F86400"/>
                          </a:solidFill>
                        </a:rPr>
                        <a:t>Celkem 9AOs,</a:t>
                      </a:r>
                      <a:r>
                        <a:rPr lang="cs-CZ" b="1" baseline="0" dirty="0" smtClean="0">
                          <a:solidFill>
                            <a:srgbClr val="F86400"/>
                          </a:solidFill>
                        </a:rPr>
                        <a:t> 116 zkoušek</a:t>
                      </a:r>
                      <a:endParaRPr lang="cs-CZ" b="1" dirty="0">
                        <a:solidFill>
                          <a:srgbClr val="F864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475072"/>
            <a:ext cx="798518" cy="673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758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sz="4000" b="1" dirty="0">
                <a:solidFill>
                  <a:srgbClr val="FF6600"/>
                </a:solidFill>
              </a:rPr>
              <a:t>Seznam autorizovaných </a:t>
            </a:r>
            <a:r>
              <a:rPr lang="cs-CZ" sz="4000" b="1" dirty="0" smtClean="0">
                <a:solidFill>
                  <a:srgbClr val="FF6600"/>
                </a:solidFill>
              </a:rPr>
              <a:t>osob</a:t>
            </a:r>
            <a:r>
              <a:rPr lang="cs-CZ" sz="2000" b="1" dirty="0" smtClean="0">
                <a:solidFill>
                  <a:srgbClr val="FF6600"/>
                </a:solidFill>
              </a:rPr>
              <a:t>1</a:t>
            </a:r>
            <a:endParaRPr lang="cs-CZ" sz="4000" b="1" dirty="0">
              <a:solidFill>
                <a:srgbClr val="FF66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464496"/>
          </a:xfrm>
        </p:spPr>
        <p:txBody>
          <a:bodyPr/>
          <a:lstStyle/>
          <a:p>
            <a:pPr marL="0" indent="0" algn="ctr">
              <a:buNone/>
            </a:pPr>
            <a:r>
              <a:rPr lang="cs-CZ" sz="2400" dirty="0" smtClean="0">
                <a:solidFill>
                  <a:srgbClr val="002060"/>
                </a:solidFill>
              </a:rPr>
              <a:t>Autorizované osoby/ profesní kvalifikace</a:t>
            </a:r>
          </a:p>
          <a:p>
            <a:pPr marL="0" indent="0">
              <a:buNone/>
            </a:pPr>
            <a:endParaRPr lang="cs-CZ" sz="2400" dirty="0" smtClean="0">
              <a:solidFill>
                <a:srgbClr val="FF0000"/>
              </a:solidFill>
            </a:endParaRPr>
          </a:p>
          <a:p>
            <a:pPr lvl="1"/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96520"/>
              </p:ext>
            </p:extLst>
          </p:nvPr>
        </p:nvGraphicFramePr>
        <p:xfrm>
          <a:off x="611560" y="1772816"/>
          <a:ext cx="7704856" cy="4024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428"/>
                <a:gridCol w="3852428"/>
              </a:tblGrid>
              <a:tr h="1152127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solidFill>
                            <a:srgbClr val="002060"/>
                          </a:solidFill>
                        </a:rPr>
                        <a:t>SPŠ chemická Pardubice 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dirty="0" smtClean="0">
                          <a:solidFill>
                            <a:srgbClr val="002060"/>
                          </a:solidFill>
                        </a:rPr>
                        <a:t>chemik-laborant</a:t>
                      </a:r>
                      <a:endParaRPr lang="cs-CZ" b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dirty="0" smtClean="0">
                          <a:solidFill>
                            <a:srgbClr val="002060"/>
                          </a:solidFill>
                        </a:rPr>
                        <a:t>chemik pro obsluhu zařízení chemický technik: analytik, mistr, operátor, technolog</a:t>
                      </a:r>
                      <a:endParaRPr lang="cs-CZ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8995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ISŠ-COOP a Jazyková škola s právem státní jazykové školy Valašské Meziříčí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dirty="0" smtClean="0">
                          <a:solidFill>
                            <a:srgbClr val="002060"/>
                          </a:solidFill>
                        </a:rPr>
                        <a:t>chemik–laborant</a:t>
                      </a:r>
                    </a:p>
                    <a:p>
                      <a:r>
                        <a:rPr lang="cs-CZ" sz="1800" b="0" dirty="0" smtClean="0">
                          <a:solidFill>
                            <a:srgbClr val="002060"/>
                          </a:solidFill>
                        </a:rPr>
                        <a:t>chemik pro obsluhu zařízení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61176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solidFill>
                            <a:srgbClr val="002060"/>
                          </a:solidFill>
                        </a:rPr>
                        <a:t>SPŠ chemická Brno</a:t>
                      </a:r>
                      <a:r>
                        <a:rPr lang="cs-CZ" sz="18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cs-CZ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dirty="0" smtClean="0">
                          <a:solidFill>
                            <a:srgbClr val="002060"/>
                          </a:solidFill>
                        </a:rPr>
                        <a:t>chemik-laborant</a:t>
                      </a:r>
                      <a:endParaRPr lang="cs-CZ" b="0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solidFill>
                            <a:srgbClr val="002060"/>
                          </a:solidFill>
                        </a:rPr>
                        <a:t>Gymnázium a SOŠ dr. Václava Šmejkala Ústí n. L</a:t>
                      </a:r>
                      <a:endParaRPr lang="cs-CZ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dirty="0" smtClean="0">
                          <a:solidFill>
                            <a:srgbClr val="002060"/>
                          </a:solidFill>
                        </a:rPr>
                        <a:t>chemik pro obsluhu zařízení 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15792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solidFill>
                            <a:srgbClr val="002060"/>
                          </a:solidFill>
                        </a:rPr>
                        <a:t>Masarykova SŠ zemědělská a VOŠ Opava </a:t>
                      </a:r>
                      <a:endParaRPr lang="cs-CZ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0" dirty="0" smtClean="0">
                          <a:solidFill>
                            <a:srgbClr val="002060"/>
                          </a:solidFill>
                        </a:rPr>
                        <a:t>chemik pro obsluhu zařízení 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877272"/>
            <a:ext cx="798518" cy="673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780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sz="4000" b="1" dirty="0" smtClean="0">
                <a:solidFill>
                  <a:srgbClr val="FF6600"/>
                </a:solidFill>
              </a:rPr>
              <a:t>Seznam autorizovaných osob</a:t>
            </a:r>
            <a:r>
              <a:rPr lang="cs-CZ" sz="2000" b="1" dirty="0" smtClean="0">
                <a:solidFill>
                  <a:srgbClr val="FF6600"/>
                </a:solidFill>
              </a:rPr>
              <a:t>2</a:t>
            </a:r>
            <a:endParaRPr lang="cs-CZ" sz="4000" b="1" dirty="0">
              <a:solidFill>
                <a:srgbClr val="FF66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464496"/>
          </a:xfrm>
        </p:spPr>
        <p:txBody>
          <a:bodyPr/>
          <a:lstStyle/>
          <a:p>
            <a:pPr marL="0" indent="0" algn="ctr">
              <a:buNone/>
            </a:pPr>
            <a:r>
              <a:rPr lang="cs-CZ" sz="2400" dirty="0" smtClean="0">
                <a:solidFill>
                  <a:srgbClr val="002060"/>
                </a:solidFill>
              </a:rPr>
              <a:t>Autorizované osoby/ profesní kvalifikace</a:t>
            </a:r>
          </a:p>
          <a:p>
            <a:pPr marL="0" indent="0">
              <a:buNone/>
            </a:pPr>
            <a:endParaRPr lang="cs-CZ" sz="2400" dirty="0" smtClean="0">
              <a:solidFill>
                <a:srgbClr val="FF0000"/>
              </a:solidFill>
            </a:endParaRPr>
          </a:p>
          <a:p>
            <a:pPr lvl="1"/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063098"/>
              </p:ext>
            </p:extLst>
          </p:nvPr>
        </p:nvGraphicFramePr>
        <p:xfrm>
          <a:off x="611560" y="1772816"/>
          <a:ext cx="7704856" cy="4407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428"/>
                <a:gridCol w="3852428"/>
              </a:tblGrid>
              <a:tr h="864096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solidFill>
                            <a:srgbClr val="002060"/>
                          </a:solidFill>
                        </a:rPr>
                        <a:t>V-Studio, s.r.o</a:t>
                      </a:r>
                      <a:r>
                        <a:rPr lang="cs-CZ" sz="1800" b="0" dirty="0" smtClean="0">
                          <a:solidFill>
                            <a:srgbClr val="002060"/>
                          </a:solidFill>
                        </a:rPr>
                        <a:t>. </a:t>
                      </a:r>
                    </a:p>
                    <a:p>
                      <a:r>
                        <a:rPr lang="cs-CZ" sz="1800" b="0" dirty="0" smtClean="0">
                          <a:solidFill>
                            <a:srgbClr val="002060"/>
                          </a:solidFill>
                        </a:rPr>
                        <a:t>(okres České Budějovice) </a:t>
                      </a:r>
                      <a:r>
                        <a:rPr lang="cs-CZ" sz="18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dirty="0" smtClean="0">
                          <a:solidFill>
                            <a:srgbClr val="002060"/>
                          </a:solidFill>
                        </a:rPr>
                        <a:t>chemik pro obsluhu zařízení</a:t>
                      </a:r>
                      <a:endParaRPr lang="cs-CZ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solidFill>
                            <a:srgbClr val="002060"/>
                          </a:solidFill>
                        </a:rPr>
                        <a:t>Zelené Údolí Plus, s.r.o</a:t>
                      </a:r>
                      <a:r>
                        <a:rPr lang="cs-CZ" sz="1800" b="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dirty="0" smtClean="0">
                          <a:solidFill>
                            <a:srgbClr val="002060"/>
                          </a:solidFill>
                        </a:rPr>
                        <a:t>(okres Liberec) </a:t>
                      </a:r>
                      <a:endParaRPr lang="cs-CZ" sz="18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dirty="0" smtClean="0">
                          <a:solidFill>
                            <a:srgbClr val="002060"/>
                          </a:solidFill>
                        </a:rPr>
                        <a:t>chemik pro obsluhu zařízení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61176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solidFill>
                            <a:srgbClr val="002060"/>
                          </a:solidFill>
                        </a:rPr>
                        <a:t>Český </a:t>
                      </a:r>
                      <a:r>
                        <a:rPr lang="cs-CZ" sz="1800" b="1" dirty="0" err="1" smtClean="0">
                          <a:solidFill>
                            <a:srgbClr val="002060"/>
                          </a:solidFill>
                        </a:rPr>
                        <a:t>faktoring,a.</a:t>
                      </a:r>
                      <a:r>
                        <a:rPr lang="cs-CZ" sz="1800" b="0" dirty="0" err="1" smtClean="0">
                          <a:solidFill>
                            <a:srgbClr val="002060"/>
                          </a:solidFill>
                        </a:rPr>
                        <a:t>s</a:t>
                      </a:r>
                      <a:r>
                        <a:rPr lang="cs-CZ" sz="1800" b="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  <a:p>
                      <a:r>
                        <a:rPr lang="cs-CZ" sz="1800" b="0" dirty="0" smtClean="0">
                          <a:solidFill>
                            <a:srgbClr val="002060"/>
                          </a:solidFill>
                        </a:rPr>
                        <a:t>(okres hl. m .Praha)  </a:t>
                      </a:r>
                      <a:endParaRPr lang="cs-CZ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dirty="0" smtClean="0">
                          <a:solidFill>
                            <a:srgbClr val="002060"/>
                          </a:solidFill>
                        </a:rPr>
                        <a:t>dělník pro recyklaci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dirty="0" smtClean="0">
                          <a:solidFill>
                            <a:srgbClr val="002060"/>
                          </a:solidFill>
                        </a:rPr>
                        <a:t>pracovník pro recyklaci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0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cs-CZ" sz="1800" b="1" dirty="0" err="1" smtClean="0">
                          <a:solidFill>
                            <a:srgbClr val="002060"/>
                          </a:solidFill>
                        </a:rPr>
                        <a:t>Perout</a:t>
                      </a:r>
                      <a:r>
                        <a:rPr lang="cs-CZ" sz="1800" b="1" dirty="0" smtClean="0">
                          <a:solidFill>
                            <a:srgbClr val="002060"/>
                          </a:solidFill>
                        </a:rPr>
                        <a:t> Michal</a:t>
                      </a:r>
                    </a:p>
                    <a:p>
                      <a:r>
                        <a:rPr lang="cs-CZ" sz="1800" b="0" dirty="0" smtClean="0">
                          <a:solidFill>
                            <a:srgbClr val="002060"/>
                          </a:solidFill>
                        </a:rPr>
                        <a:t>(okres Bruntál)</a:t>
                      </a:r>
                      <a:endParaRPr lang="cs-CZ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dirty="0" smtClean="0">
                          <a:solidFill>
                            <a:srgbClr val="002060"/>
                          </a:solidFill>
                        </a:rPr>
                        <a:t>dělník pro recyklaci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dirty="0" smtClean="0">
                          <a:solidFill>
                            <a:srgbClr val="002060"/>
                          </a:solidFill>
                        </a:rPr>
                        <a:t>pracovník pro recyklaci</a:t>
                      </a:r>
                    </a:p>
                  </a:txBody>
                  <a:tcPr/>
                </a:tc>
              </a:tr>
              <a:tr h="615792">
                <a:tc gridSpan="2">
                  <a:txBody>
                    <a:bodyPr/>
                    <a:lstStyle/>
                    <a:p>
                      <a:endParaRPr lang="cs-CZ" sz="2400" b="0" u="none" dirty="0" smtClean="0">
                        <a:solidFill>
                          <a:srgbClr val="FF6600"/>
                        </a:solidFill>
                      </a:endParaRPr>
                    </a:p>
                    <a:p>
                      <a:endParaRPr lang="cs-CZ" sz="2400" b="0" i="0" u="none" dirty="0" smtClean="0">
                        <a:solidFill>
                          <a:srgbClr val="FF6600"/>
                        </a:solidFill>
                      </a:endParaRPr>
                    </a:p>
                    <a:p>
                      <a:r>
                        <a:rPr lang="cs-CZ" sz="2400" b="1" i="0" u="none" dirty="0" smtClean="0">
                          <a:solidFill>
                            <a:srgbClr val="F86400"/>
                          </a:solidFill>
                        </a:rPr>
                        <a:t>9 </a:t>
                      </a:r>
                      <a:r>
                        <a:rPr lang="cs-CZ" sz="2400" b="1" i="0" u="none" dirty="0" err="1" smtClean="0">
                          <a:solidFill>
                            <a:srgbClr val="F86400"/>
                          </a:solidFill>
                        </a:rPr>
                        <a:t>AOs</a:t>
                      </a:r>
                      <a:r>
                        <a:rPr lang="cs-CZ" sz="2400" b="1" i="0" u="none" dirty="0" smtClean="0">
                          <a:solidFill>
                            <a:srgbClr val="F86400"/>
                          </a:solidFill>
                        </a:rPr>
                        <a:t>,</a:t>
                      </a:r>
                      <a:r>
                        <a:rPr lang="cs-CZ" sz="2400" b="1" i="0" u="none" baseline="0" dirty="0" smtClean="0">
                          <a:solidFill>
                            <a:srgbClr val="F86400"/>
                          </a:solidFill>
                        </a:rPr>
                        <a:t> z toho 5 SŠ a 4 firmy</a:t>
                      </a:r>
                      <a:endParaRPr lang="cs-CZ" sz="2400" b="1" i="0" u="none" dirty="0">
                        <a:solidFill>
                          <a:srgbClr val="F864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733257"/>
            <a:ext cx="798518" cy="673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389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FF6600"/>
                </a:solidFill>
              </a:rPr>
              <a:t>Aktuální údaje NSK</a:t>
            </a:r>
            <a:r>
              <a:rPr lang="cs-CZ" sz="4000" b="1" dirty="0">
                <a:solidFill>
                  <a:srgbClr val="FF6600"/>
                </a:solidFill>
              </a:rPr>
              <a:t> 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7691638"/>
              </p:ext>
            </p:extLst>
          </p:nvPr>
        </p:nvGraphicFramePr>
        <p:xfrm>
          <a:off x="755576" y="1700808"/>
          <a:ext cx="7704856" cy="4667959"/>
        </p:xfrm>
        <a:graphic>
          <a:graphicData uri="http://schemas.openxmlformats.org/drawingml/2006/table">
            <a:tbl>
              <a:tblPr/>
              <a:tblGrid>
                <a:gridCol w="3852428"/>
                <a:gridCol w="3852428"/>
              </a:tblGrid>
              <a:tr h="1555986">
                <a:tc>
                  <a:txBody>
                    <a:bodyPr/>
                    <a:lstStyle/>
                    <a:p>
                      <a:pPr marL="72000" algn="l" fontAlgn="b"/>
                      <a:r>
                        <a:rPr lang="cs-CZ" sz="2400" dirty="0" smtClean="0"/>
                        <a:t>Počet PK celkem</a:t>
                      </a:r>
                      <a:endParaRPr lang="cs-CZ" sz="2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 fontAlgn="b"/>
                      <a:r>
                        <a:rPr lang="cs-CZ" sz="2400" dirty="0" smtClean="0"/>
                        <a:t>737</a:t>
                      </a:r>
                      <a:endParaRPr lang="cs-CZ" sz="24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555987">
                <a:tc>
                  <a:txBody>
                    <a:bodyPr/>
                    <a:lstStyle/>
                    <a:p>
                      <a:pPr marL="7200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Počet autorizovaných osob</a:t>
                      </a:r>
                      <a:endParaRPr lang="cs-CZ" sz="2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1 026</a:t>
                      </a:r>
                      <a:endParaRPr lang="cs-CZ" sz="24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555986">
                <a:tc>
                  <a:txBody>
                    <a:bodyPr/>
                    <a:lstStyle/>
                    <a:p>
                      <a:pPr marL="7200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Počet realizovaných zkoušek</a:t>
                      </a:r>
                      <a:endParaRPr lang="cs-CZ" sz="2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114 058</a:t>
                      </a:r>
                      <a:endParaRPr lang="cs-CZ" sz="24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66702"/>
            <a:ext cx="1086550" cy="916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71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>
                <a:solidFill>
                  <a:srgbClr val="FF6600"/>
                </a:solidFill>
              </a:rPr>
              <a:t>Spolupráce škol a firem</a:t>
            </a:r>
            <a:br>
              <a:rPr lang="cs-CZ" sz="3600" b="1" dirty="0" smtClean="0">
                <a:solidFill>
                  <a:srgbClr val="FF6600"/>
                </a:solidFill>
              </a:rPr>
            </a:br>
            <a:r>
              <a:rPr lang="cs-CZ" sz="3600" b="1" dirty="0" smtClean="0">
                <a:solidFill>
                  <a:srgbClr val="FF6600"/>
                </a:solidFill>
              </a:rPr>
              <a:t> v oblasti vzdělávání </a:t>
            </a:r>
            <a:endParaRPr lang="cs-CZ" sz="3600" b="1" dirty="0">
              <a:solidFill>
                <a:srgbClr val="FF66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00200"/>
            <a:ext cx="8676456" cy="4525963"/>
          </a:xfrm>
        </p:spPr>
        <p:txBody>
          <a:bodyPr/>
          <a:lstStyle/>
          <a:p>
            <a:pPr marL="0" indent="0">
              <a:buNone/>
            </a:pPr>
            <a:endParaRPr lang="cs-CZ" sz="3600" dirty="0" smtClean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6660231" y="5054312"/>
          <a:ext cx="2026568" cy="6480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26568"/>
              </a:tblGrid>
              <a:tr h="648072">
                <a:tc>
                  <a:txBody>
                    <a:bodyPr/>
                    <a:lstStyle/>
                    <a:p>
                      <a:endParaRPr lang="cs-CZ" sz="1400" b="0" i="1" dirty="0">
                        <a:solidFill>
                          <a:srgbClr val="AA2697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Obdélník 7"/>
          <p:cNvSpPr/>
          <p:nvPr/>
        </p:nvSpPr>
        <p:spPr>
          <a:xfrm>
            <a:off x="683568" y="1800200"/>
            <a:ext cx="80032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F86400"/>
                </a:solidFill>
              </a:rPr>
              <a:t>Identifikovány tyto priority (projekt Pospolu) </a:t>
            </a:r>
          </a:p>
          <a:p>
            <a:pPr marL="422041" indent="-422041"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002060"/>
                </a:solidFill>
              </a:rPr>
              <a:t>Usnadnění </a:t>
            </a:r>
            <a:r>
              <a:rPr lang="cs-CZ" sz="2400" dirty="0">
                <a:solidFill>
                  <a:srgbClr val="002060"/>
                </a:solidFill>
              </a:rPr>
              <a:t>přechodu absolventů ze školy do praxe a podpora jejich uplatnění v oboru, který studovali</a:t>
            </a:r>
            <a:r>
              <a:rPr lang="cs-CZ" sz="2400" dirty="0" smtClean="0">
                <a:solidFill>
                  <a:srgbClr val="002060"/>
                </a:solidFill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400" dirty="0">
              <a:solidFill>
                <a:srgbClr val="002060"/>
              </a:solidFill>
            </a:endParaRPr>
          </a:p>
          <a:p>
            <a:pPr marL="422041" indent="-422041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002060"/>
                </a:solidFill>
              </a:rPr>
              <a:t>Zvýšení kvalitativní úrovně kompetencí absolventů tak, aby odpovídaly potřebám zaměstnavatelů.</a:t>
            </a:r>
          </a:p>
          <a:p>
            <a:pPr marL="422041" indent="-422041">
              <a:buFont typeface="Wingdings" panose="05000000000000000000" pitchFamily="2" charset="2"/>
              <a:buChar char="§"/>
            </a:pPr>
            <a:endParaRPr lang="cs-CZ" sz="2400" dirty="0">
              <a:solidFill>
                <a:srgbClr val="002060"/>
              </a:solidFill>
            </a:endParaRPr>
          </a:p>
          <a:p>
            <a:pPr marL="422041" indent="-422041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002060"/>
                </a:solidFill>
              </a:rPr>
              <a:t>Přiblížení nabídky odborného vzdělávání změnám kvalifikačních potřeb na trhu práce.</a:t>
            </a:r>
          </a:p>
          <a:p>
            <a:pPr marL="422041" indent="-422041">
              <a:buFont typeface="Wingdings" panose="05000000000000000000" pitchFamily="2" charset="2"/>
              <a:buChar char="§"/>
            </a:pPr>
            <a:endParaRPr lang="cs-CZ" sz="2400" dirty="0">
              <a:solidFill>
                <a:srgbClr val="002060"/>
              </a:solidFill>
            </a:endParaRPr>
          </a:p>
          <a:p>
            <a:pPr marL="422041" indent="-422041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002060"/>
                </a:solidFill>
              </a:rPr>
              <a:t>Zvýšení atraktivity odborného vzdělávání pro mladé lidi</a:t>
            </a:r>
            <a:r>
              <a:rPr lang="cs-CZ" sz="2400" dirty="0" smtClean="0">
                <a:solidFill>
                  <a:srgbClr val="002060"/>
                </a:solidFill>
              </a:rPr>
              <a:t>.</a:t>
            </a:r>
            <a:endParaRPr lang="cs-CZ" sz="2400" dirty="0">
              <a:solidFill>
                <a:srgbClr val="002060"/>
              </a:solidFill>
            </a:endParaRPr>
          </a:p>
        </p:txBody>
      </p:sp>
      <p:pic>
        <p:nvPicPr>
          <p:cNvPr id="7" name="Picture 8" descr="C:\Users\michala.cicvakova\Documents\NÚV\Loga NÚV\log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76672"/>
            <a:ext cx="1340939" cy="555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H:\PR web\loga_POSPOLU\GREY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2911"/>
            <a:ext cx="982678" cy="982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17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>
                <a:solidFill>
                  <a:srgbClr val="FF6600"/>
                </a:solidFill>
              </a:rPr>
              <a:t>Spolupráce škol a firem</a:t>
            </a:r>
            <a:br>
              <a:rPr lang="cs-CZ" sz="3600" b="1" dirty="0" smtClean="0">
                <a:solidFill>
                  <a:srgbClr val="FF6600"/>
                </a:solidFill>
              </a:rPr>
            </a:br>
            <a:r>
              <a:rPr lang="cs-CZ" sz="3600" b="1" dirty="0" smtClean="0">
                <a:solidFill>
                  <a:srgbClr val="FF6600"/>
                </a:solidFill>
              </a:rPr>
              <a:t> v oblasti vzdělávání </a:t>
            </a:r>
            <a:endParaRPr lang="cs-CZ" sz="3600" b="1" dirty="0">
              <a:solidFill>
                <a:srgbClr val="FF66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00200"/>
            <a:ext cx="8676456" cy="4525963"/>
          </a:xfrm>
        </p:spPr>
        <p:txBody>
          <a:bodyPr/>
          <a:lstStyle/>
          <a:p>
            <a:pPr marL="0" indent="0">
              <a:buNone/>
            </a:pPr>
            <a:endParaRPr lang="cs-CZ" sz="3600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55" y="0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6660231" y="5054312"/>
          <a:ext cx="2026568" cy="6480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26568"/>
              </a:tblGrid>
              <a:tr h="648072">
                <a:tc>
                  <a:txBody>
                    <a:bodyPr/>
                    <a:lstStyle/>
                    <a:p>
                      <a:endParaRPr lang="cs-CZ" sz="1400" b="0" i="1" dirty="0">
                        <a:solidFill>
                          <a:srgbClr val="AA2697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Obdélník 7"/>
          <p:cNvSpPr/>
          <p:nvPr/>
        </p:nvSpPr>
        <p:spPr>
          <a:xfrm>
            <a:off x="683568" y="1800200"/>
            <a:ext cx="8003232" cy="4667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480"/>
              </a:spcBef>
              <a:defRPr/>
            </a:pPr>
            <a:r>
              <a:rPr lang="cs-CZ" sz="2400" b="1" dirty="0" smtClean="0">
                <a:solidFill>
                  <a:srgbClr val="002060"/>
                </a:solidFill>
              </a:rPr>
              <a:t>Oblast počátečního vzdělávání</a:t>
            </a:r>
          </a:p>
          <a:p>
            <a:pPr marL="342900" indent="-342900">
              <a:spcBef>
                <a:spcPts val="480"/>
              </a:spcBef>
              <a:buFont typeface="Wingdings" panose="05000000000000000000" pitchFamily="2" charset="2"/>
              <a:buChar char="§"/>
              <a:defRPr/>
            </a:pPr>
            <a:r>
              <a:rPr lang="cs-CZ" sz="2400" dirty="0" smtClean="0">
                <a:solidFill>
                  <a:srgbClr val="002060"/>
                </a:solidFill>
              </a:rPr>
              <a:t>Při tvorbě ŠVP</a:t>
            </a:r>
          </a:p>
          <a:p>
            <a:pPr marL="800100" lvl="1" indent="-342900">
              <a:spcBef>
                <a:spcPts val="480"/>
              </a:spcBef>
              <a:buFont typeface="Wingdings" panose="05000000000000000000" pitchFamily="2" charset="2"/>
              <a:buChar char="§"/>
              <a:defRPr/>
            </a:pPr>
            <a:r>
              <a:rPr lang="cs-CZ" dirty="0" smtClean="0">
                <a:solidFill>
                  <a:srgbClr val="002060"/>
                </a:solidFill>
              </a:rPr>
              <a:t>zohlednit podmínky v regionu, možnosti a potřeby žáků</a:t>
            </a:r>
          </a:p>
          <a:p>
            <a:pPr marL="800100" lvl="1" indent="-342900">
              <a:spcBef>
                <a:spcPts val="480"/>
              </a:spcBef>
              <a:buFont typeface="Wingdings" panose="05000000000000000000" pitchFamily="2" charset="2"/>
              <a:buChar char="§"/>
              <a:defRPr/>
            </a:pPr>
            <a:r>
              <a:rPr lang="cs-CZ" dirty="0">
                <a:solidFill>
                  <a:srgbClr val="002060"/>
                </a:solidFill>
              </a:rPr>
              <a:t>m</a:t>
            </a:r>
            <a:r>
              <a:rPr lang="cs-CZ" dirty="0" smtClean="0">
                <a:solidFill>
                  <a:srgbClr val="002060"/>
                </a:solidFill>
              </a:rPr>
              <a:t>ateriálně technické vybavení poskytnuté firmou, další „bonusy“, např. stipendia pro žáky, uplatnění ve firmě</a:t>
            </a:r>
          </a:p>
          <a:p>
            <a:pPr marL="342900" indent="-342900">
              <a:spcBef>
                <a:spcPts val="480"/>
              </a:spcBef>
              <a:buFont typeface="Wingdings" panose="05000000000000000000" pitchFamily="2" charset="2"/>
              <a:buChar char="§"/>
              <a:defRPr/>
            </a:pPr>
            <a:r>
              <a:rPr lang="cs-CZ" sz="2400" dirty="0" smtClean="0">
                <a:solidFill>
                  <a:srgbClr val="002060"/>
                </a:solidFill>
              </a:rPr>
              <a:t>Při realizaci praktického vyučování</a:t>
            </a:r>
          </a:p>
          <a:p>
            <a:pPr marL="800100" lvl="1" indent="-342900">
              <a:spcBef>
                <a:spcPts val="480"/>
              </a:spcBef>
              <a:buFont typeface="Wingdings" panose="05000000000000000000" pitchFamily="2" charset="2"/>
              <a:buChar char="§"/>
              <a:defRPr/>
            </a:pPr>
            <a:r>
              <a:rPr lang="cs-CZ" dirty="0" smtClean="0">
                <a:solidFill>
                  <a:srgbClr val="002060"/>
                </a:solidFill>
              </a:rPr>
              <a:t>postupovat v souladu se ŠVP - poskytovat odpovídající kvalitní praxi ve firmě kvalifikovaným odborníkem z praxe - instruktorem PV (ve firmě); stáže ve firmách i zahraničních</a:t>
            </a:r>
            <a:endParaRPr lang="cs-CZ" sz="2400" dirty="0" smtClean="0">
              <a:solidFill>
                <a:srgbClr val="002060"/>
              </a:solidFill>
            </a:endParaRPr>
          </a:p>
          <a:p>
            <a:pPr marL="342900" indent="-342900">
              <a:spcBef>
                <a:spcPts val="480"/>
              </a:spcBef>
              <a:buFont typeface="Wingdings" panose="05000000000000000000" pitchFamily="2" charset="2"/>
              <a:buChar char="§"/>
              <a:defRPr/>
            </a:pPr>
            <a:r>
              <a:rPr lang="cs-CZ" sz="2400" dirty="0" smtClean="0">
                <a:solidFill>
                  <a:srgbClr val="002060"/>
                </a:solidFill>
              </a:rPr>
              <a:t>Účast na závěrečných zkouškách (NZZ) – novela ŠZ</a:t>
            </a:r>
          </a:p>
          <a:p>
            <a:pPr marL="342900" indent="-342900">
              <a:spcBef>
                <a:spcPts val="480"/>
              </a:spcBef>
              <a:buFont typeface="Wingdings" panose="05000000000000000000" pitchFamily="2" charset="2"/>
              <a:buChar char="§"/>
              <a:defRPr/>
            </a:pPr>
            <a:r>
              <a:rPr lang="cs-CZ" sz="2400" dirty="0" smtClean="0">
                <a:solidFill>
                  <a:srgbClr val="002060"/>
                </a:solidFill>
              </a:rPr>
              <a:t>Rozvíjení odborných kompetencí učitelů ve firmách</a:t>
            </a:r>
          </a:p>
          <a:p>
            <a:pPr marL="285750" indent="-285750">
              <a:spcBef>
                <a:spcPts val="480"/>
              </a:spcBef>
              <a:defRPr/>
            </a:pPr>
            <a:endParaRPr lang="cs-CZ" sz="2400" b="1" dirty="0">
              <a:solidFill>
                <a:srgbClr val="002060"/>
              </a:solidFill>
            </a:endParaRPr>
          </a:p>
        </p:txBody>
      </p:sp>
      <p:pic>
        <p:nvPicPr>
          <p:cNvPr id="7" name="Picture 8" descr="C:\Users\michala.cicvakova\Documents\NÚV\Loga NÚV\log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76672"/>
            <a:ext cx="1340939" cy="555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049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>
                <a:solidFill>
                  <a:srgbClr val="FF6600"/>
                </a:solidFill>
              </a:rPr>
              <a:t>Spolupráce škol a firem</a:t>
            </a:r>
            <a:br>
              <a:rPr lang="cs-CZ" sz="3600" b="1" dirty="0" smtClean="0">
                <a:solidFill>
                  <a:srgbClr val="FF6600"/>
                </a:solidFill>
              </a:rPr>
            </a:br>
            <a:r>
              <a:rPr lang="cs-CZ" sz="3600" b="1" dirty="0" smtClean="0">
                <a:solidFill>
                  <a:srgbClr val="FF6600"/>
                </a:solidFill>
              </a:rPr>
              <a:t> v oblasti vzdělávání </a:t>
            </a:r>
            <a:endParaRPr lang="cs-CZ" sz="3600" b="1" dirty="0">
              <a:solidFill>
                <a:srgbClr val="FF66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00200"/>
            <a:ext cx="8676456" cy="4525963"/>
          </a:xfrm>
        </p:spPr>
        <p:txBody>
          <a:bodyPr/>
          <a:lstStyle/>
          <a:p>
            <a:pPr marL="0" indent="0">
              <a:buNone/>
            </a:pPr>
            <a:endParaRPr lang="cs-CZ" sz="3600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55" y="0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6660231" y="5054312"/>
          <a:ext cx="2026568" cy="6480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26568"/>
              </a:tblGrid>
              <a:tr h="648072">
                <a:tc>
                  <a:txBody>
                    <a:bodyPr/>
                    <a:lstStyle/>
                    <a:p>
                      <a:endParaRPr lang="cs-CZ" sz="1400" b="0" i="1" dirty="0">
                        <a:solidFill>
                          <a:srgbClr val="AA2697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Obdélník 7"/>
          <p:cNvSpPr/>
          <p:nvPr/>
        </p:nvSpPr>
        <p:spPr>
          <a:xfrm>
            <a:off x="683568" y="1800200"/>
            <a:ext cx="8003232" cy="4234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480"/>
              </a:spcBef>
              <a:defRPr/>
            </a:pPr>
            <a:r>
              <a:rPr lang="cs-CZ" sz="2400" b="1" dirty="0" smtClean="0">
                <a:solidFill>
                  <a:srgbClr val="002060"/>
                </a:solidFill>
              </a:rPr>
              <a:t>Oblast dalšího vzdělávání</a:t>
            </a:r>
          </a:p>
          <a:p>
            <a:pPr marL="342900" indent="-342900">
              <a:spcBef>
                <a:spcPts val="480"/>
              </a:spcBef>
              <a:buFont typeface="Wingdings" panose="05000000000000000000" pitchFamily="2" charset="2"/>
              <a:buChar char="§"/>
              <a:defRPr/>
            </a:pPr>
            <a:r>
              <a:rPr lang="cs-CZ" sz="2400" dirty="0" smtClean="0">
                <a:solidFill>
                  <a:srgbClr val="002060"/>
                </a:solidFill>
              </a:rPr>
              <a:t>Spolupráce se </a:t>
            </a:r>
            <a:r>
              <a:rPr lang="cs-CZ" sz="2400" dirty="0" err="1" smtClean="0">
                <a:solidFill>
                  <a:srgbClr val="002060"/>
                </a:solidFill>
              </a:rPr>
              <a:t>vzděl</a:t>
            </a:r>
            <a:r>
              <a:rPr lang="cs-CZ" sz="2400" dirty="0" smtClean="0">
                <a:solidFill>
                  <a:srgbClr val="002060"/>
                </a:solidFill>
              </a:rPr>
              <a:t>. institucemi (školami) v oblasti DV</a:t>
            </a:r>
          </a:p>
          <a:p>
            <a:pPr marL="800100" lvl="1" indent="-342900">
              <a:spcBef>
                <a:spcPts val="480"/>
              </a:spcBef>
              <a:buFont typeface="Wingdings" panose="05000000000000000000" pitchFamily="2" charset="2"/>
              <a:buChar char="§"/>
              <a:defRPr/>
            </a:pPr>
            <a:r>
              <a:rPr lang="cs-CZ" sz="2400" dirty="0" smtClean="0">
                <a:solidFill>
                  <a:srgbClr val="002060"/>
                </a:solidFill>
              </a:rPr>
              <a:t>příprava vzdělávacích kurzů a jejich realizace</a:t>
            </a:r>
          </a:p>
          <a:p>
            <a:pPr marL="800100" lvl="1" indent="-342900">
              <a:spcBef>
                <a:spcPts val="480"/>
              </a:spcBef>
              <a:buFont typeface="Wingdings" panose="05000000000000000000" pitchFamily="2" charset="2"/>
              <a:buChar char="§"/>
              <a:defRPr/>
            </a:pPr>
            <a:r>
              <a:rPr lang="cs-CZ" sz="2400" dirty="0">
                <a:solidFill>
                  <a:srgbClr val="002060"/>
                </a:solidFill>
              </a:rPr>
              <a:t>p</a:t>
            </a:r>
            <a:r>
              <a:rPr lang="cs-CZ" sz="2400" dirty="0" smtClean="0">
                <a:solidFill>
                  <a:srgbClr val="002060"/>
                </a:solidFill>
              </a:rPr>
              <a:t>říprava rekvalifikačních kurzů - využití NSK</a:t>
            </a:r>
          </a:p>
          <a:p>
            <a:pPr marL="342900" indent="-342900">
              <a:spcBef>
                <a:spcPts val="480"/>
              </a:spcBef>
              <a:buFont typeface="Wingdings" panose="05000000000000000000" pitchFamily="2" charset="2"/>
              <a:buChar char="§"/>
              <a:defRPr/>
            </a:pPr>
            <a:r>
              <a:rPr lang="cs-CZ" sz="2400" dirty="0" smtClean="0">
                <a:solidFill>
                  <a:srgbClr val="002060"/>
                </a:solidFill>
              </a:rPr>
              <a:t>Navrhování profesních kvalifikací (PK) žádaných na trhu práce</a:t>
            </a:r>
          </a:p>
          <a:p>
            <a:pPr marL="342900" indent="-342900">
              <a:spcBef>
                <a:spcPts val="480"/>
              </a:spcBef>
              <a:buFont typeface="Wingdings" panose="05000000000000000000" pitchFamily="2" charset="2"/>
              <a:buChar char="§"/>
              <a:defRPr/>
            </a:pPr>
            <a:r>
              <a:rPr lang="cs-CZ" sz="2400" dirty="0" smtClean="0">
                <a:solidFill>
                  <a:srgbClr val="002060"/>
                </a:solidFill>
              </a:rPr>
              <a:t>Definování kvalifikačních požadavků zaměstnavateli v sektorové radě – vytváření standardů PK</a:t>
            </a:r>
          </a:p>
          <a:p>
            <a:pPr marL="342900" indent="-342900">
              <a:spcBef>
                <a:spcPts val="480"/>
              </a:spcBef>
              <a:buFont typeface="Wingdings" panose="05000000000000000000" pitchFamily="2" charset="2"/>
              <a:buChar char="§"/>
              <a:defRPr/>
            </a:pPr>
            <a:r>
              <a:rPr lang="cs-CZ" sz="2400" dirty="0">
                <a:solidFill>
                  <a:srgbClr val="002060"/>
                </a:solidFill>
              </a:rPr>
              <a:t>O</a:t>
            </a:r>
            <a:r>
              <a:rPr lang="cs-CZ" sz="2400" dirty="0" smtClean="0">
                <a:solidFill>
                  <a:srgbClr val="002060"/>
                </a:solidFill>
              </a:rPr>
              <a:t>věřování PK (zkoušení) - role </a:t>
            </a:r>
            <a:r>
              <a:rPr lang="cs-CZ" sz="2400" dirty="0">
                <a:solidFill>
                  <a:srgbClr val="002060"/>
                </a:solidFill>
              </a:rPr>
              <a:t>autorizované osoby </a:t>
            </a:r>
            <a:endParaRPr lang="cs-CZ" sz="2400" dirty="0" smtClean="0">
              <a:solidFill>
                <a:srgbClr val="002060"/>
              </a:solidFill>
            </a:endParaRPr>
          </a:p>
          <a:p>
            <a:pPr marL="285750" indent="-285750">
              <a:spcBef>
                <a:spcPts val="480"/>
              </a:spcBef>
              <a:defRPr/>
            </a:pPr>
            <a:endParaRPr lang="cs-CZ" sz="2400" b="1" dirty="0">
              <a:solidFill>
                <a:srgbClr val="002060"/>
              </a:solidFill>
            </a:endParaRPr>
          </a:p>
        </p:txBody>
      </p:sp>
      <p:pic>
        <p:nvPicPr>
          <p:cNvPr id="7" name="Picture 8" descr="C:\Users\michala.cicvakova\Documents\NÚV\Loga NÚV\log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76672"/>
            <a:ext cx="1340939" cy="555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948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pPr algn="r"/>
            <a:r>
              <a:rPr lang="cs-CZ" sz="3600" b="1" dirty="0" smtClean="0">
                <a:solidFill>
                  <a:srgbClr val="FF6600"/>
                </a:solidFill>
              </a:rPr>
              <a:t>Míra nezaměstnanosti </a:t>
            </a:r>
            <a:br>
              <a:rPr lang="cs-CZ" sz="3600" b="1" dirty="0" smtClean="0">
                <a:solidFill>
                  <a:srgbClr val="FF6600"/>
                </a:solidFill>
              </a:rPr>
            </a:br>
            <a:r>
              <a:rPr lang="cs-CZ" sz="3600" b="1" dirty="0" smtClean="0">
                <a:solidFill>
                  <a:srgbClr val="FF6600"/>
                </a:solidFill>
              </a:rPr>
              <a:t>absolventů chemických oborů</a:t>
            </a:r>
            <a:endParaRPr lang="cs-CZ" sz="3600" b="1" dirty="0">
              <a:solidFill>
                <a:srgbClr val="FF66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968552"/>
          </a:xfrm>
        </p:spPr>
        <p:txBody>
          <a:bodyPr/>
          <a:lstStyle/>
          <a:p>
            <a:pPr marL="0" indent="0">
              <a:buNone/>
            </a:pPr>
            <a:endParaRPr lang="cs-CZ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000" i="1" dirty="0">
                <a:solidFill>
                  <a:srgbClr val="002060"/>
                </a:solidFill>
              </a:rPr>
              <a:t> </a:t>
            </a:r>
            <a:r>
              <a:rPr lang="cs-CZ" sz="2000" i="1" dirty="0" smtClean="0">
                <a:solidFill>
                  <a:srgbClr val="002060"/>
                </a:solidFill>
              </a:rPr>
              <a:t>    </a:t>
            </a:r>
            <a:r>
              <a:rPr lang="cs-CZ" sz="1400" i="1" dirty="0" smtClean="0">
                <a:solidFill>
                  <a:srgbClr val="002060"/>
                </a:solidFill>
              </a:rPr>
              <a:t>Zdroj: </a:t>
            </a:r>
            <a:r>
              <a:rPr lang="cs-CZ" sz="1400" i="1" dirty="0" smtClean="0">
                <a:solidFill>
                  <a:srgbClr val="002060"/>
                </a:solidFill>
                <a:hlinkClick r:id="rId2"/>
              </a:rPr>
              <a:t>www.infoabsolvent.cz</a:t>
            </a:r>
            <a:r>
              <a:rPr lang="cs-CZ" sz="1400" i="1" dirty="0" smtClean="0">
                <a:solidFill>
                  <a:srgbClr val="002060"/>
                </a:solidFill>
              </a:rPr>
              <a:t> (NÚV)</a:t>
            </a:r>
            <a:endParaRPr lang="cs-CZ" sz="1400" i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dirty="0" smtClean="0">
              <a:solidFill>
                <a:srgbClr val="00B0F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441553"/>
              </p:ext>
            </p:extLst>
          </p:nvPr>
        </p:nvGraphicFramePr>
        <p:xfrm>
          <a:off x="251520" y="1417640"/>
          <a:ext cx="8208912" cy="50356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8577"/>
                <a:gridCol w="2000140"/>
                <a:gridCol w="913701"/>
                <a:gridCol w="1836494"/>
              </a:tblGrid>
              <a:tr h="239795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endParaRPr lang="cs-CZ" sz="11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endParaRPr lang="cs-CZ" sz="1100" b="0" i="1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6799303"/>
              </p:ext>
            </p:extLst>
          </p:nvPr>
        </p:nvGraphicFramePr>
        <p:xfrm>
          <a:off x="899592" y="1556792"/>
          <a:ext cx="720080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3710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pPr algn="r"/>
            <a:r>
              <a:rPr lang="cs-CZ" sz="3600" b="1" dirty="0" smtClean="0">
                <a:solidFill>
                  <a:srgbClr val="FF6600"/>
                </a:solidFill>
              </a:rPr>
              <a:t>Shoda vzdělání a zaměstnání</a:t>
            </a:r>
            <a:br>
              <a:rPr lang="cs-CZ" sz="3600" b="1" dirty="0" smtClean="0">
                <a:solidFill>
                  <a:srgbClr val="FF6600"/>
                </a:solidFill>
              </a:rPr>
            </a:br>
            <a:r>
              <a:rPr lang="cs-CZ" sz="3600" b="1" dirty="0" smtClean="0">
                <a:solidFill>
                  <a:srgbClr val="FF6600"/>
                </a:solidFill>
              </a:rPr>
              <a:t>v chemických oborech</a:t>
            </a:r>
            <a:endParaRPr lang="cs-CZ" sz="3600" b="1" dirty="0">
              <a:solidFill>
                <a:srgbClr val="FF66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968552"/>
          </a:xfrm>
        </p:spPr>
        <p:txBody>
          <a:bodyPr/>
          <a:lstStyle/>
          <a:p>
            <a:pPr marL="0" indent="0">
              <a:buNone/>
            </a:pPr>
            <a:endParaRPr lang="cs-CZ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000" i="1" dirty="0">
                <a:solidFill>
                  <a:srgbClr val="002060"/>
                </a:solidFill>
              </a:rPr>
              <a:t> </a:t>
            </a:r>
            <a:r>
              <a:rPr lang="cs-CZ" sz="2000" i="1" dirty="0" smtClean="0">
                <a:solidFill>
                  <a:srgbClr val="002060"/>
                </a:solidFill>
              </a:rPr>
              <a:t>    </a:t>
            </a:r>
            <a:r>
              <a:rPr lang="cs-CZ" sz="1400" i="1" dirty="0" smtClean="0">
                <a:solidFill>
                  <a:srgbClr val="002060"/>
                </a:solidFill>
              </a:rPr>
              <a:t>Zdroj: </a:t>
            </a:r>
            <a:r>
              <a:rPr lang="cs-CZ" sz="1400" i="1" dirty="0" smtClean="0">
                <a:solidFill>
                  <a:srgbClr val="002060"/>
                </a:solidFill>
                <a:hlinkClick r:id="rId2"/>
              </a:rPr>
              <a:t>www.infoabsolvent.cz</a:t>
            </a:r>
            <a:r>
              <a:rPr lang="cs-CZ" sz="1400" i="1" dirty="0" smtClean="0">
                <a:solidFill>
                  <a:srgbClr val="002060"/>
                </a:solidFill>
              </a:rPr>
              <a:t> (NÚV)</a:t>
            </a:r>
            <a:endParaRPr lang="cs-CZ" sz="1400" i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dirty="0" smtClean="0">
              <a:solidFill>
                <a:srgbClr val="00B0F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51520" y="1417640"/>
          <a:ext cx="8208912" cy="50356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8577"/>
                <a:gridCol w="2000140"/>
                <a:gridCol w="913701"/>
                <a:gridCol w="1836494"/>
              </a:tblGrid>
              <a:tr h="239795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endParaRPr lang="cs-CZ" sz="11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endParaRPr lang="cs-CZ" sz="1100" b="0" i="1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9632298"/>
              </p:ext>
            </p:extLst>
          </p:nvPr>
        </p:nvGraphicFramePr>
        <p:xfrm>
          <a:off x="611560" y="1556792"/>
          <a:ext cx="770485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7763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cs-CZ" sz="3200" b="1" dirty="0" smtClean="0">
                <a:solidFill>
                  <a:srgbClr val="F86400"/>
                </a:solidFill>
              </a:rPr>
              <a:t/>
            </a:r>
            <a:br>
              <a:rPr lang="cs-CZ" sz="3200" b="1" dirty="0" smtClean="0">
                <a:solidFill>
                  <a:srgbClr val="F86400"/>
                </a:solidFill>
              </a:rPr>
            </a:br>
            <a:r>
              <a:rPr lang="cs-CZ" sz="3200" b="1" dirty="0">
                <a:solidFill>
                  <a:srgbClr val="F86400"/>
                </a:solidFill>
              </a:rPr>
              <a:t>D</a:t>
            </a:r>
            <a:r>
              <a:rPr lang="cs-CZ" sz="3200" b="1" dirty="0" smtClean="0">
                <a:solidFill>
                  <a:srgbClr val="F86400"/>
                </a:solidFill>
              </a:rPr>
              <a:t>oporučení pro uplatnění </a:t>
            </a:r>
            <a:br>
              <a:rPr lang="cs-CZ" sz="3200" b="1" dirty="0" smtClean="0">
                <a:solidFill>
                  <a:srgbClr val="F86400"/>
                </a:solidFill>
              </a:rPr>
            </a:br>
            <a:r>
              <a:rPr lang="cs-CZ" sz="3200" b="1" dirty="0" smtClean="0">
                <a:solidFill>
                  <a:srgbClr val="F86400"/>
                </a:solidFill>
              </a:rPr>
              <a:t>absolventů</a:t>
            </a:r>
            <a:r>
              <a:rPr lang="cs-CZ" sz="3200" b="1" dirty="0" smtClean="0">
                <a:solidFill>
                  <a:srgbClr val="FF6600"/>
                </a:solidFill>
              </a:rPr>
              <a:t> v </a:t>
            </a:r>
            <a:r>
              <a:rPr lang="cs-CZ" sz="3200" b="1" dirty="0">
                <a:solidFill>
                  <a:srgbClr val="FF6600"/>
                </a:solidFill>
              </a:rPr>
              <a:t>CHP</a:t>
            </a:r>
            <a:r>
              <a:rPr lang="cs-CZ" sz="3200" b="1" dirty="0" smtClean="0">
                <a:solidFill>
                  <a:srgbClr val="FF6600"/>
                </a:solidFill>
              </a:rPr>
              <a:t/>
            </a:r>
            <a:br>
              <a:rPr lang="cs-CZ" sz="3200" b="1" dirty="0" smtClean="0">
                <a:solidFill>
                  <a:srgbClr val="FF6600"/>
                </a:solidFill>
              </a:rPr>
            </a:br>
            <a:endParaRPr lang="cs-CZ" sz="3200" b="1" dirty="0">
              <a:solidFill>
                <a:srgbClr val="FF66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00200"/>
            <a:ext cx="8568952" cy="4997152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>
                <a:solidFill>
                  <a:srgbClr val="002060"/>
                </a:solidFill>
              </a:rPr>
              <a:t>Jak zajistit kvalitní vzdělávání pro CHP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</a:rPr>
              <a:t>Předvídat kvalifikační potřeby dle vývoje sektoru </a:t>
            </a:r>
            <a:br>
              <a:rPr lang="cs-CZ" sz="2800" dirty="0" smtClean="0">
                <a:solidFill>
                  <a:srgbClr val="002060"/>
                </a:solidFill>
              </a:rPr>
            </a:br>
            <a:r>
              <a:rPr lang="cs-CZ" sz="2800" dirty="0" smtClean="0">
                <a:solidFill>
                  <a:srgbClr val="002060"/>
                </a:solidFill>
              </a:rPr>
              <a:t>v daných oblastech na min 5 let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</a:rPr>
              <a:t>Definovat požadavky CHP prostřednictvím SR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002060"/>
                </a:solidFill>
              </a:rPr>
              <a:t>nové pozice v NSP a kvalifikace v NSK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002060"/>
                </a:solidFill>
              </a:rPr>
              <a:t>pravidelné revize stávajících PK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</a:rPr>
              <a:t>Promítat aktuální potřeby/požadavky v oblasti CHP prostřednictvím NSK do vzdělávání (PV i DV):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b="1" dirty="0" smtClean="0">
                <a:solidFill>
                  <a:srgbClr val="FF6600"/>
                </a:solidFill>
              </a:rPr>
              <a:t>NSP - NSK – RVP – ŠVP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b="1" dirty="0" smtClean="0">
                <a:solidFill>
                  <a:srgbClr val="33CC33"/>
                </a:solidFill>
              </a:rPr>
              <a:t>NSP – NSK – RK dle NSK (PK)</a:t>
            </a:r>
            <a:endParaRPr lang="cs-CZ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800" dirty="0" smtClean="0"/>
              <a:t>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12" y="-9627"/>
            <a:ext cx="17907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C:\Users\michala.cicvakova\Documents\NÚV\Loga NÚV\log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76672"/>
            <a:ext cx="1340939" cy="555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422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FF6600"/>
                </a:solidFill>
              </a:rPr>
              <a:t>Současný stav</a:t>
            </a:r>
            <a:endParaRPr lang="cs-CZ" sz="4000" b="1" dirty="0">
              <a:solidFill>
                <a:srgbClr val="FF660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730832" y="1556792"/>
            <a:ext cx="82336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cs-CZ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002060"/>
                </a:solidFill>
              </a:rPr>
              <a:t>Chemické obory - úroveň </a:t>
            </a:r>
            <a:r>
              <a:rPr lang="cs-CZ" sz="2400" dirty="0">
                <a:solidFill>
                  <a:srgbClr val="002060"/>
                </a:solidFill>
              </a:rPr>
              <a:t>vzdělání H, M, </a:t>
            </a:r>
            <a:r>
              <a:rPr lang="cs-CZ" sz="2400" dirty="0" smtClean="0">
                <a:solidFill>
                  <a:srgbClr val="002060"/>
                </a:solidFill>
              </a:rPr>
              <a:t>L (skupina 28)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400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002060"/>
                </a:solidFill>
              </a:rPr>
              <a:t>Počet žáků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400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002060"/>
                </a:solidFill>
              </a:rPr>
              <a:t>Počet škol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400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002060"/>
                </a:solidFill>
              </a:rPr>
              <a:t>Vývoj oborové struktury, naplněnost</a:t>
            </a:r>
          </a:p>
          <a:p>
            <a:pPr lvl="1"/>
            <a:endParaRPr lang="cs-CZ" sz="3200" b="1" dirty="0" smtClean="0"/>
          </a:p>
          <a:p>
            <a:endParaRPr lang="cs-CZ" sz="3200" dirty="0"/>
          </a:p>
        </p:txBody>
      </p:sp>
      <p:pic>
        <p:nvPicPr>
          <p:cNvPr id="5" name="Picture 8" descr="C:\Users\michala.cicvakova\Documents\NÚV\Loga NÚV\log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876" y="535729"/>
            <a:ext cx="1596653" cy="661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033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cs-CZ" sz="3200" b="1" dirty="0" smtClean="0">
                <a:solidFill>
                  <a:srgbClr val="F86400"/>
                </a:solidFill>
              </a:rPr>
              <a:t/>
            </a:r>
            <a:br>
              <a:rPr lang="cs-CZ" sz="3200" b="1" dirty="0" smtClean="0">
                <a:solidFill>
                  <a:srgbClr val="F86400"/>
                </a:solidFill>
              </a:rPr>
            </a:br>
            <a:r>
              <a:rPr lang="cs-CZ" sz="3200" b="1" dirty="0" smtClean="0">
                <a:solidFill>
                  <a:srgbClr val="F86400"/>
                </a:solidFill>
              </a:rPr>
              <a:t/>
            </a:r>
            <a:br>
              <a:rPr lang="cs-CZ" sz="3200" b="1" dirty="0" smtClean="0">
                <a:solidFill>
                  <a:srgbClr val="F86400"/>
                </a:solidFill>
              </a:rPr>
            </a:br>
            <a:r>
              <a:rPr lang="cs-CZ" sz="3200" b="1" dirty="0">
                <a:solidFill>
                  <a:srgbClr val="F86400"/>
                </a:solidFill>
              </a:rPr>
              <a:t>D</a:t>
            </a:r>
            <a:r>
              <a:rPr lang="cs-CZ" sz="3200" b="1" dirty="0" smtClean="0">
                <a:solidFill>
                  <a:srgbClr val="F86400"/>
                </a:solidFill>
              </a:rPr>
              <a:t>oporučení pro u</a:t>
            </a:r>
            <a:r>
              <a:rPr lang="cs-CZ" sz="3200" b="1" dirty="0" smtClean="0">
                <a:solidFill>
                  <a:srgbClr val="FF6600"/>
                </a:solidFill>
              </a:rPr>
              <a:t>platnění </a:t>
            </a:r>
            <a:br>
              <a:rPr lang="cs-CZ" sz="3200" b="1" dirty="0" smtClean="0">
                <a:solidFill>
                  <a:srgbClr val="FF6600"/>
                </a:solidFill>
              </a:rPr>
            </a:br>
            <a:r>
              <a:rPr lang="cs-CZ" sz="3200" b="1" dirty="0" smtClean="0">
                <a:solidFill>
                  <a:srgbClr val="FF6600"/>
                </a:solidFill>
              </a:rPr>
              <a:t>absolventů v CHP</a:t>
            </a:r>
            <a:r>
              <a:rPr lang="cs-CZ" sz="3200" b="1" dirty="0">
                <a:solidFill>
                  <a:srgbClr val="002060"/>
                </a:solidFill>
              </a:rPr>
              <a:t/>
            </a:r>
            <a:br>
              <a:rPr lang="cs-CZ" sz="3200" b="1" dirty="0">
                <a:solidFill>
                  <a:srgbClr val="002060"/>
                </a:solidFill>
              </a:rPr>
            </a:br>
            <a:r>
              <a:rPr lang="cs-CZ" sz="3200" b="1" dirty="0" smtClean="0">
                <a:solidFill>
                  <a:srgbClr val="F86400"/>
                </a:solidFill>
              </a:rPr>
              <a:t/>
            </a:r>
            <a:br>
              <a:rPr lang="cs-CZ" sz="3200" b="1" dirty="0" smtClean="0">
                <a:solidFill>
                  <a:srgbClr val="F86400"/>
                </a:solidFill>
              </a:rPr>
            </a:b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03648"/>
            <a:ext cx="8507288" cy="5193704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 smtClean="0">
                <a:solidFill>
                  <a:srgbClr val="F86400"/>
                </a:solidFill>
              </a:rPr>
              <a:t>Pro žáky/studenty i učitele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rgbClr val="002060"/>
                </a:solidFill>
              </a:rPr>
              <a:t>o</a:t>
            </a:r>
            <a:r>
              <a:rPr lang="cs-CZ" sz="2800" b="1" dirty="0" smtClean="0">
                <a:solidFill>
                  <a:srgbClr val="002060"/>
                </a:solidFill>
              </a:rPr>
              <a:t>ptimální nabídka chemických oborů/kurzů; </a:t>
            </a:r>
            <a:r>
              <a:rPr lang="cs-CZ" sz="2400" dirty="0" smtClean="0">
                <a:solidFill>
                  <a:srgbClr val="002060"/>
                </a:solidFill>
              </a:rPr>
              <a:t>větší flexibilita – modularizace, </a:t>
            </a:r>
            <a:r>
              <a:rPr lang="cs-CZ" sz="2400" dirty="0" err="1" smtClean="0">
                <a:solidFill>
                  <a:srgbClr val="002060"/>
                </a:solidFill>
              </a:rPr>
              <a:t>spec</a:t>
            </a:r>
            <a:r>
              <a:rPr lang="cs-CZ" sz="2400" dirty="0" smtClean="0">
                <a:solidFill>
                  <a:srgbClr val="002060"/>
                </a:solidFill>
              </a:rPr>
              <a:t>. zaměřené kurzy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b="1" dirty="0" smtClean="0">
                <a:solidFill>
                  <a:srgbClr val="002060"/>
                </a:solidFill>
              </a:rPr>
              <a:t>spolupráce </a:t>
            </a:r>
            <a:r>
              <a:rPr lang="cs-CZ" sz="2800" b="1" dirty="0">
                <a:solidFill>
                  <a:srgbClr val="002060"/>
                </a:solidFill>
              </a:rPr>
              <a:t>klíčových partnerů v </a:t>
            </a:r>
            <a:r>
              <a:rPr lang="cs-CZ" sz="2800" b="1" dirty="0" smtClean="0">
                <a:solidFill>
                  <a:srgbClr val="002060"/>
                </a:solidFill>
              </a:rPr>
              <a:t>regionu</a:t>
            </a:r>
            <a:endParaRPr lang="cs-CZ" sz="2800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b="1" dirty="0" smtClean="0">
                <a:solidFill>
                  <a:srgbClr val="002060"/>
                </a:solidFill>
              </a:rPr>
              <a:t>akcent </a:t>
            </a:r>
            <a:r>
              <a:rPr lang="cs-CZ" sz="2800" b="1" dirty="0">
                <a:solidFill>
                  <a:srgbClr val="002060"/>
                </a:solidFill>
              </a:rPr>
              <a:t>na </a:t>
            </a:r>
            <a:r>
              <a:rPr lang="cs-CZ" sz="2800" b="1" dirty="0" smtClean="0">
                <a:solidFill>
                  <a:srgbClr val="002060"/>
                </a:solidFill>
              </a:rPr>
              <a:t>kvalitu výuky vč. posílení </a:t>
            </a:r>
            <a:r>
              <a:rPr lang="cs-CZ" sz="2800" b="1" dirty="0">
                <a:solidFill>
                  <a:srgbClr val="002060"/>
                </a:solidFill>
              </a:rPr>
              <a:t>praktické přípravy </a:t>
            </a:r>
            <a:r>
              <a:rPr lang="cs-CZ" sz="2800" dirty="0">
                <a:solidFill>
                  <a:srgbClr val="002060"/>
                </a:solidFill>
              </a:rPr>
              <a:t>žáků ve </a:t>
            </a:r>
            <a:r>
              <a:rPr lang="cs-CZ" sz="2800" dirty="0" smtClean="0">
                <a:solidFill>
                  <a:srgbClr val="002060"/>
                </a:solidFill>
              </a:rPr>
              <a:t>firmách – podpora kvalitních </a:t>
            </a:r>
            <a:r>
              <a:rPr lang="cs-CZ" sz="2800" dirty="0">
                <a:solidFill>
                  <a:srgbClr val="002060"/>
                </a:solidFill>
              </a:rPr>
              <a:t>učitelů </a:t>
            </a:r>
            <a:r>
              <a:rPr lang="cs-CZ" sz="2800" dirty="0" err="1">
                <a:solidFill>
                  <a:srgbClr val="002060"/>
                </a:solidFill>
              </a:rPr>
              <a:t>odb</a:t>
            </a:r>
            <a:r>
              <a:rPr lang="cs-CZ" sz="2800" dirty="0">
                <a:solidFill>
                  <a:srgbClr val="002060"/>
                </a:solidFill>
              </a:rPr>
              <a:t>. předmětů a odborníků z praxe </a:t>
            </a:r>
            <a:r>
              <a:rPr lang="cs-CZ" sz="2800" dirty="0" smtClean="0">
                <a:solidFill>
                  <a:srgbClr val="002060"/>
                </a:solidFill>
              </a:rPr>
              <a:t>(</a:t>
            </a:r>
            <a:r>
              <a:rPr lang="cs-CZ" sz="2800" dirty="0">
                <a:solidFill>
                  <a:srgbClr val="002060"/>
                </a:solidFill>
              </a:rPr>
              <a:t>PK instruktor praktického vyučování)</a:t>
            </a:r>
            <a:endParaRPr lang="cs-CZ" sz="2800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b="1" dirty="0" smtClean="0">
                <a:solidFill>
                  <a:srgbClr val="002060"/>
                </a:solidFill>
              </a:rPr>
              <a:t>výměna </a:t>
            </a:r>
            <a:r>
              <a:rPr lang="cs-CZ" sz="2800" b="1" dirty="0">
                <a:solidFill>
                  <a:srgbClr val="002060"/>
                </a:solidFill>
              </a:rPr>
              <a:t>zkušeností </a:t>
            </a:r>
            <a:r>
              <a:rPr lang="cs-CZ" sz="2800" dirty="0" smtClean="0">
                <a:solidFill>
                  <a:srgbClr val="002060"/>
                </a:solidFill>
              </a:rPr>
              <a:t>v </a:t>
            </a:r>
            <a:r>
              <a:rPr lang="cs-CZ" sz="2800" dirty="0">
                <a:solidFill>
                  <a:srgbClr val="002060"/>
                </a:solidFill>
              </a:rPr>
              <a:t>jednotlivých oborech </a:t>
            </a:r>
            <a:r>
              <a:rPr lang="cs-CZ" sz="2800" dirty="0" smtClean="0">
                <a:solidFill>
                  <a:srgbClr val="002060"/>
                </a:solidFill>
              </a:rPr>
              <a:t>CHP (reciprocita firma - škola; stáže, výměnné aktivity vč. zahraničních</a:t>
            </a:r>
            <a:r>
              <a:rPr lang="cs-CZ" sz="2800" smtClean="0">
                <a:solidFill>
                  <a:srgbClr val="002060"/>
                </a:solidFill>
              </a:rPr>
              <a:t>, mobilita </a:t>
            </a:r>
            <a:r>
              <a:rPr lang="cs-CZ" sz="2800" dirty="0" smtClean="0">
                <a:solidFill>
                  <a:srgbClr val="002060"/>
                </a:solidFill>
              </a:rPr>
              <a:t>aj.)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sz="2000" dirty="0" smtClean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cs-CZ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800" dirty="0" smtClean="0"/>
              <a:t>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12" y="-9627"/>
            <a:ext cx="17907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C:\Users\michala.cicvakova\Documents\NÚV\Loga NÚV\log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76672"/>
            <a:ext cx="1340939" cy="555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22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cs-CZ" sz="3200" b="1" dirty="0" smtClean="0">
                <a:solidFill>
                  <a:srgbClr val="F86400"/>
                </a:solidFill>
              </a:rPr>
              <a:t/>
            </a:r>
            <a:br>
              <a:rPr lang="cs-CZ" sz="3200" b="1" dirty="0" smtClean="0">
                <a:solidFill>
                  <a:srgbClr val="F86400"/>
                </a:solidFill>
              </a:rPr>
            </a:br>
            <a:r>
              <a:rPr lang="cs-CZ" sz="3200" b="1" dirty="0" smtClean="0">
                <a:solidFill>
                  <a:srgbClr val="F86400"/>
                </a:solidFill>
              </a:rPr>
              <a:t/>
            </a:r>
            <a:br>
              <a:rPr lang="cs-CZ" sz="3200" b="1" dirty="0" smtClean="0">
                <a:solidFill>
                  <a:srgbClr val="F86400"/>
                </a:solidFill>
              </a:rPr>
            </a:br>
            <a:r>
              <a:rPr lang="cs-CZ" sz="3200" b="1" dirty="0">
                <a:solidFill>
                  <a:srgbClr val="F86400"/>
                </a:solidFill>
              </a:rPr>
              <a:t>D</a:t>
            </a:r>
            <a:r>
              <a:rPr lang="cs-CZ" sz="3200" b="1" dirty="0" smtClean="0">
                <a:solidFill>
                  <a:srgbClr val="F86400"/>
                </a:solidFill>
              </a:rPr>
              <a:t>oporučení pro u</a:t>
            </a:r>
            <a:r>
              <a:rPr lang="cs-CZ" sz="3200" b="1" dirty="0" smtClean="0">
                <a:solidFill>
                  <a:srgbClr val="FF6600"/>
                </a:solidFill>
              </a:rPr>
              <a:t>platnění </a:t>
            </a:r>
            <a:br>
              <a:rPr lang="cs-CZ" sz="3200" b="1" dirty="0" smtClean="0">
                <a:solidFill>
                  <a:srgbClr val="FF6600"/>
                </a:solidFill>
              </a:rPr>
            </a:br>
            <a:r>
              <a:rPr lang="cs-CZ" sz="3200" b="1" dirty="0" smtClean="0">
                <a:solidFill>
                  <a:srgbClr val="FF6600"/>
                </a:solidFill>
              </a:rPr>
              <a:t>absolventů v CHP</a:t>
            </a:r>
            <a:r>
              <a:rPr lang="cs-CZ" sz="3200" b="1" dirty="0">
                <a:solidFill>
                  <a:srgbClr val="002060"/>
                </a:solidFill>
              </a:rPr>
              <a:t/>
            </a:r>
            <a:br>
              <a:rPr lang="cs-CZ" sz="3200" b="1" dirty="0">
                <a:solidFill>
                  <a:srgbClr val="002060"/>
                </a:solidFill>
              </a:rPr>
            </a:br>
            <a:r>
              <a:rPr lang="cs-CZ" sz="3200" b="1" dirty="0" smtClean="0">
                <a:solidFill>
                  <a:srgbClr val="F86400"/>
                </a:solidFill>
              </a:rPr>
              <a:t/>
            </a:r>
            <a:br>
              <a:rPr lang="cs-CZ" sz="3200" b="1" dirty="0" smtClean="0">
                <a:solidFill>
                  <a:srgbClr val="F86400"/>
                </a:solidFill>
              </a:rPr>
            </a:b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19672"/>
            <a:ext cx="8507288" cy="4761656"/>
          </a:xfrm>
        </p:spPr>
        <p:txBody>
          <a:bodyPr/>
          <a:lstStyle/>
          <a:p>
            <a:r>
              <a:rPr lang="cs-CZ" sz="2800" dirty="0" smtClean="0">
                <a:solidFill>
                  <a:srgbClr val="002060"/>
                </a:solidFill>
              </a:rPr>
              <a:t>Využít možností </a:t>
            </a:r>
            <a:r>
              <a:rPr lang="cs-CZ" sz="2800" dirty="0">
                <a:solidFill>
                  <a:srgbClr val="002060"/>
                </a:solidFill>
              </a:rPr>
              <a:t>DV dle zák. 179/2006 Sb</a:t>
            </a:r>
            <a:r>
              <a:rPr lang="cs-CZ" sz="2800" dirty="0" smtClean="0">
                <a:solidFill>
                  <a:srgbClr val="002060"/>
                </a:solidFill>
              </a:rPr>
              <a:t>. </a:t>
            </a:r>
            <a:r>
              <a:rPr lang="cs-CZ" sz="2400" dirty="0" smtClean="0">
                <a:solidFill>
                  <a:srgbClr val="002060"/>
                </a:solidFill>
              </a:rPr>
              <a:t>pro školy a firmy, </a:t>
            </a:r>
            <a:r>
              <a:rPr lang="cs-CZ" sz="2400" dirty="0" err="1">
                <a:solidFill>
                  <a:srgbClr val="002060"/>
                </a:solidFill>
              </a:rPr>
              <a:t>vyhl</a:t>
            </a:r>
            <a:r>
              <a:rPr lang="cs-CZ" sz="2400" dirty="0">
                <a:solidFill>
                  <a:srgbClr val="002060"/>
                </a:solidFill>
              </a:rPr>
              <a:t>. 176/2009 Sb. o </a:t>
            </a:r>
            <a:r>
              <a:rPr lang="cs-CZ" sz="2400" dirty="0" smtClean="0">
                <a:solidFill>
                  <a:srgbClr val="002060"/>
                </a:solidFill>
              </a:rPr>
              <a:t>RK </a:t>
            </a:r>
            <a:r>
              <a:rPr lang="cs-CZ" sz="2400" dirty="0">
                <a:solidFill>
                  <a:srgbClr val="002060"/>
                </a:solidFill>
              </a:rPr>
              <a:t>dle PK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002060"/>
                </a:solidFill>
              </a:rPr>
              <a:t>CŽV, interní firemní vzdělávání, specializační kurzy,.. &gt; </a:t>
            </a:r>
            <a:r>
              <a:rPr lang="cs-CZ" sz="2400" dirty="0">
                <a:solidFill>
                  <a:srgbClr val="002060"/>
                </a:solidFill>
              </a:rPr>
              <a:t>rozšíření portfolia</a:t>
            </a:r>
            <a:r>
              <a:rPr lang="cs-CZ" sz="2400" dirty="0" smtClean="0">
                <a:solidFill>
                  <a:srgbClr val="002060"/>
                </a:solidFill>
              </a:rPr>
              <a:t>..</a:t>
            </a:r>
            <a:endParaRPr lang="cs-CZ" sz="2800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</a:rPr>
              <a:t>Akcent na poskytování kariér. poradentství a lepší poskytování informací o potřebách v CHP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</a:rPr>
              <a:t>Sektorová dohoda - podpora </a:t>
            </a:r>
            <a:r>
              <a:rPr lang="cs-CZ" sz="2800" dirty="0" err="1" smtClean="0">
                <a:solidFill>
                  <a:srgbClr val="002060"/>
                </a:solidFill>
              </a:rPr>
              <a:t>chem</a:t>
            </a:r>
            <a:r>
              <a:rPr lang="cs-CZ" sz="2800" dirty="0" smtClean="0">
                <a:solidFill>
                  <a:srgbClr val="002060"/>
                </a:solidFill>
              </a:rPr>
              <a:t>. oborů v PV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002060"/>
                </a:solidFill>
              </a:rPr>
              <a:t>cil &gt; zvýšit počty žáků na SŠ – atraktivita oboru, propagace, motivace, popularizace chemie na ZŠ </a:t>
            </a:r>
            <a:br>
              <a:rPr lang="cs-CZ" sz="2400" dirty="0" smtClean="0">
                <a:solidFill>
                  <a:srgbClr val="002060"/>
                </a:solidFill>
              </a:rPr>
            </a:br>
            <a:r>
              <a:rPr lang="cs-CZ" sz="2400" dirty="0" smtClean="0">
                <a:solidFill>
                  <a:srgbClr val="002060"/>
                </a:solidFill>
              </a:rPr>
              <a:t>a u rodičů žáků ZŠ, spolupráce SŠ a ZŠ; regionální dohody…</a:t>
            </a:r>
            <a:endParaRPr lang="cs-CZ" sz="2800" dirty="0" smtClean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cs-CZ" sz="2000" dirty="0" smtClean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cs-CZ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800" dirty="0" smtClean="0"/>
              <a:t>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12" y="-9627"/>
            <a:ext cx="17907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C:\Users\michala.cicvakova\Documents\NÚV\Loga NÚV\log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76672"/>
            <a:ext cx="1340939" cy="555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687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4400" dirty="0" smtClean="0">
                <a:solidFill>
                  <a:srgbClr val="002060"/>
                </a:solidFill>
              </a:rPr>
              <a:t>Děkuji za pozornost</a:t>
            </a:r>
          </a:p>
          <a:p>
            <a:pPr marL="0" indent="0" algn="ctr">
              <a:buNone/>
            </a:pPr>
            <a:endParaRPr lang="cs-CZ" dirty="0" smtClean="0">
              <a:hlinkClick r:id="rId2"/>
            </a:endParaRPr>
          </a:p>
          <a:p>
            <a:pPr marL="0" indent="0" algn="ctr">
              <a:buNone/>
            </a:pPr>
            <a:r>
              <a:rPr lang="cs-CZ" dirty="0" smtClean="0">
                <a:hlinkClick r:id="rId2"/>
              </a:rPr>
              <a:t>zorka.husova@nuv.cz</a:t>
            </a:r>
            <a:endParaRPr lang="cs-CZ" dirty="0" smtClean="0"/>
          </a:p>
          <a:p>
            <a:pPr marL="0" indent="0" algn="ctr">
              <a:buNone/>
            </a:pPr>
            <a:endParaRPr lang="cs-CZ" sz="2400" dirty="0" smtClean="0">
              <a:hlinkClick r:id="rId3"/>
            </a:endParaRPr>
          </a:p>
          <a:p>
            <a:pPr marL="0" indent="0" algn="ctr">
              <a:buNone/>
            </a:pPr>
            <a:r>
              <a:rPr lang="cs-CZ" sz="2400" dirty="0" smtClean="0">
                <a:hlinkClick r:id="rId3"/>
              </a:rPr>
              <a:t>www.nuv.cz</a:t>
            </a:r>
            <a:endParaRPr lang="cs-CZ" sz="2400" dirty="0" smtClean="0"/>
          </a:p>
          <a:p>
            <a:pPr marL="0" indent="0" algn="ctr">
              <a:buNone/>
            </a:pPr>
            <a:r>
              <a:rPr lang="cs-CZ" sz="2400" dirty="0" smtClean="0">
                <a:hlinkClick r:id="rId4"/>
              </a:rPr>
              <a:t>www.narodnikvalifikace.cz</a:t>
            </a:r>
            <a:endParaRPr lang="cs-CZ" sz="2400" dirty="0" smtClean="0"/>
          </a:p>
          <a:p>
            <a:pPr marL="0" indent="0" algn="ctr">
              <a:buNone/>
            </a:pPr>
            <a:r>
              <a:rPr lang="cs-CZ" sz="2400" dirty="0" smtClean="0">
                <a:hlinkClick r:id="rId5"/>
              </a:rPr>
              <a:t>www.vzdelavaniaprace.cz</a:t>
            </a:r>
            <a:endParaRPr lang="cs-CZ" sz="2400" dirty="0" smtClean="0"/>
          </a:p>
          <a:p>
            <a:pPr marL="0" indent="0" algn="ctr">
              <a:buNone/>
            </a:pPr>
            <a:r>
              <a:rPr lang="cs-CZ" sz="2400" smtClean="0">
                <a:hlinkClick r:id="rId6"/>
              </a:rPr>
              <a:t>www.nsp.cz</a:t>
            </a:r>
            <a:endParaRPr lang="cs-CZ" sz="2400" smtClean="0"/>
          </a:p>
          <a:p>
            <a:pPr marL="0" indent="0" algn="ctr">
              <a:buNone/>
            </a:pPr>
            <a:endParaRPr lang="cs-CZ" sz="2400" dirty="0" smtClean="0"/>
          </a:p>
          <a:p>
            <a:pPr marL="0" indent="0" algn="ctr">
              <a:buNone/>
            </a:pPr>
            <a:endParaRPr lang="cs-CZ" sz="2400" dirty="0" smtClean="0"/>
          </a:p>
          <a:p>
            <a:pPr marL="0" indent="0" algn="ctr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00750"/>
            <a:ext cx="28575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6139656"/>
            <a:ext cx="1225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161087"/>
            <a:ext cx="1292225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71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>
                <a:solidFill>
                  <a:srgbClr val="FF6600"/>
                </a:solidFill>
              </a:rPr>
              <a:t>O</a:t>
            </a:r>
            <a:r>
              <a:rPr lang="cs-CZ" sz="4000" b="1" dirty="0" smtClean="0">
                <a:solidFill>
                  <a:srgbClr val="FF6600"/>
                </a:solidFill>
              </a:rPr>
              <a:t>bory vzdělání</a:t>
            </a:r>
            <a:endParaRPr lang="cs-CZ" sz="4000" b="1" dirty="0">
              <a:solidFill>
                <a:srgbClr val="FF66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44216"/>
            <a:ext cx="8229600" cy="4365104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Úroveň H (s výučním listem)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70C0"/>
                </a:solidFill>
              </a:rPr>
              <a:t> Chemik 2852H/01</a:t>
            </a:r>
          </a:p>
          <a:p>
            <a:pPr marL="0" indent="0">
              <a:buNone/>
            </a:pPr>
            <a:endParaRPr lang="cs-CZ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Úroveň M, L (s maturitou)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70C0"/>
                </a:solidFill>
              </a:rPr>
              <a:t> Aplikovaná chemie 2844M/01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70C0"/>
                </a:solidFill>
              </a:rPr>
              <a:t> Chemik operátor 2842L/01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70C0"/>
                </a:solidFill>
              </a:rPr>
              <a:t> Chemik </a:t>
            </a:r>
            <a:r>
              <a:rPr lang="cs-CZ" dirty="0">
                <a:solidFill>
                  <a:srgbClr val="0070C0"/>
                </a:solidFill>
              </a:rPr>
              <a:t>operátor</a:t>
            </a:r>
            <a:r>
              <a:rPr lang="cs-CZ" dirty="0" smtClean="0">
                <a:solidFill>
                  <a:srgbClr val="0070C0"/>
                </a:solidFill>
              </a:rPr>
              <a:t> 2842L/51 (NS)</a:t>
            </a:r>
            <a:endParaRPr lang="cs-CZ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dirty="0" smtClean="0">
              <a:solidFill>
                <a:srgbClr val="00B0F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C:\Users\michala.cicvakova\Documents\NÚV\Loga NÚV\log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876" y="535729"/>
            <a:ext cx="1596653" cy="661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009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FF6600"/>
                </a:solidFill>
              </a:rPr>
              <a:t>Počty žáků v OV</a:t>
            </a:r>
            <a:endParaRPr lang="cs-CZ" sz="4000" b="1" dirty="0">
              <a:solidFill>
                <a:srgbClr val="FF66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00200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cs-CZ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rgbClr val="00206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242926"/>
              </p:ext>
            </p:extLst>
          </p:nvPr>
        </p:nvGraphicFramePr>
        <p:xfrm>
          <a:off x="899591" y="1628801"/>
          <a:ext cx="7118357" cy="4677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7"/>
                <a:gridCol w="1484764"/>
                <a:gridCol w="635551"/>
                <a:gridCol w="728157"/>
                <a:gridCol w="622994"/>
                <a:gridCol w="692214"/>
                <a:gridCol w="971909"/>
                <a:gridCol w="758631"/>
              </a:tblGrid>
              <a:tr h="722173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Studium</a:t>
                      </a:r>
                    </a:p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denní/</a:t>
                      </a: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NS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1. r.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2.r.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3.r.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4.r.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celkem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noví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399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rgbClr val="002060"/>
                          </a:solidFill>
                        </a:rPr>
                        <a:t>2852H/01</a:t>
                      </a:r>
                    </a:p>
                    <a:p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rgbClr val="002060"/>
                          </a:solidFill>
                        </a:rPr>
                        <a:t>Chemik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kern="1200" dirty="0" smtClean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lang="cs-CZ" sz="1800" b="1" kern="1200" dirty="0">
                        <a:solidFill>
                          <a:srgbClr val="FF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kern="1200" dirty="0" smtClean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cs-CZ" sz="1800" b="1" kern="1200" dirty="0">
                        <a:solidFill>
                          <a:srgbClr val="FF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kern="1200" dirty="0" smtClean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cs-CZ" sz="1800" b="1" kern="1200" dirty="0">
                        <a:solidFill>
                          <a:srgbClr val="FF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kern="1200" dirty="0" smtClean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cs-CZ" sz="1800" b="1" kern="1200" dirty="0">
                        <a:solidFill>
                          <a:srgbClr val="FF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kern="1200" dirty="0" smtClean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</a:rPr>
                        <a:t>87</a:t>
                      </a:r>
                      <a:endParaRPr lang="cs-CZ" sz="1800" b="1" kern="1200" dirty="0">
                        <a:solidFill>
                          <a:srgbClr val="FF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kern="1200" dirty="0" smtClean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  <a:endParaRPr lang="cs-CZ" sz="1800" b="1" kern="1200" dirty="0">
                        <a:solidFill>
                          <a:srgbClr val="FF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821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2844M/01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Aplikovaná chemie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solidFill>
                            <a:srgbClr val="FF6600"/>
                          </a:solidFill>
                        </a:rPr>
                        <a:t>620</a:t>
                      </a:r>
                      <a:endParaRPr lang="cs-CZ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solidFill>
                            <a:srgbClr val="FF6600"/>
                          </a:solidFill>
                        </a:rPr>
                        <a:t>520</a:t>
                      </a:r>
                      <a:endParaRPr lang="cs-CZ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solidFill>
                            <a:srgbClr val="FF6600"/>
                          </a:solidFill>
                        </a:rPr>
                        <a:t>422</a:t>
                      </a:r>
                      <a:endParaRPr lang="cs-CZ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solidFill>
                            <a:srgbClr val="FF6600"/>
                          </a:solidFill>
                        </a:rPr>
                        <a:t>427</a:t>
                      </a:r>
                      <a:endParaRPr lang="cs-CZ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solidFill>
                            <a:srgbClr val="FF6600"/>
                          </a:solidFill>
                        </a:rPr>
                        <a:t>1989</a:t>
                      </a:r>
                      <a:endParaRPr lang="cs-CZ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solidFill>
                            <a:srgbClr val="FF6600"/>
                          </a:solidFill>
                        </a:rPr>
                        <a:t>610</a:t>
                      </a:r>
                      <a:endParaRPr lang="cs-CZ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</a:tr>
              <a:tr h="662128">
                <a:tc>
                  <a:txBody>
                    <a:bodyPr/>
                    <a:lstStyle/>
                    <a:p>
                      <a:r>
                        <a:rPr lang="cs-CZ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2842L/01</a:t>
                      </a:r>
                    </a:p>
                    <a:p>
                      <a:endParaRPr lang="cs-CZ" sz="16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Chemik operátor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kern="1200" dirty="0" smtClean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</a:rPr>
                        <a:t>47</a:t>
                      </a:r>
                      <a:endParaRPr lang="cs-CZ" sz="1800" b="1" kern="1200" dirty="0">
                        <a:solidFill>
                          <a:srgbClr val="FF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kern="1200" dirty="0" smtClean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</a:p>
                    <a:p>
                      <a:pPr algn="r"/>
                      <a:endParaRPr lang="cs-CZ" sz="1800" b="1" kern="1200" dirty="0" smtClean="0">
                        <a:solidFill>
                          <a:srgbClr val="FF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endParaRPr lang="cs-CZ" sz="1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kern="1200" dirty="0" smtClean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endParaRPr lang="cs-CZ" sz="1800" b="1" kern="1200" dirty="0">
                        <a:solidFill>
                          <a:srgbClr val="FF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kern="1200" dirty="0" smtClean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  <a:endParaRPr lang="cs-CZ" sz="1800" b="1" kern="1200" dirty="0">
                        <a:solidFill>
                          <a:srgbClr val="FF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kern="1200" dirty="0" smtClean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</a:rPr>
                        <a:t>208</a:t>
                      </a:r>
                    </a:p>
                    <a:p>
                      <a:pPr algn="r"/>
                      <a:endParaRPr lang="cs-CZ" sz="1800" b="1" kern="1200" dirty="0" smtClean="0">
                        <a:solidFill>
                          <a:srgbClr val="FF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endParaRPr lang="cs-CZ" sz="1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kern="1200" dirty="0" smtClean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  <a:endParaRPr lang="cs-CZ" sz="1800" b="1" kern="1200" dirty="0">
                        <a:solidFill>
                          <a:srgbClr val="FF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118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2842L/51</a:t>
                      </a:r>
                    </a:p>
                    <a:p>
                      <a:endParaRPr lang="cs-CZ" sz="16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Chemik operátor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16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="1" kern="1200" dirty="0" smtClean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1600" b="1" kern="1200" dirty="0">
                        <a:solidFill>
                          <a:srgbClr val="FF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1600" b="1" kern="1200" dirty="0">
                        <a:solidFill>
                          <a:srgbClr val="FF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1600" b="1" kern="1200" dirty="0">
                        <a:solidFill>
                          <a:srgbClr val="FF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="1" kern="1200" dirty="0" smtClean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1600" b="1" kern="1200" dirty="0">
                        <a:solidFill>
                          <a:srgbClr val="FF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1800" b="1" kern="1200" dirty="0">
                        <a:solidFill>
                          <a:srgbClr val="FF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40099">
                <a:tc>
                  <a:txBody>
                    <a:bodyPr/>
                    <a:lstStyle/>
                    <a:p>
                      <a:r>
                        <a:rPr lang="cs-CZ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Celkem</a:t>
                      </a:r>
                      <a:endParaRPr lang="cs-CZ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 smtClean="0">
                          <a:solidFill>
                            <a:srgbClr val="002060"/>
                          </a:solidFill>
                        </a:rPr>
                        <a:t>701</a:t>
                      </a:r>
                      <a:endParaRPr lang="cs-CZ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 smtClean="0">
                          <a:solidFill>
                            <a:srgbClr val="002060"/>
                          </a:solidFill>
                        </a:rPr>
                        <a:t>596</a:t>
                      </a:r>
                      <a:endParaRPr lang="cs-CZ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 smtClean="0">
                          <a:solidFill>
                            <a:srgbClr val="002060"/>
                          </a:solidFill>
                        </a:rPr>
                        <a:t>508</a:t>
                      </a:r>
                      <a:endParaRPr lang="cs-CZ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 smtClean="0">
                          <a:solidFill>
                            <a:srgbClr val="002060"/>
                          </a:solidFill>
                        </a:rPr>
                        <a:t>479</a:t>
                      </a:r>
                      <a:endParaRPr lang="cs-CZ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>
                          <a:solidFill>
                            <a:srgbClr val="002060"/>
                          </a:solidFill>
                        </a:rPr>
                        <a:t>2284</a:t>
                      </a:r>
                      <a:endParaRPr lang="cs-CZ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>
                          <a:solidFill>
                            <a:srgbClr val="002060"/>
                          </a:solidFill>
                        </a:rPr>
                        <a:t>689</a:t>
                      </a:r>
                      <a:endParaRPr lang="cs-CZ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709469">
                <a:tc gridSpan="8">
                  <a:txBody>
                    <a:bodyPr/>
                    <a:lstStyle/>
                    <a:p>
                      <a:r>
                        <a:rPr lang="cs-CZ" sz="1400" b="0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Zdroj: </a:t>
                      </a:r>
                    </a:p>
                    <a:p>
                      <a:r>
                        <a:rPr lang="cs-CZ" sz="1400" b="0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Přehled</a:t>
                      </a:r>
                      <a:r>
                        <a:rPr lang="cs-CZ" sz="1400" b="0" i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o počtech žáků podle oborů SOŠ a VOŠ 2014/15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cs-CZ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cs-CZ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cs-CZ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cs-CZ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8" descr="C:\Users\michala.cicvakova\Documents\NÚV\Loga NÚV\log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806" y="535729"/>
            <a:ext cx="1422723" cy="589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376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>
                <a:solidFill>
                  <a:srgbClr val="FF6600"/>
                </a:solidFill>
              </a:rPr>
              <a:t>O</a:t>
            </a:r>
            <a:r>
              <a:rPr lang="cs-CZ" sz="4000" b="1" dirty="0" smtClean="0">
                <a:solidFill>
                  <a:srgbClr val="FF6600"/>
                </a:solidFill>
              </a:rPr>
              <a:t>bory vzdělání </a:t>
            </a:r>
            <a:br>
              <a:rPr lang="cs-CZ" sz="4000" b="1" dirty="0" smtClean="0">
                <a:solidFill>
                  <a:srgbClr val="FF6600"/>
                </a:solidFill>
              </a:rPr>
            </a:br>
            <a:r>
              <a:rPr lang="cs-CZ" sz="2400" b="1" dirty="0">
                <a:solidFill>
                  <a:srgbClr val="FF6600"/>
                </a:solidFill>
              </a:rPr>
              <a:t>v roce </a:t>
            </a:r>
            <a:r>
              <a:rPr lang="cs-CZ" sz="2400" b="1" dirty="0" smtClean="0">
                <a:solidFill>
                  <a:srgbClr val="FF6600"/>
                </a:solidFill>
              </a:rPr>
              <a:t>2001</a:t>
            </a:r>
            <a:endParaRPr lang="cs-CZ" sz="2400" b="1" dirty="0">
              <a:solidFill>
                <a:srgbClr val="FF66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78730"/>
            <a:ext cx="8229600" cy="463059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0099"/>
                </a:solidFill>
              </a:rPr>
              <a:t>Chemik H; (11 žáků)			    </a:t>
            </a:r>
            <a:r>
              <a:rPr lang="cs-CZ" sz="1800" b="1" dirty="0" smtClean="0">
                <a:solidFill>
                  <a:srgbClr val="FF6600"/>
                </a:solidFill>
              </a:rPr>
              <a:t>Celkem 3421 (275 H; 3146 M)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0099"/>
                </a:solidFill>
              </a:rPr>
              <a:t>Chemik – laborant H; (161)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0099"/>
                </a:solidFill>
              </a:rPr>
              <a:t>Provozní chemik – </a:t>
            </a:r>
            <a:r>
              <a:rPr lang="cs-CZ" sz="1800" dirty="0" err="1" smtClean="0">
                <a:solidFill>
                  <a:srgbClr val="000099"/>
                </a:solidFill>
              </a:rPr>
              <a:t>technol</a:t>
            </a:r>
            <a:r>
              <a:rPr lang="cs-CZ" sz="1800" dirty="0" smtClean="0">
                <a:solidFill>
                  <a:srgbClr val="000099"/>
                </a:solidFill>
              </a:rPr>
              <a:t>. výroby H; (7)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0099"/>
                </a:solidFill>
              </a:rPr>
              <a:t>Laborant farmaceutické výroby H; (67)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0099"/>
                </a:solidFill>
              </a:rPr>
              <a:t>Gumárenská, plastikářská výroba E; (29)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0099"/>
                </a:solidFill>
              </a:rPr>
              <a:t>Chemická </a:t>
            </a:r>
            <a:r>
              <a:rPr lang="cs-CZ" sz="1800" dirty="0" smtClean="0">
                <a:solidFill>
                  <a:srgbClr val="000099"/>
                </a:solidFill>
              </a:rPr>
              <a:t>technologie M; (193) – celkem 4 OV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0099"/>
                </a:solidFill>
              </a:rPr>
              <a:t>Farmaceutické substance M; (25)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0099"/>
                </a:solidFill>
              </a:rPr>
              <a:t>Chemicko-farmaceutická výroba M; (370)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0099"/>
                </a:solidFill>
              </a:rPr>
              <a:t>Výroba </a:t>
            </a:r>
            <a:r>
              <a:rPr lang="cs-CZ" sz="1800" dirty="0" smtClean="0">
                <a:solidFill>
                  <a:srgbClr val="000099"/>
                </a:solidFill>
              </a:rPr>
              <a:t>celulózy </a:t>
            </a:r>
            <a:r>
              <a:rPr lang="cs-CZ" sz="1800" dirty="0">
                <a:solidFill>
                  <a:srgbClr val="000099"/>
                </a:solidFill>
              </a:rPr>
              <a:t>a papíru M; (</a:t>
            </a:r>
            <a:r>
              <a:rPr lang="cs-CZ" sz="1800" dirty="0" smtClean="0">
                <a:solidFill>
                  <a:srgbClr val="000099"/>
                </a:solidFill>
              </a:rPr>
              <a:t>18)</a:t>
            </a:r>
            <a:endParaRPr lang="cs-CZ" sz="1800" dirty="0">
              <a:solidFill>
                <a:srgbClr val="000099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0099"/>
                </a:solidFill>
              </a:rPr>
              <a:t>Analytická chemie M; (181)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0099"/>
                </a:solidFill>
              </a:rPr>
              <a:t>Aplikovaná </a:t>
            </a:r>
            <a:r>
              <a:rPr lang="cs-CZ" sz="1800" dirty="0" smtClean="0">
                <a:solidFill>
                  <a:srgbClr val="000099"/>
                </a:solidFill>
              </a:rPr>
              <a:t>chemie M; (1914)</a:t>
            </a:r>
            <a:r>
              <a:rPr lang="cs-CZ" sz="2000" dirty="0" smtClean="0">
                <a:solidFill>
                  <a:srgbClr val="000099"/>
                </a:solidFill>
              </a:rPr>
              <a:t>–</a:t>
            </a:r>
            <a:r>
              <a:rPr lang="cs-CZ" sz="1600" dirty="0" smtClean="0">
                <a:solidFill>
                  <a:srgbClr val="000099"/>
                </a:solidFill>
              </a:rPr>
              <a:t>analytická </a:t>
            </a:r>
            <a:r>
              <a:rPr lang="cs-CZ" sz="1600" dirty="0">
                <a:solidFill>
                  <a:srgbClr val="000099"/>
                </a:solidFill>
              </a:rPr>
              <a:t>ch., </a:t>
            </a:r>
            <a:r>
              <a:rPr lang="cs-CZ" sz="1600" dirty="0" err="1" smtClean="0">
                <a:solidFill>
                  <a:srgbClr val="000099"/>
                </a:solidFill>
              </a:rPr>
              <a:t>chem.technologie</a:t>
            </a:r>
            <a:r>
              <a:rPr lang="cs-CZ" sz="1600" dirty="0">
                <a:solidFill>
                  <a:srgbClr val="000099"/>
                </a:solidFill>
              </a:rPr>
              <a:t>, </a:t>
            </a:r>
            <a:r>
              <a:rPr lang="cs-CZ" sz="1600" dirty="0" smtClean="0">
                <a:solidFill>
                  <a:srgbClr val="000099"/>
                </a:solidFill>
              </a:rPr>
              <a:t>monitorování </a:t>
            </a:r>
            <a:r>
              <a:rPr lang="cs-CZ" sz="1600" dirty="0">
                <a:solidFill>
                  <a:srgbClr val="000099"/>
                </a:solidFill>
              </a:rPr>
              <a:t>ŽP, </a:t>
            </a:r>
            <a:r>
              <a:rPr lang="cs-CZ" sz="1600" dirty="0" err="1">
                <a:solidFill>
                  <a:srgbClr val="000099"/>
                </a:solidFill>
              </a:rPr>
              <a:t>farmac</a:t>
            </a:r>
            <a:r>
              <a:rPr lang="cs-CZ" sz="1600" dirty="0">
                <a:solidFill>
                  <a:srgbClr val="000099"/>
                </a:solidFill>
              </a:rPr>
              <a:t>. substance, ochrana </a:t>
            </a:r>
            <a:r>
              <a:rPr lang="cs-CZ" sz="1600" dirty="0" smtClean="0">
                <a:solidFill>
                  <a:srgbClr val="000099"/>
                </a:solidFill>
              </a:rPr>
              <a:t>ŽP, </a:t>
            </a:r>
            <a:r>
              <a:rPr lang="cs-CZ" sz="1600" dirty="0">
                <a:solidFill>
                  <a:srgbClr val="000099"/>
                </a:solidFill>
              </a:rPr>
              <a:t>VT v chemii, Podnik. management </a:t>
            </a:r>
            <a:endParaRPr lang="cs-CZ" sz="1600" dirty="0" smtClean="0">
              <a:solidFill>
                <a:srgbClr val="000099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0099"/>
                </a:solidFill>
              </a:rPr>
              <a:t>Operátor průmyslové chemie L; (417)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0099"/>
                </a:solidFill>
              </a:rPr>
              <a:t>Operátor farmaceutické výroby L; (28)          </a:t>
            </a:r>
            <a:endParaRPr lang="cs-CZ" sz="1800" dirty="0">
              <a:solidFill>
                <a:srgbClr val="000099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0200" cy="1678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C:\Users\michala.cicvakova\Documents\NÚV\Loga NÚV\log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876" y="535729"/>
            <a:ext cx="1596653" cy="661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059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cs-CZ" sz="3600" b="1" dirty="0" smtClean="0">
                <a:solidFill>
                  <a:srgbClr val="FF6600"/>
                </a:solidFill>
              </a:rPr>
              <a:t>Střední školy </a:t>
            </a:r>
            <a:br>
              <a:rPr lang="cs-CZ" sz="3600" b="1" dirty="0" smtClean="0">
                <a:solidFill>
                  <a:srgbClr val="FF6600"/>
                </a:solidFill>
              </a:rPr>
            </a:br>
            <a:r>
              <a:rPr lang="cs-CZ" sz="3600" b="1" dirty="0" smtClean="0">
                <a:solidFill>
                  <a:srgbClr val="FF6600"/>
                </a:solidFill>
              </a:rPr>
              <a:t>s chemickými obory</a:t>
            </a:r>
            <a:endParaRPr lang="cs-CZ" sz="3600" b="1" dirty="0">
              <a:solidFill>
                <a:srgbClr val="FF66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968552"/>
          </a:xfrm>
        </p:spPr>
        <p:txBody>
          <a:bodyPr/>
          <a:lstStyle/>
          <a:p>
            <a:pPr marL="0" indent="0">
              <a:buNone/>
            </a:pPr>
            <a:endParaRPr lang="cs-CZ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000" i="1" dirty="0">
                <a:solidFill>
                  <a:srgbClr val="002060"/>
                </a:solidFill>
              </a:rPr>
              <a:t> </a:t>
            </a:r>
            <a:r>
              <a:rPr lang="cs-CZ" sz="2000" i="1" dirty="0" smtClean="0">
                <a:solidFill>
                  <a:srgbClr val="002060"/>
                </a:solidFill>
              </a:rPr>
              <a:t>    </a:t>
            </a:r>
            <a:r>
              <a:rPr lang="cs-CZ" sz="1400" i="1" dirty="0" smtClean="0">
                <a:solidFill>
                  <a:srgbClr val="002060"/>
                </a:solidFill>
              </a:rPr>
              <a:t>Zdroj: </a:t>
            </a:r>
            <a:r>
              <a:rPr lang="cs-CZ" sz="1400" i="1" dirty="0" smtClean="0">
                <a:solidFill>
                  <a:srgbClr val="002060"/>
                </a:solidFill>
                <a:hlinkClick r:id="rId2"/>
              </a:rPr>
              <a:t>www.infoabsolvent.cz</a:t>
            </a:r>
            <a:r>
              <a:rPr lang="cs-CZ" sz="1400" i="1" dirty="0" smtClean="0">
                <a:solidFill>
                  <a:srgbClr val="002060"/>
                </a:solidFill>
              </a:rPr>
              <a:t> (NÚV)</a:t>
            </a:r>
            <a:endParaRPr lang="cs-CZ" sz="1400" i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dirty="0" smtClean="0">
              <a:solidFill>
                <a:srgbClr val="00B0F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56264"/>
              </p:ext>
            </p:extLst>
          </p:nvPr>
        </p:nvGraphicFramePr>
        <p:xfrm>
          <a:off x="251520" y="1417640"/>
          <a:ext cx="8208912" cy="50356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8577"/>
                <a:gridCol w="2000140"/>
                <a:gridCol w="913701"/>
                <a:gridCol w="1836494"/>
              </a:tblGrid>
              <a:tr h="2397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VOŠ zdravotnická a Střední </a:t>
                      </a:r>
                      <a:r>
                        <a:rPr lang="cs-CZ" sz="1100" u="none" strike="noStrike" dirty="0" err="1">
                          <a:solidFill>
                            <a:srgbClr val="0070C0"/>
                          </a:solidFill>
                          <a:effectLst/>
                        </a:rPr>
                        <a:t>zdrav.škola</a:t>
                      </a:r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Praha 1</a:t>
                      </a:r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2844M01</a:t>
                      </a:r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Aplikovaná chemie</a:t>
                      </a:r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Masarykova střední škola chemická</a:t>
                      </a:r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Praha 1</a:t>
                      </a:r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solidFill>
                            <a:srgbClr val="0070C0"/>
                          </a:solidFill>
                          <a:effectLst/>
                        </a:rPr>
                        <a:t>2844M01</a:t>
                      </a:r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Aplikovaná chemie</a:t>
                      </a:r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SŠ - COP technickohospodářské</a:t>
                      </a:r>
                      <a:endParaRPr lang="cs-CZ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solidFill>
                            <a:srgbClr val="7030A0"/>
                          </a:solidFill>
                          <a:effectLst/>
                        </a:rPr>
                        <a:t>Praha 9</a:t>
                      </a:r>
                      <a:endParaRPr lang="cs-CZ" sz="11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solidFill>
                            <a:srgbClr val="7030A0"/>
                          </a:solidFill>
                          <a:effectLst/>
                        </a:rPr>
                        <a:t>2842L01</a:t>
                      </a:r>
                      <a:endParaRPr lang="cs-CZ" sz="11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solidFill>
                            <a:srgbClr val="7030A0"/>
                          </a:solidFill>
                          <a:effectLst/>
                        </a:rPr>
                        <a:t>Chemik operátor</a:t>
                      </a:r>
                      <a:endParaRPr lang="cs-CZ" sz="11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SOŠ a SOU</a:t>
                      </a:r>
                      <a:endParaRPr lang="cs-CZ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Kralupy nad Vltavou</a:t>
                      </a:r>
                      <a:endParaRPr lang="cs-CZ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2842L01</a:t>
                      </a:r>
                      <a:endParaRPr lang="cs-CZ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Chemik operátor</a:t>
                      </a:r>
                      <a:endParaRPr lang="cs-CZ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SŠ obchodu, služeb a podnikání a VOŠ</a:t>
                      </a:r>
                      <a:endParaRPr lang="pl-PL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solidFill>
                            <a:srgbClr val="0070C0"/>
                          </a:solidFill>
                          <a:effectLst/>
                        </a:rPr>
                        <a:t>České Budějovice</a:t>
                      </a:r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solidFill>
                            <a:srgbClr val="0070C0"/>
                          </a:solidFill>
                          <a:effectLst/>
                        </a:rPr>
                        <a:t>2844M01</a:t>
                      </a:r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solidFill>
                            <a:srgbClr val="0070C0"/>
                          </a:solidFill>
                          <a:effectLst/>
                        </a:rPr>
                        <a:t>Aplikovaná chemie</a:t>
                      </a:r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SPŠ keramická a sklářská </a:t>
                      </a:r>
                      <a:endParaRPr lang="cs-CZ" sz="11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solidFill>
                            <a:srgbClr val="0070C0"/>
                          </a:solidFill>
                          <a:effectLst/>
                        </a:rPr>
                        <a:t>Karlovy Vary</a:t>
                      </a:r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solidFill>
                            <a:srgbClr val="0070C0"/>
                          </a:solidFill>
                          <a:effectLst/>
                        </a:rPr>
                        <a:t>2844M01</a:t>
                      </a:r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solidFill>
                            <a:srgbClr val="0070C0"/>
                          </a:solidFill>
                          <a:effectLst/>
                        </a:rPr>
                        <a:t>Aplikovaná chemie</a:t>
                      </a:r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SOŠ technická a zahradnická</a:t>
                      </a:r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solidFill>
                            <a:srgbClr val="0070C0"/>
                          </a:solidFill>
                          <a:effectLst/>
                        </a:rPr>
                        <a:t>Lovosice</a:t>
                      </a:r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solidFill>
                            <a:srgbClr val="0070C0"/>
                          </a:solidFill>
                          <a:effectLst/>
                        </a:rPr>
                        <a:t>2844M01</a:t>
                      </a:r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solidFill>
                            <a:srgbClr val="0070C0"/>
                          </a:solidFill>
                          <a:effectLst/>
                        </a:rPr>
                        <a:t>Aplikovaná chemie</a:t>
                      </a:r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Střední škola EDUCHEM, a.s.</a:t>
                      </a:r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Meziboří</a:t>
                      </a:r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solidFill>
                            <a:srgbClr val="0070C0"/>
                          </a:solidFill>
                          <a:effectLst/>
                        </a:rPr>
                        <a:t>2844M01</a:t>
                      </a:r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solidFill>
                            <a:srgbClr val="0070C0"/>
                          </a:solidFill>
                          <a:effectLst/>
                        </a:rPr>
                        <a:t>Aplikovaná chemie</a:t>
                      </a:r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solidFill>
                            <a:srgbClr val="0070C0"/>
                          </a:solidFill>
                          <a:effectLst/>
                        </a:rPr>
                        <a:t>Gymnázium a SOŠ dr. Václava Šmejkala</a:t>
                      </a:r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Ústí nad Labem</a:t>
                      </a:r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solidFill>
                            <a:srgbClr val="0070C0"/>
                          </a:solidFill>
                          <a:effectLst/>
                        </a:rPr>
                        <a:t>2844M01</a:t>
                      </a:r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solidFill>
                            <a:srgbClr val="0070C0"/>
                          </a:solidFill>
                          <a:effectLst/>
                        </a:rPr>
                        <a:t>Aplikovaná chemie</a:t>
                      </a:r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solidFill>
                            <a:srgbClr val="0070C0"/>
                          </a:solidFill>
                          <a:effectLst/>
                        </a:rPr>
                        <a:t>SUPŠ sklářská, příspěvková organizace</a:t>
                      </a:r>
                      <a:endParaRPr lang="cs-CZ" sz="1100" b="0" i="1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Železný Brod</a:t>
                      </a:r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solidFill>
                            <a:srgbClr val="0070C0"/>
                          </a:solidFill>
                          <a:effectLst/>
                        </a:rPr>
                        <a:t>2844M01</a:t>
                      </a:r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solidFill>
                            <a:srgbClr val="0070C0"/>
                          </a:solidFill>
                          <a:effectLst/>
                        </a:rPr>
                        <a:t>Aplikovaná chemie</a:t>
                      </a:r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Střední škola informatiky a služeb</a:t>
                      </a:r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Dvůr Králové nad Labem</a:t>
                      </a:r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solidFill>
                            <a:srgbClr val="0070C0"/>
                          </a:solidFill>
                          <a:effectLst/>
                        </a:rPr>
                        <a:t>2844M01</a:t>
                      </a:r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solidFill>
                            <a:srgbClr val="0070C0"/>
                          </a:solidFill>
                          <a:effectLst/>
                        </a:rPr>
                        <a:t>Aplikovaná chemie</a:t>
                      </a:r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solidFill>
                            <a:srgbClr val="0070C0"/>
                          </a:solidFill>
                          <a:effectLst/>
                        </a:rPr>
                        <a:t>Střední průmyslová škola chemická</a:t>
                      </a:r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Pardubice - Polabiny</a:t>
                      </a:r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2844M01</a:t>
                      </a:r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Aplikovaná chemie</a:t>
                      </a:r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Střední průmyslová škola chemická</a:t>
                      </a:r>
                      <a:endParaRPr lang="cs-CZ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Pardubice - Polabiny</a:t>
                      </a:r>
                      <a:endParaRPr lang="cs-CZ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2852H01</a:t>
                      </a:r>
                      <a:endParaRPr lang="cs-CZ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Chemik</a:t>
                      </a:r>
                      <a:endParaRPr lang="cs-CZ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Střední průmyslová škola chemická</a:t>
                      </a:r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solidFill>
                            <a:srgbClr val="0070C0"/>
                          </a:solidFill>
                          <a:effectLst/>
                        </a:rPr>
                        <a:t>Brno</a:t>
                      </a:r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solidFill>
                            <a:srgbClr val="0070C0"/>
                          </a:solidFill>
                          <a:effectLst/>
                        </a:rPr>
                        <a:t>2844M01</a:t>
                      </a:r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Aplikovaná chemie</a:t>
                      </a:r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Střední škola logistiky a chemie</a:t>
                      </a:r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solidFill>
                            <a:srgbClr val="0070C0"/>
                          </a:solidFill>
                          <a:effectLst/>
                        </a:rPr>
                        <a:t>Olomouc</a:t>
                      </a:r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solidFill>
                            <a:srgbClr val="0070C0"/>
                          </a:solidFill>
                          <a:effectLst/>
                        </a:rPr>
                        <a:t>2844M01</a:t>
                      </a:r>
                      <a:endParaRPr lang="cs-CZ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Aplikovaná chemie</a:t>
                      </a:r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Střední průmyslová škola </a:t>
                      </a:r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Hranice</a:t>
                      </a:r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2844M01</a:t>
                      </a:r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Aplikovaná chemie</a:t>
                      </a:r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ISŠ - COP a Jazyková škola s právem SJZ</a:t>
                      </a:r>
                      <a:endParaRPr lang="pt-BR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Valašské Meziříčí</a:t>
                      </a:r>
                      <a:endParaRPr lang="cs-CZ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2842L01</a:t>
                      </a:r>
                      <a:endParaRPr lang="cs-CZ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Chemik operátor</a:t>
                      </a:r>
                      <a:endParaRPr lang="cs-CZ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Střední průmyslová škola </a:t>
                      </a:r>
                      <a:endParaRPr lang="cs-CZ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Otrokovice</a:t>
                      </a:r>
                      <a:endParaRPr lang="cs-CZ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2852H01</a:t>
                      </a:r>
                      <a:endParaRPr lang="cs-CZ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Chemik</a:t>
                      </a:r>
                      <a:endParaRPr lang="cs-CZ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Střední průmyslová škola </a:t>
                      </a:r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Otrokovice</a:t>
                      </a:r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2844M01</a:t>
                      </a:r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Aplikovaná chemie</a:t>
                      </a:r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Masarykova SŠ zemědělská a VOŠ</a:t>
                      </a:r>
                      <a:endParaRPr lang="cs-CZ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Opava</a:t>
                      </a:r>
                      <a:endParaRPr lang="cs-CZ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2842L01</a:t>
                      </a:r>
                      <a:endParaRPr lang="cs-CZ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Chemik operátor</a:t>
                      </a:r>
                      <a:endParaRPr lang="cs-CZ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7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SPŠ </a:t>
                      </a:r>
                      <a:r>
                        <a:rPr lang="cs-CZ" sz="1100" u="none" strike="noStrike" dirty="0" err="1">
                          <a:solidFill>
                            <a:srgbClr val="0070C0"/>
                          </a:solidFill>
                          <a:effectLst/>
                        </a:rPr>
                        <a:t>chem</a:t>
                      </a:r>
                      <a:r>
                        <a:rPr lang="cs-CZ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. </a:t>
                      </a:r>
                      <a:r>
                        <a:rPr lang="cs-CZ" sz="1100" u="none" strike="noStrike" dirty="0" err="1">
                          <a:solidFill>
                            <a:srgbClr val="0070C0"/>
                          </a:solidFill>
                          <a:effectLst/>
                        </a:rPr>
                        <a:t>ak</a:t>
                      </a:r>
                      <a:r>
                        <a:rPr lang="cs-CZ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. Heyrovského a Gymnázium</a:t>
                      </a:r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Ostrava - Zábřeh</a:t>
                      </a:r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2844M01</a:t>
                      </a:r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Aplikovaná chemie</a:t>
                      </a:r>
                      <a:endParaRPr lang="cs-CZ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6" name="Picture 8" descr="C:\Users\michala.cicvakova\Documents\NÚV\Loga NÚV\log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806" y="535729"/>
            <a:ext cx="1422723" cy="589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85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FF6600"/>
                </a:solidFill>
              </a:rPr>
              <a:t>  Rozložení škol </a:t>
            </a:r>
            <a:br>
              <a:rPr lang="cs-CZ" sz="4000" b="1" dirty="0" smtClean="0">
                <a:solidFill>
                  <a:srgbClr val="FF6600"/>
                </a:solidFill>
              </a:rPr>
            </a:br>
            <a:r>
              <a:rPr lang="cs-CZ" sz="4000" b="1" dirty="0" smtClean="0">
                <a:solidFill>
                  <a:srgbClr val="FF6600"/>
                </a:solidFill>
              </a:rPr>
              <a:t>v krajích</a:t>
            </a:r>
            <a:endParaRPr lang="cs-CZ" sz="4000" b="1" dirty="0">
              <a:solidFill>
                <a:srgbClr val="FF66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00200"/>
            <a:ext cx="8676456" cy="4525963"/>
          </a:xfrm>
        </p:spPr>
        <p:txBody>
          <a:bodyPr/>
          <a:lstStyle/>
          <a:p>
            <a:endParaRPr lang="cs-CZ" sz="3600" dirty="0" smtClean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3962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018936"/>
              </p:ext>
            </p:extLst>
          </p:nvPr>
        </p:nvGraphicFramePr>
        <p:xfrm>
          <a:off x="755576" y="1800203"/>
          <a:ext cx="5040559" cy="41735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6224"/>
                <a:gridCol w="1764196"/>
                <a:gridCol w="1260139"/>
              </a:tblGrid>
              <a:tr h="3124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solidFill>
                            <a:srgbClr val="FF6600"/>
                          </a:solidFill>
                          <a:effectLst/>
                        </a:rPr>
                        <a:t>Kraj</a:t>
                      </a:r>
                      <a:endParaRPr lang="cs-CZ" sz="1600" b="1" i="0" u="none" strike="noStrike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solidFill>
                            <a:srgbClr val="FF6600"/>
                          </a:solidFill>
                          <a:effectLst/>
                        </a:rPr>
                        <a:t>Počet škol</a:t>
                      </a:r>
                      <a:endParaRPr lang="cs-CZ" sz="1600" b="1" i="0" u="none" strike="noStrike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solidFill>
                            <a:srgbClr val="FF6600"/>
                          </a:solidFill>
                          <a:effectLst/>
                        </a:rPr>
                        <a:t>Počet žáků</a:t>
                      </a:r>
                      <a:endParaRPr lang="cs-CZ" sz="1600" b="1" i="0" u="none" strike="noStrike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7593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Hl.m.Praha</a:t>
                      </a:r>
                      <a:endParaRPr lang="cs-CZ" sz="16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cs-CZ" sz="16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529</a:t>
                      </a:r>
                      <a:endParaRPr lang="cs-CZ" sz="16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297593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Středočeský kraj</a:t>
                      </a:r>
                      <a:endParaRPr lang="cs-CZ" sz="16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solidFill>
                            <a:srgbClr val="002060"/>
                          </a:solidFill>
                          <a:effectLst/>
                        </a:rPr>
                        <a:t>16</a:t>
                      </a:r>
                      <a:endParaRPr lang="cs-CZ" sz="16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297593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Jihočeský kraj</a:t>
                      </a:r>
                      <a:endParaRPr lang="cs-CZ" sz="16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solidFill>
                            <a:srgbClr val="002060"/>
                          </a:solidFill>
                          <a:effectLst/>
                        </a:rPr>
                        <a:t>86</a:t>
                      </a:r>
                      <a:endParaRPr lang="cs-CZ" sz="16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297593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Karlovarský kraj </a:t>
                      </a:r>
                      <a:endParaRPr lang="cs-CZ" sz="16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solidFill>
                            <a:srgbClr val="002060"/>
                          </a:solidFill>
                          <a:effectLst/>
                        </a:rPr>
                        <a:t>21</a:t>
                      </a:r>
                      <a:endParaRPr lang="cs-CZ" sz="16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297593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Ústecký kraj </a:t>
                      </a:r>
                      <a:endParaRPr lang="cs-CZ" sz="16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cs-CZ" sz="16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solidFill>
                            <a:srgbClr val="002060"/>
                          </a:solidFill>
                          <a:effectLst/>
                        </a:rPr>
                        <a:t>130</a:t>
                      </a:r>
                      <a:endParaRPr lang="cs-CZ" sz="16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297593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Liberecký kraj</a:t>
                      </a:r>
                      <a:endParaRPr lang="cs-CZ" sz="16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solidFill>
                            <a:srgbClr val="002060"/>
                          </a:solidFill>
                          <a:effectLst/>
                        </a:rPr>
                        <a:t>73</a:t>
                      </a:r>
                      <a:endParaRPr lang="cs-CZ" sz="16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297593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Královéhradecký k. </a:t>
                      </a:r>
                      <a:endParaRPr lang="cs-CZ" sz="16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solidFill>
                            <a:srgbClr val="002060"/>
                          </a:solidFill>
                          <a:effectLst/>
                        </a:rPr>
                        <a:t>66</a:t>
                      </a:r>
                      <a:endParaRPr lang="cs-CZ" sz="16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297593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Pardubický kraj</a:t>
                      </a:r>
                      <a:endParaRPr lang="cs-CZ" sz="16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solidFill>
                            <a:srgbClr val="002060"/>
                          </a:solidFill>
                          <a:effectLst/>
                        </a:rPr>
                        <a:t>334</a:t>
                      </a:r>
                      <a:endParaRPr lang="cs-CZ" sz="16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297593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Jihomoravský kraj</a:t>
                      </a:r>
                      <a:endParaRPr lang="cs-CZ" sz="16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solidFill>
                            <a:srgbClr val="002060"/>
                          </a:solidFill>
                          <a:effectLst/>
                        </a:rPr>
                        <a:t>251</a:t>
                      </a:r>
                      <a:endParaRPr lang="cs-CZ" sz="16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297593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Olomoucký kraj</a:t>
                      </a:r>
                      <a:endParaRPr lang="cs-CZ" sz="16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cs-CZ" sz="16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solidFill>
                            <a:srgbClr val="002060"/>
                          </a:solidFill>
                          <a:effectLst/>
                        </a:rPr>
                        <a:t>187</a:t>
                      </a:r>
                      <a:endParaRPr lang="cs-CZ" sz="16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297593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Zlínský kraj </a:t>
                      </a:r>
                      <a:endParaRPr lang="cs-CZ" sz="16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cs-CZ" sz="16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solidFill>
                            <a:srgbClr val="002060"/>
                          </a:solidFill>
                          <a:effectLst/>
                        </a:rPr>
                        <a:t>201</a:t>
                      </a:r>
                      <a:endParaRPr lang="cs-CZ" sz="16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27505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Moravskoslezský k. </a:t>
                      </a:r>
                      <a:endParaRPr lang="cs-CZ" sz="16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cs-CZ" sz="16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382</a:t>
                      </a:r>
                      <a:endParaRPr lang="cs-CZ" sz="16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31247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u="none" strike="noStrike" dirty="0" smtClean="0">
                          <a:solidFill>
                            <a:srgbClr val="FF6600"/>
                          </a:solidFill>
                          <a:effectLst/>
                        </a:rPr>
                        <a:t>Celkem </a:t>
                      </a:r>
                      <a:r>
                        <a:rPr lang="cs-CZ" sz="1600" b="1" u="none" strike="noStrike" kern="1200" dirty="0" smtClean="0"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r>
                        <a:rPr lang="cs-CZ" sz="1600" b="1" u="none" strike="noStrike" kern="1200" dirty="0"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600" b="1" u="none" strike="noStrike" kern="1200" dirty="0" smtClean="0"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škol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600" b="1" i="0" u="none" strike="noStrike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600" b="1" i="0" u="none" strike="noStrike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938594"/>
              </p:ext>
            </p:extLst>
          </p:nvPr>
        </p:nvGraphicFramePr>
        <p:xfrm>
          <a:off x="6228184" y="5054312"/>
          <a:ext cx="245861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616"/>
              </a:tblGrid>
              <a:tr h="648072">
                <a:tc>
                  <a:txBody>
                    <a:bodyPr/>
                    <a:lstStyle/>
                    <a:p>
                      <a:r>
                        <a:rPr lang="cs-CZ" sz="1400" b="0" i="1" dirty="0" smtClean="0">
                          <a:solidFill>
                            <a:srgbClr val="AA2697"/>
                          </a:solidFill>
                        </a:rPr>
                        <a:t>V</a:t>
                      </a:r>
                      <a:r>
                        <a:rPr lang="cs-CZ" sz="1400" b="0" i="1" baseline="0" dirty="0" smtClean="0">
                          <a:solidFill>
                            <a:srgbClr val="AA2697"/>
                          </a:solidFill>
                        </a:rPr>
                        <a:t> kraji Vysočina a Plzeňském nejsou školy s chemickými obory</a:t>
                      </a:r>
                      <a:endParaRPr lang="cs-CZ" sz="1400" b="0" i="1" dirty="0">
                        <a:solidFill>
                          <a:srgbClr val="AA2697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8" descr="C:\Users\michala.cicvakova\Documents\NÚV\Loga NÚV\log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806" y="535729"/>
            <a:ext cx="1422723" cy="589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534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b="1" dirty="0" smtClean="0"/>
              <a:t> </a:t>
            </a: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764704"/>
            <a:ext cx="8064896" cy="5760640"/>
          </a:xfrm>
        </p:spPr>
      </p:pic>
    </p:spTree>
    <p:extLst>
      <p:ext uri="{BB962C8B-B14F-4D97-AF65-F5344CB8AC3E}">
        <p14:creationId xmlns:p14="http://schemas.microsoft.com/office/powerpoint/2010/main" val="201507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ablona prezentace Europassu">
  <a:themeElements>
    <a:clrScheme name="Šablona prezentace Europassu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Šablona prezentace Europass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Šablona prezentace Europass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prezentace Europass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prezentace Europass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prezentace Europass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prezentace Europass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prezentace Europass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prezentace Europass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prezentace Europass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prezentace Europass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prezentace Europass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prezentace Europass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prezentace Europass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Šablona prezentace Europassu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Šablona prezentace Europassu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5073</TotalTime>
  <Words>1635</Words>
  <Application>Microsoft Office PowerPoint</Application>
  <PresentationFormat>Předvádění na obrazovce (4:3)</PresentationFormat>
  <Paragraphs>569</Paragraphs>
  <Slides>32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9" baseType="lpstr">
      <vt:lpstr>Arial Unicode MS</vt:lpstr>
      <vt:lpstr>Arial</vt:lpstr>
      <vt:lpstr>Calibri</vt:lpstr>
      <vt:lpstr>Tahoma</vt:lpstr>
      <vt:lpstr>Times New Roman</vt:lpstr>
      <vt:lpstr>Wingdings</vt:lpstr>
      <vt:lpstr>Šablona prezentace Europassu</vt:lpstr>
      <vt:lpstr>Setkání zástupců škol a podniků  v oblasti chemického průmyslu</vt:lpstr>
      <vt:lpstr>Obsah </vt:lpstr>
      <vt:lpstr>Současný stav</vt:lpstr>
      <vt:lpstr>Obory vzdělání</vt:lpstr>
      <vt:lpstr>Počty žáků v OV</vt:lpstr>
      <vt:lpstr>Obory vzdělání  v roce 2001</vt:lpstr>
      <vt:lpstr>Střední školy  s chemickými obory</vt:lpstr>
      <vt:lpstr>  Rozložení škol  v krajích</vt:lpstr>
      <vt:lpstr> </vt:lpstr>
      <vt:lpstr>Propojení PV a DV NSK a vazby na další systémy</vt:lpstr>
      <vt:lpstr>Propojení PV a DV</vt:lpstr>
      <vt:lpstr>Další vzdělávání  Národní soustava kvalifikací</vt:lpstr>
      <vt:lpstr> Prvky  Národní soustavy kvalifikací </vt:lpstr>
      <vt:lpstr> Principy Národní soustavy kvalifikací </vt:lpstr>
      <vt:lpstr>Nástroje pro popis PK</vt:lpstr>
      <vt:lpstr> SR pro cHEMII  </vt:lpstr>
      <vt:lpstr> Stav PK  schválené a zveřejněné v IS NSK   </vt:lpstr>
      <vt:lpstr>PK v procesu schvalování1</vt:lpstr>
      <vt:lpstr>PK v procesu schvalování2</vt:lpstr>
      <vt:lpstr>Stav autorizací a zkoušek</vt:lpstr>
      <vt:lpstr>Seznam autorizovaných osob1</vt:lpstr>
      <vt:lpstr>Seznam autorizovaných osob2</vt:lpstr>
      <vt:lpstr>Aktuální údaje NSK </vt:lpstr>
      <vt:lpstr>Spolupráce škol a firem  v oblasti vzdělávání </vt:lpstr>
      <vt:lpstr>Spolupráce škol a firem  v oblasti vzdělávání </vt:lpstr>
      <vt:lpstr>Spolupráce škol a firem  v oblasti vzdělávání </vt:lpstr>
      <vt:lpstr>Míra nezaměstnanosti  absolventů chemických oborů</vt:lpstr>
      <vt:lpstr>Shoda vzdělání a zaměstnání v chemických oborech</vt:lpstr>
      <vt:lpstr> Doporučení pro uplatnění  absolventů v CHP </vt:lpstr>
      <vt:lpstr>  Doporučení pro uplatnění  absolventů v CHP  </vt:lpstr>
      <vt:lpstr>  Doporučení pro uplatnění  absolventů v CHP  </vt:lpstr>
      <vt:lpstr>Prezentace aplikace PowerPoint</vt:lpstr>
    </vt:vector>
  </TitlesOfParts>
  <Company>NÚOV Praha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lubomir.valenta</dc:creator>
  <cp:lastModifiedBy>Husová Zorka</cp:lastModifiedBy>
  <cp:revision>332</cp:revision>
  <cp:lastPrinted>2015-06-09T11:51:29Z</cp:lastPrinted>
  <dcterms:created xsi:type="dcterms:W3CDTF">2010-02-03T09:00:47Z</dcterms:created>
  <dcterms:modified xsi:type="dcterms:W3CDTF">2015-06-11T20:43:40Z</dcterms:modified>
</cp:coreProperties>
</file>