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67" r:id="rId7"/>
    <p:sldId id="259" r:id="rId8"/>
    <p:sldId id="268" r:id="rId9"/>
    <p:sldId id="261" r:id="rId10"/>
    <p:sldId id="262" r:id="rId11"/>
    <p:sldId id="263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5133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5176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2446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1262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4738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176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5063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214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9232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5965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8497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05649-88E5-4097-9F97-A8D55E6D3C09}" type="datetimeFigureOut">
              <a:rPr lang="cs-CZ" smtClean="0"/>
              <a:pPr/>
              <a:t>9.6.2015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A3BD-92B2-4030-B6F1-EC53673C102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24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640960" cy="2376265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Zkušenosti s využitím jednotek výsledků učení při výuce v domácím </a:t>
            </a:r>
            <a:r>
              <a:rPr lang="cs-CZ" b="1" dirty="0" smtClean="0"/>
              <a:t>prostředí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SOŠ a SOU Kralupy nad Vltavou</a:t>
            </a:r>
            <a:endParaRPr lang="cs-CZ" b="1" dirty="0"/>
          </a:p>
        </p:txBody>
      </p:sp>
      <p:pic>
        <p:nvPicPr>
          <p:cNvPr id="5" name="Obrázek 4" descr="001069_05_00485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9952" y="4509120"/>
            <a:ext cx="866550" cy="1044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58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/>
          <a:lstStyle/>
          <a:p>
            <a:r>
              <a:rPr lang="cs-CZ" b="1" dirty="0" smtClean="0"/>
              <a:t>Kde JVU použít??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A)</a:t>
            </a:r>
            <a:r>
              <a:rPr lang="cs-CZ" dirty="0" smtClean="0"/>
              <a:t> významný nástroj pro organizaci </a:t>
            </a:r>
            <a:r>
              <a:rPr lang="cs-CZ" u="sng" dirty="0" smtClean="0"/>
              <a:t>zahraniční stáže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B) </a:t>
            </a:r>
            <a:r>
              <a:rPr lang="cs-CZ" dirty="0"/>
              <a:t>v odborném výcviku - práce studenta realizovaná pomocí JVU ve školních laboratořích je </a:t>
            </a:r>
            <a:r>
              <a:rPr lang="cs-CZ" b="1" dirty="0">
                <a:solidFill>
                  <a:srgbClr val="FF0000"/>
                </a:solidFill>
              </a:rPr>
              <a:t>efektivní a transparentní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Pomáhá vedoucímu cvičení i studentům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/>
              <a:t>JVU</a:t>
            </a:r>
            <a:r>
              <a:rPr lang="cs-CZ" dirty="0"/>
              <a:t> je přidanou hodnotou ke vzdělání - nadstandardem který vede ke zkvalitnění vzdělání.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08720"/>
            <a:ext cx="8712968" cy="5217443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C)</a:t>
            </a:r>
            <a:r>
              <a:rPr lang="cs-CZ" dirty="0" smtClean="0"/>
              <a:t> V případě, že se škola podílí na rekvalifikacích pro podnik nebo Úřad práce – JVU  předem určí rozsah dovedností, znalostí, a kompetencí pro účastníky rekvalifikačního kurzu.</a:t>
            </a:r>
          </a:p>
          <a:p>
            <a:endParaRPr lang="cs-CZ" dirty="0" smtClean="0"/>
          </a:p>
          <a:p>
            <a:r>
              <a:rPr lang="cs-CZ" dirty="0" smtClean="0"/>
              <a:t>Určí způsob ověření získaných vědomostí a způsob  </a:t>
            </a:r>
            <a:r>
              <a:rPr lang="cs-CZ" b="1" dirty="0" smtClean="0"/>
              <a:t>hodnocení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Významným nástrojem k JVU je záznam o hodnocení</a:t>
            </a:r>
            <a:endParaRPr lang="cs-CZ" dirty="0"/>
          </a:p>
        </p:txBody>
      </p:sp>
      <p:pic>
        <p:nvPicPr>
          <p:cNvPr id="4" name="Picture 2" descr="H:\CREDCHEM KOMPLET\Certifikát a mentoring Bratislava\mentoring dominik\mentoring dominik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l="6091" t="1992" r="9852" b="12380"/>
          <a:stretch>
            <a:fillRect/>
          </a:stretch>
        </p:blipFill>
        <p:spPr bwMode="auto">
          <a:xfrm>
            <a:off x="3059832" y="1700808"/>
            <a:ext cx="3228975" cy="4525963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03074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2204864"/>
            <a:ext cx="8122096" cy="3921299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  Děkuji za pozornost 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Kováčiková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25385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ECVET – jak se na něj dívat?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281339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– </a:t>
            </a:r>
            <a:r>
              <a:rPr lang="cs-CZ" b="1" dirty="0" smtClean="0"/>
              <a:t>efektivní - </a:t>
            </a:r>
            <a:r>
              <a:rPr lang="cs-CZ" b="1" dirty="0" smtClean="0">
                <a:effectLst/>
              </a:rPr>
              <a:t>účelný, účinný </a:t>
            </a:r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C</a:t>
            </a:r>
            <a:r>
              <a:rPr lang="cs-CZ" dirty="0" smtClean="0"/>
              <a:t> – </a:t>
            </a:r>
            <a:r>
              <a:rPr lang="cs-CZ" b="1" dirty="0" smtClean="0"/>
              <a:t>cílený</a:t>
            </a:r>
            <a:r>
              <a:rPr lang="cs-CZ" dirty="0" smtClean="0"/>
              <a:t> – pro skupinu studentů i výsledek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</a:t>
            </a:r>
            <a:r>
              <a:rPr lang="cs-CZ" dirty="0" smtClean="0"/>
              <a:t> – </a:t>
            </a:r>
            <a:r>
              <a:rPr lang="cs-CZ" b="1" dirty="0" smtClean="0"/>
              <a:t>vklad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–  </a:t>
            </a:r>
            <a:r>
              <a:rPr lang="cs-CZ" b="1" dirty="0" smtClean="0"/>
              <a:t>edukační</a:t>
            </a:r>
            <a:r>
              <a:rPr lang="cs-CZ" dirty="0" smtClean="0"/>
              <a:t> - </a:t>
            </a:r>
            <a:r>
              <a:rPr lang="cs-CZ" dirty="0" smtClean="0">
                <a:effectLst/>
              </a:rPr>
              <a:t>výchovný; vzdělávací 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 – </a:t>
            </a:r>
            <a:r>
              <a:rPr lang="cs-CZ" b="1" dirty="0" smtClean="0"/>
              <a:t>transparentnosti</a:t>
            </a:r>
            <a:r>
              <a:rPr lang="cs-CZ" dirty="0" smtClean="0"/>
              <a:t> - </a:t>
            </a:r>
            <a:r>
              <a:rPr lang="cs-CZ" dirty="0" smtClean="0">
                <a:effectLst/>
              </a:rPr>
              <a:t>průhlednost, průsvitnost; dostatečně jasný, zřejmý, zřetelný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6672"/>
            <a:ext cx="114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877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555776" y="332656"/>
            <a:ext cx="4392488" cy="15841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Základem ECVET  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JEDNOTKY UČENÍ 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Šipka dolů 2"/>
          <p:cNvSpPr/>
          <p:nvPr/>
        </p:nvSpPr>
        <p:spPr>
          <a:xfrm rot="2874817">
            <a:off x="1871504" y="1151402"/>
            <a:ext cx="438322" cy="126153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Lichoběžník 3"/>
          <p:cNvSpPr/>
          <p:nvPr/>
        </p:nvSpPr>
        <p:spPr>
          <a:xfrm>
            <a:off x="395536" y="2276872"/>
            <a:ext cx="2160240" cy="1368152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PŘIJÍMAJÍCÍ ORGANIZACE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Lichoběžník 4"/>
          <p:cNvSpPr/>
          <p:nvPr/>
        </p:nvSpPr>
        <p:spPr>
          <a:xfrm>
            <a:off x="6372200" y="2348880"/>
            <a:ext cx="2160240" cy="1368152"/>
          </a:xfrm>
          <a:prstGeom prst="trapezoid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VYSÍLAJÍCÍ ORGANIZACE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131840" y="2996952"/>
            <a:ext cx="2664296" cy="11521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STUDIJNÍ SMLOUVA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3528" y="4725144"/>
            <a:ext cx="1872208" cy="93610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MONITORING AND MENTORING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012160" y="5229200"/>
            <a:ext cx="2664296" cy="115212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EUROPASS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ousměrná vodorovná šipka 8"/>
          <p:cNvSpPr/>
          <p:nvPr/>
        </p:nvSpPr>
        <p:spPr>
          <a:xfrm>
            <a:off x="2411760" y="2348880"/>
            <a:ext cx="3960440" cy="432048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10800000">
            <a:off x="2483768" y="3068960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 rot="10951936">
            <a:off x="5805175" y="3155279"/>
            <a:ext cx="657157" cy="423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 rot="5400000">
            <a:off x="6732240" y="4293096"/>
            <a:ext cx="1440160" cy="43204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323528" y="5733256"/>
            <a:ext cx="1872208" cy="93610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CERTIFIKÁT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Šipka doprava 13"/>
          <p:cNvSpPr/>
          <p:nvPr/>
        </p:nvSpPr>
        <p:spPr>
          <a:xfrm rot="5400000">
            <a:off x="791580" y="3969060"/>
            <a:ext cx="936104" cy="43204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3131840" y="4149080"/>
            <a:ext cx="2664296" cy="11521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MEMORANDUM O POROZUMĚNÍ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Šipka dolů 15"/>
          <p:cNvSpPr/>
          <p:nvPr/>
        </p:nvSpPr>
        <p:spPr>
          <a:xfrm rot="19371689">
            <a:off x="7140620" y="1201135"/>
            <a:ext cx="438322" cy="126153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539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b="1" dirty="0" smtClean="0"/>
              <a:t>JVU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827584" y="1741578"/>
            <a:ext cx="7632848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Název JVU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27584" y="2317642"/>
            <a:ext cx="7632848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Délka trvání JVU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27584" y="2904592"/>
            <a:ext cx="7632848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Očekávaný výsledek učení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20146" y="4221088"/>
            <a:ext cx="7632848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Způsob ověření výsledků učení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38876" y="4814732"/>
            <a:ext cx="7632848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Vyhodnocení, závěr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22986" y="3480656"/>
            <a:ext cx="2524878" cy="7404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Znalosti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347864" y="3480656"/>
            <a:ext cx="2592288" cy="7404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Dovednosti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879436" y="3480656"/>
            <a:ext cx="2592288" cy="7404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Kompetence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827584" y="1700808"/>
            <a:ext cx="763284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827584" y="1700808"/>
            <a:ext cx="0" cy="36724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8460432" y="1700808"/>
            <a:ext cx="0" cy="36724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827584" y="5373216"/>
            <a:ext cx="763284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929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KDO??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/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1) VYSÍLAJÍCÍ ORGANIZACE </a:t>
            </a:r>
          </a:p>
          <a:p>
            <a:r>
              <a:rPr lang="cs-CZ" dirty="0" smtClean="0"/>
              <a:t>před odjezdem žáků připraví (napíše) JVU, jako požadavek, co očekává od zahraniční stáže. Určí délku JVU, popíše postup, kompetence, dovednosti, znalosti, způsob kontroly a hodnocení.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Přijímající organizace JVU akceptuje a s účastníky ji zrealizuje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858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Výhody, nevýhody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Výhody</a:t>
            </a:r>
            <a:r>
              <a:rPr lang="cs-CZ" dirty="0" smtClean="0"/>
              <a:t> – vysílající organizace určuje postup, podmínky, úlohy, hodnocení,…</a:t>
            </a:r>
          </a:p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Nevýhody</a:t>
            </a:r>
            <a:r>
              <a:rPr lang="cs-CZ" dirty="0" smtClean="0"/>
              <a:t> – přijímající organizace nemusí JVU („nařízení“) akceptovat, v průběhu stáže provede změny</a:t>
            </a:r>
          </a:p>
          <a:p>
            <a:r>
              <a:rPr lang="cs-CZ" dirty="0" smtClean="0"/>
              <a:t>Vysílající organizace nemusí správně odhadnout materiální možnosti svého partnera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558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KDO??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 fontScale="85000" lnSpcReduction="20000"/>
          </a:bodyPr>
          <a:lstStyle/>
          <a:p>
            <a:r>
              <a:rPr lang="cs-CZ" sz="3800" b="1" dirty="0" smtClean="0">
                <a:solidFill>
                  <a:schemeClr val="accent5">
                    <a:lumMod val="50000"/>
                  </a:schemeClr>
                </a:solidFill>
              </a:rPr>
              <a:t>2)</a:t>
            </a:r>
            <a:r>
              <a:rPr lang="cs-CZ" sz="3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3800" b="1" dirty="0" smtClean="0">
                <a:solidFill>
                  <a:schemeClr val="accent5">
                    <a:lumMod val="50000"/>
                  </a:schemeClr>
                </a:solidFill>
              </a:rPr>
              <a:t>PŘIJÍMAJÍCÍ ORGANIZACE </a:t>
            </a:r>
            <a:r>
              <a:rPr lang="cs-CZ" sz="3800" dirty="0" smtClean="0"/>
              <a:t>– připraví (napíše) JVU, obsahují postup práce, popsané kompetence, dovednosti, znalosti, </a:t>
            </a:r>
            <a:r>
              <a:rPr lang="cs-CZ" sz="3800" dirty="0"/>
              <a:t>délku </a:t>
            </a:r>
            <a:r>
              <a:rPr lang="cs-CZ" sz="3800" dirty="0" smtClean="0"/>
              <a:t>trvání, způsob kontroly,</a:t>
            </a:r>
          </a:p>
          <a:p>
            <a:pPr>
              <a:buNone/>
            </a:pPr>
            <a:endParaRPr lang="cs-CZ" sz="3800" dirty="0" smtClean="0"/>
          </a:p>
          <a:p>
            <a:r>
              <a:rPr lang="cs-CZ" sz="3800" dirty="0" smtClean="0"/>
              <a:t>Způsob hodnocení a uznání dosažených výsledků doplní vysílající organizace.</a:t>
            </a:r>
          </a:p>
          <a:p>
            <a:pPr>
              <a:buNone/>
            </a:pPr>
            <a:endParaRPr lang="cs-CZ" sz="3800" dirty="0" smtClean="0"/>
          </a:p>
          <a:p>
            <a:r>
              <a:rPr lang="cs-CZ" sz="3800" dirty="0" smtClean="0">
                <a:solidFill>
                  <a:srgbClr val="FF0000"/>
                </a:solidFill>
              </a:rPr>
              <a:t>ZAHRANIČNÍ STÁŽ SE STÁVÁ </a:t>
            </a:r>
            <a:r>
              <a:rPr lang="cs-CZ" sz="3800" b="1" dirty="0" smtClean="0">
                <a:solidFill>
                  <a:srgbClr val="FF0000"/>
                </a:solidFill>
              </a:rPr>
              <a:t>EFEKTIVNÍ </a:t>
            </a:r>
            <a:r>
              <a:rPr lang="cs-CZ" sz="3800" dirty="0" smtClean="0">
                <a:solidFill>
                  <a:srgbClr val="FF0000"/>
                </a:solidFill>
              </a:rPr>
              <a:t>– jak pro přijímající tak pro vysílající organizaci</a:t>
            </a:r>
          </a:p>
          <a:p>
            <a:pPr>
              <a:buNone/>
            </a:pPr>
            <a:r>
              <a:rPr lang="cs-CZ" sz="3800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64704"/>
            <a:ext cx="8892480" cy="5361459"/>
          </a:xfrm>
        </p:spPr>
        <p:txBody>
          <a:bodyPr/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Výhody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dirty="0" smtClean="0"/>
              <a:t>– JVU je napsaná tak, že respektuje materiální možnosti přijímající organizace a taktéž i lidské zdroje.</a:t>
            </a:r>
          </a:p>
          <a:p>
            <a:r>
              <a:rPr lang="cs-CZ" dirty="0" smtClean="0"/>
              <a:t>Přijímající organizace nabídne </a:t>
            </a:r>
            <a:r>
              <a:rPr lang="cs-CZ" b="1" dirty="0" smtClean="0"/>
              <a:t>takto</a:t>
            </a:r>
            <a:r>
              <a:rPr lang="cs-CZ" dirty="0" smtClean="0"/>
              <a:t> připravenou JVU svým potenciálním partnerům před podáním žádosti o grant, ti si vyberou optimální JVU, doplní způsob hodnocení, případně další kritéria.</a:t>
            </a:r>
          </a:p>
          <a:p>
            <a:endParaRPr lang="cs-CZ" dirty="0"/>
          </a:p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Nevýhody </a:t>
            </a:r>
            <a:r>
              <a:rPr lang="cs-CZ" dirty="0" smtClean="0"/>
              <a:t>– nenašla jsem žádné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7439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980728"/>
            <a:ext cx="8064896" cy="5145435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3) </a:t>
            </a:r>
            <a:r>
              <a:rPr lang="cs-CZ" b="1" u="sng" dirty="0" smtClean="0">
                <a:solidFill>
                  <a:schemeClr val="accent5">
                    <a:lumMod val="50000"/>
                  </a:schemeClr>
                </a:solidFill>
              </a:rPr>
              <a:t>Podnik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b="1" dirty="0" smtClean="0"/>
              <a:t>(organizace, škola) </a:t>
            </a:r>
            <a:r>
              <a:rPr lang="cs-CZ" dirty="0" smtClean="0"/>
              <a:t>připraví (navrhne) práce pro studenty – specifikuje dovednosti – škola návrh zpracuje do jednotky výsledků učení – práce studenta v podniku je efektivní, transparentní a zkvalitní vzdělávání.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SYNTHOS a.s,  +  SOŠ a SOU Kralupy nad Vltavou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443</Words>
  <Application>Microsoft Office PowerPoint</Application>
  <PresentationFormat>Předvádění na obrazovce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 Zkušenosti s využitím jednotek výsledků učení při výuce v domácím prostředí  </vt:lpstr>
      <vt:lpstr>ECVET – jak se na něj dívat? </vt:lpstr>
      <vt:lpstr>Snímek 3</vt:lpstr>
      <vt:lpstr>JVU</vt:lpstr>
      <vt:lpstr>KDO??</vt:lpstr>
      <vt:lpstr>Výhody, nevýhody</vt:lpstr>
      <vt:lpstr>KDO??</vt:lpstr>
      <vt:lpstr>Snímek 8</vt:lpstr>
      <vt:lpstr>Snímek 9</vt:lpstr>
      <vt:lpstr>Kde JVU použít??</vt:lpstr>
      <vt:lpstr>Snímek 11</vt:lpstr>
      <vt:lpstr>Významným nástrojem k JVU je záznam o hodnocení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 využitím jednotek výsledků učení při výuce v domácím prostředí</dc:title>
  <dc:creator>Kovacikova</dc:creator>
  <cp:lastModifiedBy>Elis</cp:lastModifiedBy>
  <cp:revision>24</cp:revision>
  <dcterms:created xsi:type="dcterms:W3CDTF">2015-05-12T09:32:40Z</dcterms:created>
  <dcterms:modified xsi:type="dcterms:W3CDTF">2015-06-09T15:50:56Z</dcterms:modified>
</cp:coreProperties>
</file>