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38" r:id="rId3"/>
    <p:sldId id="360" r:id="rId4"/>
    <p:sldId id="355" r:id="rId5"/>
    <p:sldId id="337" r:id="rId6"/>
    <p:sldId id="359" r:id="rId7"/>
    <p:sldId id="362" r:id="rId8"/>
    <p:sldId id="351" r:id="rId9"/>
    <p:sldId id="364" r:id="rId10"/>
    <p:sldId id="363" r:id="rId11"/>
    <p:sldId id="358" r:id="rId12"/>
    <p:sldId id="339" r:id="rId13"/>
    <p:sldId id="346" r:id="rId14"/>
  </p:sldIdLst>
  <p:sldSz cx="9144000" cy="6858000" type="screen4x3"/>
  <p:notesSz cx="6797675" cy="987266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CC"/>
    <a:srgbClr val="AA2697"/>
    <a:srgbClr val="559719"/>
    <a:srgbClr val="33CC33"/>
    <a:srgbClr val="F86400"/>
    <a:srgbClr val="FF6600"/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82" autoAdjust="0"/>
    <p:restoredTop sz="66036" autoAdjust="0"/>
  </p:normalViewPr>
  <p:slideViewPr>
    <p:cSldViewPr>
      <p:cViewPr varScale="1">
        <p:scale>
          <a:sx n="92" d="100"/>
          <a:sy n="92" d="100"/>
        </p:scale>
        <p:origin x="138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798" y="-72"/>
      </p:cViewPr>
      <p:guideLst>
        <p:guide orient="horz" pos="3109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400" cy="494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6" tIns="46434" rIns="92866" bIns="46434" numCol="1" anchor="t" anchorCtr="0" compatLnSpc="1">
            <a:prstTxWarp prst="textNoShape">
              <a:avLst/>
            </a:prstTxWarp>
          </a:bodyPr>
          <a:lstStyle>
            <a:lvl1pPr defTabSz="928757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4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6" tIns="46434" rIns="92866" bIns="46434" numCol="1" anchor="t" anchorCtr="0" compatLnSpc="1">
            <a:prstTxWarp prst="textNoShape">
              <a:avLst/>
            </a:prstTxWarp>
          </a:bodyPr>
          <a:lstStyle>
            <a:lvl1pPr algn="r" defTabSz="928757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6899"/>
            <a:ext cx="2946400" cy="494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6" tIns="46434" rIns="92866" bIns="46434" numCol="1" anchor="b" anchorCtr="0" compatLnSpc="1">
            <a:prstTxWarp prst="textNoShape">
              <a:avLst/>
            </a:prstTxWarp>
          </a:bodyPr>
          <a:lstStyle>
            <a:lvl1pPr defTabSz="928757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6899"/>
            <a:ext cx="2946400" cy="494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6" tIns="46434" rIns="92866" bIns="46434" numCol="1" anchor="b" anchorCtr="0" compatLnSpc="1">
            <a:prstTxWarp prst="textNoShape">
              <a:avLst/>
            </a:prstTxWarp>
          </a:bodyPr>
          <a:lstStyle>
            <a:lvl1pPr algn="r" defTabSz="928757">
              <a:defRPr sz="1200"/>
            </a:lvl1pPr>
          </a:lstStyle>
          <a:p>
            <a:pPr>
              <a:defRPr/>
            </a:pPr>
            <a:fld id="{BA81C7B9-986E-413A-8996-45B7CB24BA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1109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400" cy="494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6" tIns="46434" rIns="92866" bIns="46434" numCol="1" anchor="t" anchorCtr="0" compatLnSpc="1">
            <a:prstTxWarp prst="textNoShape">
              <a:avLst/>
            </a:prstTxWarp>
          </a:bodyPr>
          <a:lstStyle>
            <a:lvl1pPr defTabSz="928757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4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6" tIns="46434" rIns="92866" bIns="46434" numCol="1" anchor="t" anchorCtr="0" compatLnSpc="1">
            <a:prstTxWarp prst="textNoShape">
              <a:avLst/>
            </a:prstTxWarp>
          </a:bodyPr>
          <a:lstStyle>
            <a:lvl1pPr algn="r" defTabSz="928757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690818"/>
            <a:ext cx="5435600" cy="4441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6" tIns="46434" rIns="92866" bIns="464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6899"/>
            <a:ext cx="2946400" cy="494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6" tIns="46434" rIns="92866" bIns="46434" numCol="1" anchor="b" anchorCtr="0" compatLnSpc="1">
            <a:prstTxWarp prst="textNoShape">
              <a:avLst/>
            </a:prstTxWarp>
          </a:bodyPr>
          <a:lstStyle>
            <a:lvl1pPr defTabSz="928757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6899"/>
            <a:ext cx="2946400" cy="494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6" tIns="46434" rIns="92866" bIns="46434" numCol="1" anchor="b" anchorCtr="0" compatLnSpc="1">
            <a:prstTxWarp prst="textNoShape">
              <a:avLst/>
            </a:prstTxWarp>
          </a:bodyPr>
          <a:lstStyle>
            <a:lvl1pPr algn="r" defTabSz="928757">
              <a:defRPr sz="1200"/>
            </a:lvl1pPr>
          </a:lstStyle>
          <a:p>
            <a:pPr>
              <a:defRPr/>
            </a:pPr>
            <a:fld id="{C01C7152-C70E-4C49-9B7B-D598F495A3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235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31863" y="803275"/>
            <a:ext cx="4935537" cy="37020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1C7152-C70E-4C49-9B7B-D598F495A36B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347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B497F-9F66-46B6-95AD-DFAAED6945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3331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AFB67-28D6-48A4-B739-4CA46C685F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5161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B42A3-2529-420C-A4EC-233F60E06E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994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E80DD-DBAE-4BBC-828E-6CC89E80FF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093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DD07C-FD73-41A5-8A06-299C7D73C3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785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B99D7-6462-44DB-B982-48AB098C43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3404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2F358-B58A-4F89-85B3-B654D2158F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5622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B3C09-CD60-485B-A0DD-9F6DB398DF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6352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C683C-3815-41EB-A098-CAF8D55D41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679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CECC7-DBF5-42F6-9474-3231202FE2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0996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C0788-FFE9-449C-8419-E5611D5410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723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F4849-1C42-4F8A-AD9E-3CFF903BFC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679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48176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86400"/>
                </a:solidFill>
              </a:defRPr>
            </a:lvl1pPr>
          </a:lstStyle>
          <a:p>
            <a:pPr>
              <a:defRPr/>
            </a:pPr>
            <a:fld id="{DEA695A1-8B3C-40C3-AFC9-F403109572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3" r:id="rId1"/>
    <p:sldLayoutId id="2147484144" r:id="rId2"/>
    <p:sldLayoutId id="2147484145" r:id="rId3"/>
    <p:sldLayoutId id="2147484146" r:id="rId4"/>
    <p:sldLayoutId id="2147484147" r:id="rId5"/>
    <p:sldLayoutId id="2147484148" r:id="rId6"/>
    <p:sldLayoutId id="2147484149" r:id="rId7"/>
    <p:sldLayoutId id="2147484150" r:id="rId8"/>
    <p:sldLayoutId id="2147484151" r:id="rId9"/>
    <p:sldLayoutId id="2147484152" r:id="rId10"/>
    <p:sldLayoutId id="2147484153" r:id="rId11"/>
    <p:sldLayoutId id="2147484154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Nadpis 1"/>
          <p:cNvSpPr>
            <a:spLocks noGrp="1"/>
          </p:cNvSpPr>
          <p:nvPr>
            <p:ph type="title"/>
          </p:nvPr>
        </p:nvSpPr>
        <p:spPr>
          <a:xfrm>
            <a:off x="-216678" y="2204864"/>
            <a:ext cx="8958262" cy="1906587"/>
          </a:xfrm>
        </p:spPr>
        <p:txBody>
          <a:bodyPr/>
          <a:lstStyle/>
          <a:p>
            <a:pPr algn="r">
              <a:tabLst>
                <a:tab pos="1081088" algn="l"/>
              </a:tabLst>
            </a:pPr>
            <a:r>
              <a:rPr lang="cs-CZ" b="1" dirty="0" smtClean="0">
                <a:solidFill>
                  <a:srgbClr val="002060"/>
                </a:solidFill>
              </a:rPr>
              <a:t>Projekt TRAWI</a:t>
            </a:r>
          </a:p>
        </p:txBody>
      </p:sp>
      <p:pic>
        <p:nvPicPr>
          <p:cNvPr id="15367" name="Picture 8" descr="C:\Users\michala.cicvakova\Documents\NÚV\Loga NÚV\log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0775" y="6165850"/>
            <a:ext cx="1292225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Obráze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6148388"/>
            <a:ext cx="122396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06" y="116632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00750"/>
            <a:ext cx="28575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06" y="1916832"/>
            <a:ext cx="3312368" cy="3312368"/>
          </a:xfrm>
          <a:prstGeom prst="rect">
            <a:avLst/>
          </a:prstGeom>
          <a:noFill/>
          <a:ln w="9525">
            <a:solidFill>
              <a:schemeClr val="accent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b="1" dirty="0" smtClean="0"/>
              <a:t>Hlavní výstupy projektu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00200"/>
            <a:ext cx="8229600" cy="4525963"/>
          </a:xfrm>
        </p:spPr>
        <p:txBody>
          <a:bodyPr/>
          <a:lstStyle/>
          <a:p>
            <a:r>
              <a:rPr lang="cs-CZ" sz="1600" b="1" dirty="0" smtClean="0"/>
              <a:t>dotazníkové šetření </a:t>
            </a:r>
            <a:r>
              <a:rPr lang="cs-CZ" sz="1600" dirty="0" smtClean="0"/>
              <a:t>v ČR a PL, jehož cílem bylo  zjistit, jak jednotlivé chemické podniky hodnotí absolventy středních škol z hlediska jejich znalostí, dovedností a kompetencí; jakým způsobem a v jakém rozsahu v obou zemích funguje spolupráce mezi podniky a školami, a následně popsat požadavky kladené na absolventy ( v laboratoři i provozu) z pohledu zaměstnavatelů</a:t>
            </a:r>
          </a:p>
          <a:p>
            <a:r>
              <a:rPr lang="cs-CZ" sz="1600" b="1" dirty="0" smtClean="0"/>
              <a:t>specifikace kvalifikací </a:t>
            </a:r>
            <a:r>
              <a:rPr lang="cs-CZ" sz="1600" dirty="0" smtClean="0"/>
              <a:t>požadovaných trhem práce</a:t>
            </a:r>
          </a:p>
          <a:p>
            <a:r>
              <a:rPr lang="cs-CZ" sz="1600" b="1" dirty="0" smtClean="0"/>
              <a:t>analýza pracovních inzerátů</a:t>
            </a:r>
            <a:r>
              <a:rPr lang="cs-CZ" sz="1600" dirty="0" smtClean="0"/>
              <a:t> </a:t>
            </a:r>
          </a:p>
          <a:p>
            <a:r>
              <a:rPr lang="cs-CZ" sz="1600" dirty="0" smtClean="0"/>
              <a:t>SWOT </a:t>
            </a:r>
            <a:r>
              <a:rPr lang="cs-CZ" sz="1600" b="1" dirty="0" smtClean="0"/>
              <a:t>analýza stávajících podob vzdělávacích programů </a:t>
            </a:r>
            <a:r>
              <a:rPr lang="cs-CZ" sz="1600" dirty="0" smtClean="0"/>
              <a:t>v daném oboru</a:t>
            </a:r>
          </a:p>
          <a:p>
            <a:r>
              <a:rPr lang="cs-CZ" sz="1600" b="1" dirty="0" smtClean="0"/>
              <a:t>přiřazení kvalifikací k EQF a k národním rámcům kvalifikací</a:t>
            </a:r>
          </a:p>
          <a:p>
            <a:r>
              <a:rPr lang="cs-CZ" sz="1600" b="1" dirty="0" smtClean="0"/>
              <a:t>definování inovovaných cílů, obsahu, metod a jednotek výsledků učení</a:t>
            </a:r>
          </a:p>
          <a:p>
            <a:r>
              <a:rPr lang="cs-CZ" sz="1600" b="1" dirty="0" smtClean="0"/>
              <a:t>dialog</a:t>
            </a:r>
            <a:r>
              <a:rPr lang="cs-CZ" sz="1600" dirty="0" smtClean="0"/>
              <a:t> mezi poskytovateli odborného vzdělávání, sociálními partnery a institucemi zodpovědnými za tvorbu vzdělávacích programů 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1506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b="1" dirty="0" smtClean="0"/>
              <a:t>Hlavní výstupy projektu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00200"/>
            <a:ext cx="8229600" cy="4525963"/>
          </a:xfrm>
        </p:spPr>
        <p:txBody>
          <a:bodyPr/>
          <a:lstStyle/>
          <a:p>
            <a:r>
              <a:rPr lang="cs-CZ" sz="1600" dirty="0"/>
              <a:t>následná </a:t>
            </a:r>
            <a:r>
              <a:rPr lang="cs-CZ" sz="1600" b="1" dirty="0"/>
              <a:t>tvorba metodicko-didaktických konceptů </a:t>
            </a:r>
            <a:r>
              <a:rPr lang="cs-CZ" sz="1600" dirty="0"/>
              <a:t>pro tvorbu vzdělávacích programů, koncepty zohledňují potřeby a požadavky světa práce a následná pilotáž těchto modulů-v PL a ČR vznikly pracovní skupiny, které současně ve školách a podnicích analyzovaly metodicko-didaktické koncepty</a:t>
            </a:r>
            <a:r>
              <a:rPr lang="de-DE" sz="1600" dirty="0"/>
              <a:t> </a:t>
            </a:r>
            <a:r>
              <a:rPr lang="cs-CZ" sz="1600" dirty="0"/>
              <a:t>a</a:t>
            </a:r>
            <a:r>
              <a:rPr lang="de-DE" sz="1600" dirty="0"/>
              <a:t> </a:t>
            </a:r>
            <a:r>
              <a:rPr lang="cs-CZ" sz="1600" dirty="0" smtClean="0"/>
              <a:t>vzorové pracovní </a:t>
            </a:r>
            <a:r>
              <a:rPr lang="cs-CZ" sz="1600" dirty="0"/>
              <a:t>úlohy pro chemické laboranty a </a:t>
            </a:r>
            <a:r>
              <a:rPr lang="cs-CZ" sz="1600" dirty="0" smtClean="0"/>
              <a:t>techniky- chemiky operátory </a:t>
            </a:r>
            <a:r>
              <a:rPr lang="cs-CZ" sz="1600" dirty="0"/>
              <a:t>v provozu</a:t>
            </a:r>
            <a:r>
              <a:rPr lang="de-DE" sz="1600" dirty="0" smtClean="0"/>
              <a:t>.</a:t>
            </a:r>
            <a:r>
              <a:rPr lang="cs-CZ" sz="1600" dirty="0">
                <a:solidFill>
                  <a:srgbClr val="FF0000"/>
                </a:solidFill>
              </a:rPr>
              <a:t> </a:t>
            </a:r>
            <a:endParaRPr lang="de-DE" sz="1600" dirty="0"/>
          </a:p>
          <a:p>
            <a:r>
              <a:rPr lang="cs-CZ" sz="1600" dirty="0" smtClean="0"/>
              <a:t>ve </a:t>
            </a:r>
            <a:r>
              <a:rPr lang="cs-CZ" sz="1600" dirty="0"/>
              <a:t>školním roce 2014/2015 </a:t>
            </a:r>
            <a:r>
              <a:rPr lang="cs-CZ" sz="1600" dirty="0" smtClean="0"/>
              <a:t>byly metodicko- pedagogické koncepty a exemplární úlohy </a:t>
            </a:r>
            <a:r>
              <a:rPr lang="cs-CZ" sz="1600" b="1" dirty="0" smtClean="0"/>
              <a:t>otestovány</a:t>
            </a:r>
            <a:r>
              <a:rPr lang="cs-CZ" sz="1600" dirty="0" smtClean="0"/>
              <a:t> ve </a:t>
            </a:r>
            <a:r>
              <a:rPr lang="cs-CZ" sz="1600" dirty="0"/>
              <a:t>školách a školských </a:t>
            </a:r>
            <a:r>
              <a:rPr lang="cs-CZ" sz="1600" dirty="0" smtClean="0"/>
              <a:t>zařízeních</a:t>
            </a:r>
            <a:endParaRPr lang="cs-CZ" sz="1600" dirty="0"/>
          </a:p>
          <a:p>
            <a:r>
              <a:rPr lang="cs-CZ" sz="1600" b="1" dirty="0" smtClean="0"/>
              <a:t>vytvoření </a:t>
            </a:r>
            <a:r>
              <a:rPr lang="cs-CZ" sz="1600" b="1" dirty="0"/>
              <a:t>sítě zainteresovaných partnerů </a:t>
            </a:r>
            <a:r>
              <a:rPr lang="cs-CZ" sz="1600" dirty="0"/>
              <a:t>– profesních svazů, škol, zaměstnavatelů atd. v ČR a její propojení s podobnou sítí v Polsku a </a:t>
            </a:r>
            <a:r>
              <a:rPr lang="cs-CZ" sz="1600" dirty="0" smtClean="0"/>
              <a:t>Německu</a:t>
            </a:r>
          </a:p>
          <a:p>
            <a:r>
              <a:rPr lang="cs-CZ" sz="1600" dirty="0" smtClean="0"/>
              <a:t>další </a:t>
            </a:r>
            <a:r>
              <a:rPr lang="cs-CZ" sz="1600" dirty="0"/>
              <a:t>vzdělávání pedagogických </a:t>
            </a:r>
            <a:r>
              <a:rPr lang="cs-CZ" sz="1600" dirty="0" smtClean="0"/>
              <a:t>pracovníků a mobilita pracovníků může být námětem na pokračování projektu</a:t>
            </a:r>
            <a:endParaRPr lang="cs-CZ" sz="1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4080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b="1" dirty="0" err="1" smtClean="0"/>
              <a:t>Newsletter</a:t>
            </a:r>
            <a:r>
              <a:rPr lang="cs-CZ" b="1" dirty="0" smtClean="0"/>
              <a:t> projektu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3995936" y="1902405"/>
            <a:ext cx="47525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shrnutí  výsledků šetření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s</a:t>
            </a:r>
            <a:r>
              <a:rPr lang="cs-CZ" sz="2800" dirty="0" smtClean="0"/>
              <a:t>tručný popis současné situace v oblasti chemického průmyslu a odborného vzdělávání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r>
              <a:rPr lang="cs-CZ" sz="2800" dirty="0" smtClean="0"/>
              <a:t> </a:t>
            </a:r>
            <a:endParaRPr lang="cs-CZ" sz="28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75" y="1643489"/>
            <a:ext cx="3456384" cy="4919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1213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4400" dirty="0" smtClean="0"/>
              <a:t>Děkuji za pozornost.</a:t>
            </a:r>
          </a:p>
          <a:p>
            <a:pPr marL="0" indent="0" algn="ctr">
              <a:buNone/>
            </a:pPr>
            <a:endParaRPr lang="cs-CZ" sz="4400" dirty="0"/>
          </a:p>
          <a:p>
            <a:pPr marL="0" indent="0" algn="ctr">
              <a:buNone/>
            </a:pPr>
            <a:endParaRPr lang="cs-CZ" sz="4400" dirty="0" smtClean="0"/>
          </a:p>
          <a:p>
            <a:pPr marL="0" indent="0" algn="ctr">
              <a:buNone/>
            </a:pPr>
            <a:r>
              <a:rPr lang="cs-CZ" b="1" dirty="0" smtClean="0"/>
              <a:t>Více o projektu na www.nuv.cz </a:t>
            </a:r>
            <a:endParaRPr lang="cs-CZ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00750"/>
            <a:ext cx="28575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6139656"/>
            <a:ext cx="1225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161087"/>
            <a:ext cx="1292225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719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b="1" dirty="0" smtClean="0"/>
              <a:t>Popis projektu</a:t>
            </a:r>
            <a:endParaRPr lang="cs-CZ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730832" y="1556792"/>
            <a:ext cx="82336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Národní ústav pro vzdělávání realizoval v oblasti chemického průmyslu </a:t>
            </a:r>
            <a:r>
              <a:rPr lang="cs-CZ" sz="1600" dirty="0" smtClean="0"/>
              <a:t>od r.2001 tyto mezinárodní projekty:</a:t>
            </a:r>
          </a:p>
          <a:p>
            <a:endParaRPr lang="cs-CZ" sz="1600" dirty="0" smtClean="0"/>
          </a:p>
          <a:p>
            <a:r>
              <a:rPr lang="cs-CZ" sz="1600" b="1" dirty="0" err="1" smtClean="0"/>
              <a:t>Enersol</a:t>
            </a:r>
            <a:r>
              <a:rPr lang="cs-CZ" sz="1600" b="1" dirty="0" smtClean="0"/>
              <a:t> (2001- 2005) </a:t>
            </a:r>
            <a:r>
              <a:rPr lang="cs-CZ" sz="1600" dirty="0" smtClean="0"/>
              <a:t>se </a:t>
            </a:r>
            <a:r>
              <a:rPr lang="cs-CZ" sz="1600" dirty="0"/>
              <a:t>zaměřil na obnovitelné zdroje energie a </a:t>
            </a:r>
            <a:r>
              <a:rPr lang="cs-CZ" sz="1600" dirty="0" smtClean="0"/>
              <a:t>úsporu energie a pomohl </a:t>
            </a:r>
            <a:r>
              <a:rPr lang="cs-CZ" sz="1600" dirty="0"/>
              <a:t>k jejich vtělení do rámcových </a:t>
            </a:r>
            <a:r>
              <a:rPr lang="cs-CZ" sz="1600"/>
              <a:t>vzdělávacích </a:t>
            </a:r>
            <a:r>
              <a:rPr lang="cs-CZ" sz="1600" smtClean="0"/>
              <a:t>programů. </a:t>
            </a:r>
            <a:endParaRPr lang="cs-CZ" sz="1600" dirty="0" smtClean="0"/>
          </a:p>
          <a:p>
            <a:endParaRPr lang="cs-CZ" sz="1600" dirty="0" smtClean="0"/>
          </a:p>
          <a:p>
            <a:r>
              <a:rPr lang="cs-CZ" sz="1600" b="1" dirty="0" err="1" smtClean="0"/>
              <a:t>Credchem</a:t>
            </a:r>
            <a:r>
              <a:rPr lang="cs-CZ" sz="1600" b="1" dirty="0" smtClean="0"/>
              <a:t> (2009- 2012) </a:t>
            </a:r>
            <a:r>
              <a:rPr lang="cs-CZ" sz="1600" dirty="0" smtClean="0"/>
              <a:t>poprvé </a:t>
            </a:r>
            <a:r>
              <a:rPr lang="cs-CZ" sz="1600" dirty="0"/>
              <a:t>vyzkoušel aplikaci systému ECVET v praxi škol a přispěl k zefektivnění učitelských i žákovských mobilit. </a:t>
            </a:r>
            <a:endParaRPr lang="cs-CZ" sz="1600" dirty="0" smtClean="0"/>
          </a:p>
          <a:p>
            <a:endParaRPr lang="cs-CZ" sz="1600" dirty="0" smtClean="0"/>
          </a:p>
          <a:p>
            <a:r>
              <a:rPr lang="cs-CZ" sz="1600" dirty="0" smtClean="0"/>
              <a:t>Na projekt </a:t>
            </a:r>
            <a:r>
              <a:rPr lang="cs-CZ" sz="1600" dirty="0" err="1" smtClean="0"/>
              <a:t>Credchem</a:t>
            </a:r>
            <a:r>
              <a:rPr lang="cs-CZ" sz="1600" dirty="0" smtClean="0"/>
              <a:t> částečně navazuje projekt </a:t>
            </a:r>
            <a:r>
              <a:rPr lang="cs-CZ" sz="1600" b="1" dirty="0" smtClean="0"/>
              <a:t>TRAWI</a:t>
            </a: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4030335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b="1" dirty="0" smtClean="0"/>
              <a:t>Popis projektu</a:t>
            </a:r>
            <a:endParaRPr lang="cs-CZ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730832" y="1556792"/>
            <a:ext cx="8233656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400" u="sng" dirty="0" smtClean="0"/>
              <a:t>Projekt</a:t>
            </a:r>
            <a:r>
              <a:rPr lang="cs-CZ" sz="1400" dirty="0" smtClean="0"/>
              <a:t>:</a:t>
            </a:r>
          </a:p>
          <a:p>
            <a:r>
              <a:rPr lang="cs-CZ" sz="1400" b="1" dirty="0" smtClean="0"/>
              <a:t>Program LLP- </a:t>
            </a:r>
            <a:r>
              <a:rPr lang="cs-CZ" sz="1400" b="1" dirty="0" err="1" smtClean="0"/>
              <a:t>LdV</a:t>
            </a:r>
            <a:r>
              <a:rPr lang="cs-CZ" sz="1400" b="1" dirty="0" smtClean="0"/>
              <a:t>-Přenos inovací</a:t>
            </a:r>
            <a:r>
              <a:rPr lang="cs-CZ" sz="1400" dirty="0" smtClean="0"/>
              <a:t>, </a:t>
            </a:r>
            <a:r>
              <a:rPr lang="cs-CZ" sz="1400" b="1" dirty="0" smtClean="0"/>
              <a:t>1.10.2013 - 30.9.2015</a:t>
            </a:r>
          </a:p>
          <a:p>
            <a:endParaRPr lang="cs-CZ" sz="1400" b="1" dirty="0" smtClean="0"/>
          </a:p>
          <a:p>
            <a:r>
              <a:rPr lang="cs-CZ" sz="1400" b="1" dirty="0" smtClean="0"/>
              <a:t>Přenos </a:t>
            </a:r>
            <a:r>
              <a:rPr lang="cs-CZ" sz="1400" b="1" dirty="0"/>
              <a:t>zkušeností při tvorbě na praxi zaměřených odborných vzdělávacích programů ve školsky orientovaných vzdělávacích systémech</a:t>
            </a:r>
            <a:endParaRPr lang="cs-CZ" sz="1400" b="1" dirty="0" smtClean="0"/>
          </a:p>
          <a:p>
            <a:endParaRPr lang="cs-CZ" sz="1400" u="sng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400" u="sng" dirty="0" smtClean="0"/>
              <a:t>Koordinátor</a:t>
            </a:r>
          </a:p>
          <a:p>
            <a:r>
              <a:rPr lang="cs-CZ" sz="1400" b="1" dirty="0" err="1" smtClean="0"/>
              <a:t>Qualifizierungsförderwerk</a:t>
            </a:r>
            <a:r>
              <a:rPr lang="cs-CZ" sz="1400" b="1" dirty="0" smtClean="0"/>
              <a:t> Chemie (QFC)</a:t>
            </a:r>
          </a:p>
          <a:p>
            <a:endParaRPr lang="cs-CZ" sz="1400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400" u="sng" dirty="0" smtClean="0"/>
              <a:t>Partneři projektu</a:t>
            </a:r>
            <a:r>
              <a:rPr lang="cs-CZ" sz="1400" dirty="0" smtClean="0"/>
              <a:t>: </a:t>
            </a:r>
          </a:p>
          <a:p>
            <a:r>
              <a:rPr lang="cs-CZ" sz="1400" b="1" dirty="0" smtClean="0"/>
              <a:t>zástupci škol a svazů ČR, PL, DE </a:t>
            </a:r>
          </a:p>
          <a:p>
            <a:endParaRPr lang="cs-CZ" sz="1400" b="1" dirty="0"/>
          </a:p>
          <a:p>
            <a:r>
              <a:rPr lang="cs-CZ" sz="1400" dirty="0" smtClean="0"/>
              <a:t>Polsko: </a:t>
            </a:r>
          </a:p>
          <a:p>
            <a:pPr marL="0" lvl="1"/>
            <a:r>
              <a:rPr lang="cs-CZ" sz="1400" dirty="0" smtClean="0"/>
              <a:t>FAVEO-Fundacja </a:t>
            </a:r>
            <a:r>
              <a:rPr lang="cs-CZ" sz="1400" dirty="0" err="1"/>
              <a:t>Ksztalcenia</a:t>
            </a:r>
            <a:r>
              <a:rPr lang="cs-CZ" sz="1400" dirty="0"/>
              <a:t> </a:t>
            </a:r>
            <a:r>
              <a:rPr lang="cs-CZ" sz="1400" dirty="0" err="1"/>
              <a:t>Zawodowego</a:t>
            </a:r>
            <a:r>
              <a:rPr lang="cs-CZ" sz="1400" dirty="0"/>
              <a:t> i </a:t>
            </a:r>
            <a:r>
              <a:rPr lang="cs-CZ" sz="1400" dirty="0" err="1"/>
              <a:t>Miedzykulturowego</a:t>
            </a:r>
            <a:r>
              <a:rPr lang="cs-CZ" sz="1400" dirty="0"/>
              <a:t> </a:t>
            </a:r>
            <a:endParaRPr lang="cs-CZ" sz="1400" dirty="0" smtClean="0"/>
          </a:p>
          <a:p>
            <a:pPr marL="0" lvl="1"/>
            <a:endParaRPr lang="cs-CZ" sz="1400" dirty="0" smtClean="0"/>
          </a:p>
          <a:p>
            <a:pPr marL="0" lvl="1"/>
            <a:r>
              <a:rPr lang="cs-CZ" sz="1400" dirty="0" smtClean="0"/>
              <a:t>Německo:</a:t>
            </a:r>
          </a:p>
          <a:p>
            <a:pPr marL="0" lvl="1"/>
            <a:r>
              <a:rPr lang="cs-CZ" sz="1400" dirty="0" smtClean="0"/>
              <a:t>QFC, SBG -</a:t>
            </a:r>
            <a:r>
              <a:rPr lang="cs-CZ" sz="1400" dirty="0" err="1" smtClean="0"/>
              <a:t>Sächsische</a:t>
            </a:r>
            <a:r>
              <a:rPr lang="cs-CZ" sz="1400" dirty="0" smtClean="0"/>
              <a:t> </a:t>
            </a:r>
            <a:r>
              <a:rPr lang="cs-CZ" sz="1400" dirty="0" err="1" smtClean="0"/>
              <a:t>Bildungsgesellschaft</a:t>
            </a:r>
            <a:r>
              <a:rPr lang="cs-CZ" sz="1400" dirty="0" smtClean="0"/>
              <a:t> </a:t>
            </a:r>
            <a:r>
              <a:rPr lang="cs-CZ" sz="1400" dirty="0" err="1" smtClean="0"/>
              <a:t>für</a:t>
            </a:r>
            <a:r>
              <a:rPr lang="cs-CZ" sz="1400" dirty="0" smtClean="0"/>
              <a:t> </a:t>
            </a:r>
            <a:r>
              <a:rPr lang="cs-CZ" sz="1400" dirty="0" err="1" smtClean="0"/>
              <a:t>Umweltschutz</a:t>
            </a:r>
            <a:r>
              <a:rPr lang="cs-CZ" sz="1400" dirty="0" smtClean="0"/>
              <a:t> </a:t>
            </a:r>
            <a:r>
              <a:rPr lang="cs-CZ" sz="1400" dirty="0" err="1" smtClean="0"/>
              <a:t>und</a:t>
            </a:r>
            <a:r>
              <a:rPr lang="cs-CZ" sz="1400" dirty="0" smtClean="0"/>
              <a:t> </a:t>
            </a:r>
            <a:r>
              <a:rPr lang="cs-CZ" sz="1400" dirty="0" err="1" smtClean="0"/>
              <a:t>Chemieberufe</a:t>
            </a:r>
            <a:r>
              <a:rPr lang="cs-CZ" sz="1400" dirty="0" smtClean="0"/>
              <a:t>, </a:t>
            </a:r>
            <a:r>
              <a:rPr lang="cs-CZ" sz="1400" dirty="0" err="1" smtClean="0"/>
              <a:t>Dresden</a:t>
            </a:r>
            <a:endParaRPr lang="cs-CZ" sz="1400" dirty="0" smtClean="0"/>
          </a:p>
          <a:p>
            <a:endParaRPr lang="cs-CZ" sz="1400" dirty="0" smtClean="0"/>
          </a:p>
          <a:p>
            <a:r>
              <a:rPr lang="cs-CZ" sz="1400" dirty="0" smtClean="0"/>
              <a:t>Česká republika:</a:t>
            </a:r>
          </a:p>
          <a:p>
            <a:pPr lvl="1"/>
            <a:r>
              <a:rPr lang="cs-CZ" sz="1400" b="1" dirty="0" smtClean="0"/>
              <a:t>Národní ústav pro vzdělávání </a:t>
            </a:r>
          </a:p>
          <a:p>
            <a:pPr lvl="1"/>
            <a:r>
              <a:rPr lang="cs-CZ" sz="1400" b="1" dirty="0" smtClean="0"/>
              <a:t>Střední </a:t>
            </a:r>
            <a:r>
              <a:rPr lang="cs-CZ" sz="1400" b="1" dirty="0"/>
              <a:t>průmyslová škola chemická Pardubice</a:t>
            </a:r>
          </a:p>
          <a:p>
            <a:pPr lvl="1"/>
            <a:r>
              <a:rPr lang="cs-CZ" sz="1400" b="1" dirty="0" smtClean="0"/>
              <a:t>Střední </a:t>
            </a:r>
            <a:r>
              <a:rPr lang="cs-CZ" sz="1400" b="1" dirty="0"/>
              <a:t>průmyslová škola chemická </a:t>
            </a:r>
            <a:r>
              <a:rPr lang="cs-CZ" sz="1400" b="1" dirty="0" smtClean="0"/>
              <a:t>Brno</a:t>
            </a:r>
          </a:p>
          <a:p>
            <a:pPr lvl="1"/>
            <a:endParaRPr lang="cs-CZ" sz="1600" dirty="0" smtClean="0"/>
          </a:p>
          <a:p>
            <a:pPr lvl="1"/>
            <a:endParaRPr lang="cs-CZ" sz="1800" b="1" dirty="0" smtClean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976972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b="1" dirty="0" smtClean="0"/>
              <a:t>Popis projektu</a:t>
            </a:r>
            <a:endParaRPr lang="cs-CZ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730832" y="1556792"/>
            <a:ext cx="82336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sz="1400" b="1" dirty="0"/>
              <a:t>Asociovaní partneři</a:t>
            </a:r>
            <a:r>
              <a:rPr lang="cs-CZ" sz="1400" b="1" dirty="0" smtClean="0"/>
              <a:t>:</a:t>
            </a:r>
          </a:p>
          <a:p>
            <a:pPr lvl="1"/>
            <a:endParaRPr lang="cs-CZ" sz="1400" b="1" dirty="0"/>
          </a:p>
          <a:p>
            <a:r>
              <a:rPr lang="cs-CZ" sz="1400" dirty="0" smtClean="0"/>
              <a:t>Česká republika: </a:t>
            </a:r>
          </a:p>
          <a:p>
            <a:r>
              <a:rPr lang="cs-CZ" sz="1400" b="1" dirty="0" smtClean="0"/>
              <a:t>Svaz </a:t>
            </a:r>
            <a:r>
              <a:rPr lang="cs-CZ" sz="1400" b="1" dirty="0"/>
              <a:t>chemického průmyslu </a:t>
            </a:r>
            <a:r>
              <a:rPr lang="cs-CZ" sz="1400" dirty="0"/>
              <a:t>(asociovaný partner)</a:t>
            </a:r>
          </a:p>
          <a:p>
            <a:pPr lvl="1"/>
            <a:endParaRPr lang="cs-CZ" sz="1400" dirty="0"/>
          </a:p>
          <a:p>
            <a:endParaRPr lang="cs-CZ" sz="1400" dirty="0" smtClean="0"/>
          </a:p>
          <a:p>
            <a:r>
              <a:rPr lang="en-US" sz="1400" dirty="0" err="1" smtClean="0"/>
              <a:t>Belgie</a:t>
            </a:r>
            <a:r>
              <a:rPr lang="en-US" sz="1400" dirty="0" smtClean="0"/>
              <a:t>:</a:t>
            </a:r>
            <a:endParaRPr lang="cs-CZ" sz="1400" dirty="0"/>
          </a:p>
          <a:p>
            <a:r>
              <a:rPr lang="en-US" sz="1400" dirty="0"/>
              <a:t>European Chemical Industry Council</a:t>
            </a:r>
            <a:endParaRPr lang="cs-CZ" sz="1400" dirty="0"/>
          </a:p>
          <a:p>
            <a:r>
              <a:rPr lang="en-US" sz="1400" b="1" dirty="0"/>
              <a:t> </a:t>
            </a:r>
            <a:endParaRPr lang="cs-CZ" sz="1400" dirty="0"/>
          </a:p>
          <a:p>
            <a:r>
              <a:rPr lang="cs-CZ" sz="1400" dirty="0" smtClean="0"/>
              <a:t>Německo:</a:t>
            </a:r>
            <a:endParaRPr lang="cs-CZ" sz="1400" dirty="0"/>
          </a:p>
          <a:p>
            <a:r>
              <a:rPr lang="de-DE" sz="1400" dirty="0"/>
              <a:t>Arbeitgeberverband Nordostchemie</a:t>
            </a:r>
            <a:endParaRPr lang="cs-CZ" sz="1400" dirty="0"/>
          </a:p>
          <a:p>
            <a:r>
              <a:rPr lang="de-DE" sz="1400" dirty="0"/>
              <a:t>Technische Universität Dresden, Fakultät Erziehungswissenschaften, Berufliche Fachrichtung Chemietechnik, Umweltschutz und Umwelttechnik</a:t>
            </a:r>
            <a:endParaRPr lang="cs-CZ" sz="1400" dirty="0"/>
          </a:p>
          <a:p>
            <a:r>
              <a:rPr lang="cs-CZ" sz="1400" dirty="0"/>
              <a:t> </a:t>
            </a:r>
          </a:p>
          <a:p>
            <a:r>
              <a:rPr lang="cs-CZ" sz="1400" dirty="0" smtClean="0"/>
              <a:t>Polsko: </a:t>
            </a:r>
            <a:endParaRPr lang="cs-CZ" sz="1400" dirty="0"/>
          </a:p>
          <a:p>
            <a:r>
              <a:rPr lang="pl-PL" sz="1400" dirty="0"/>
              <a:t>Izba Przemysłu Chemicznego</a:t>
            </a:r>
            <a:endParaRPr lang="cs-CZ" sz="1400" dirty="0"/>
          </a:p>
          <a:p>
            <a:r>
              <a:rPr lang="pl-PL" sz="1400" dirty="0"/>
              <a:t>Zespół Szkół Chemicznych im. Ignacego Łukasiewicza w Bydgoszczy</a:t>
            </a:r>
            <a:endParaRPr lang="cs-CZ" sz="1400" dirty="0"/>
          </a:p>
          <a:p>
            <a:r>
              <a:rPr lang="pl-PL" sz="1400" dirty="0"/>
              <a:t>Kuratorium Oświaty w Krakowie</a:t>
            </a:r>
            <a:endParaRPr lang="cs-CZ" sz="1400" dirty="0"/>
          </a:p>
          <a:p>
            <a:r>
              <a:rPr lang="pl-PL" sz="1400" dirty="0"/>
              <a:t>Urząd Miasta Krakowa -Wydział Edukacji</a:t>
            </a:r>
            <a:endParaRPr lang="cs-CZ" sz="1400" dirty="0"/>
          </a:p>
          <a:p>
            <a:r>
              <a:rPr lang="pl-PL" sz="1400" dirty="0"/>
              <a:t>Urząd Marszałkowski Województwa Dolnośląskiego</a:t>
            </a:r>
            <a:endParaRPr lang="cs-CZ" sz="1400" dirty="0"/>
          </a:p>
          <a:p>
            <a:pPr lvl="1"/>
            <a:endParaRPr lang="cs-CZ" sz="1400" dirty="0"/>
          </a:p>
          <a:p>
            <a:pPr lvl="1"/>
            <a:endParaRPr lang="cs-CZ" sz="1600" dirty="0" smtClean="0"/>
          </a:p>
          <a:p>
            <a:pPr lvl="1"/>
            <a:endParaRPr lang="cs-CZ" sz="1800" b="1" dirty="0" smtClean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280234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b="1" dirty="0" smtClean="0"/>
              <a:t>Hlavní cíle projektu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sz="1600" dirty="0" smtClean="0"/>
              <a:t>TRAWI navazuje na výstupy projektu </a:t>
            </a:r>
            <a:r>
              <a:rPr lang="cs-CZ" sz="1600" dirty="0" err="1" smtClean="0"/>
              <a:t>LdV</a:t>
            </a:r>
            <a:r>
              <a:rPr lang="cs-CZ" sz="1600" dirty="0" smtClean="0"/>
              <a:t> CREDCHEM, který testoval </a:t>
            </a:r>
            <a:r>
              <a:rPr lang="cs-CZ" sz="1600" dirty="0"/>
              <a:t>možnosti přenosu kreditů odborného vzdělávání (ECVET) v Evropě v oblasti chemie. Projekt </a:t>
            </a:r>
            <a:r>
              <a:rPr lang="cs-CZ" sz="1600" dirty="0" smtClean="0"/>
              <a:t>byl </a:t>
            </a:r>
            <a:r>
              <a:rPr lang="cs-CZ" sz="1600" dirty="0"/>
              <a:t>založen na realizaci učitelských a studentských mobilit, které by měly prohloubit dialog a mezinárodní spolupráci při tvorbě jednotek učení</a:t>
            </a:r>
            <a:r>
              <a:rPr lang="cs-CZ" sz="1600" dirty="0" smtClean="0"/>
              <a:t>.</a:t>
            </a:r>
          </a:p>
          <a:p>
            <a:pPr marL="0" indent="0">
              <a:buNone/>
            </a:pPr>
            <a:r>
              <a:rPr lang="cs-CZ" sz="1600" b="1" dirty="0" smtClean="0"/>
              <a:t>TRAWI si klade za cíl </a:t>
            </a:r>
          </a:p>
          <a:p>
            <a:r>
              <a:rPr lang="cs-CZ" sz="1600" b="1" dirty="0" smtClean="0"/>
              <a:t>posílit a zefektivnit spolupráci </a:t>
            </a:r>
            <a:r>
              <a:rPr lang="cs-CZ" sz="1600" dirty="0"/>
              <a:t>středních odborných škol a podniků v chemickém sektoru v ČR a </a:t>
            </a:r>
            <a:r>
              <a:rPr lang="cs-CZ" sz="1600" dirty="0" smtClean="0"/>
              <a:t>Polsku na </a:t>
            </a:r>
            <a:r>
              <a:rPr lang="cs-CZ" sz="1600" dirty="0"/>
              <a:t>základě dobré praxe z </a:t>
            </a:r>
            <a:r>
              <a:rPr lang="cs-CZ" sz="1600" dirty="0" smtClean="0"/>
              <a:t>Německa</a:t>
            </a:r>
          </a:p>
          <a:p>
            <a:r>
              <a:rPr lang="cs-CZ" sz="1600" dirty="0" smtClean="0"/>
              <a:t>zjistit, </a:t>
            </a:r>
            <a:r>
              <a:rPr lang="cs-CZ" sz="1600" b="1" dirty="0"/>
              <a:t>jaké nároky kladou zaměstnavatelé na absolventy </a:t>
            </a:r>
            <a:r>
              <a:rPr lang="cs-CZ" sz="1600" dirty="0"/>
              <a:t>škol a jaké změny ve výuce by mohly zlepšit jejich </a:t>
            </a:r>
            <a:r>
              <a:rPr lang="cs-CZ" sz="1600" dirty="0" smtClean="0"/>
              <a:t>uplatnění a setrvání v oboru</a:t>
            </a:r>
          </a:p>
          <a:p>
            <a:r>
              <a:rPr lang="cs-CZ" sz="1600" b="1" dirty="0" smtClean="0"/>
              <a:t>vytvořit metodicko- didaktických konceptů </a:t>
            </a:r>
            <a:r>
              <a:rPr lang="cs-CZ" sz="1600" dirty="0" smtClean="0"/>
              <a:t>(</a:t>
            </a:r>
            <a:r>
              <a:rPr lang="cs-CZ" sz="1600" b="1" dirty="0" smtClean="0"/>
              <a:t>jednotek výsledků učení)</a:t>
            </a:r>
            <a:r>
              <a:rPr lang="cs-CZ" sz="1600" dirty="0" smtClean="0"/>
              <a:t>, které vycházejí z potřeb zaměstnavatelů a byly ověřeny  v praxi. Navržené koncepty a </a:t>
            </a:r>
            <a:r>
              <a:rPr lang="cs-CZ" sz="1600" dirty="0"/>
              <a:t>jejich části </a:t>
            </a:r>
            <a:r>
              <a:rPr lang="cs-CZ" sz="1600" dirty="0" smtClean="0"/>
              <a:t>jsou v </a:t>
            </a:r>
            <a:r>
              <a:rPr lang="cs-CZ" sz="1600" dirty="0"/>
              <a:t>souladu s národním systémem vzdělávání, evropským kvalifikačním rámcem a </a:t>
            </a:r>
            <a:r>
              <a:rPr lang="cs-CZ" sz="1600" dirty="0" smtClean="0"/>
              <a:t>zohledňují principy ECVET</a:t>
            </a:r>
          </a:p>
          <a:p>
            <a:r>
              <a:rPr lang="cs-CZ" sz="1600" dirty="0" smtClean="0"/>
              <a:t>otevřít </a:t>
            </a:r>
            <a:r>
              <a:rPr lang="cs-CZ" sz="1600" dirty="0"/>
              <a:t>nové příležitosti studentům k získání odborných zkušeností již během studia a odborné </a:t>
            </a:r>
            <a:r>
              <a:rPr lang="cs-CZ" sz="1600" dirty="0" smtClean="0"/>
              <a:t>praxe a zatraktivnit </a:t>
            </a:r>
            <a:r>
              <a:rPr lang="cs-CZ" sz="1600" dirty="0"/>
              <a:t>odborného </a:t>
            </a:r>
            <a:r>
              <a:rPr lang="cs-CZ" sz="1600" dirty="0" smtClean="0"/>
              <a:t>vzdělávání. Projekt přináší  </a:t>
            </a:r>
            <a:r>
              <a:rPr lang="cs-CZ" sz="1600" dirty="0"/>
              <a:t>lepší perspektivu absolventům škol v uplatnění na trhu práce</a:t>
            </a:r>
            <a:r>
              <a:rPr lang="cs-CZ" sz="1600" dirty="0" smtClean="0"/>
              <a:t>, a také možnosti pro zvyšování kvalifikace.</a:t>
            </a:r>
            <a:r>
              <a:rPr lang="cs-CZ" sz="1600" dirty="0"/>
              <a:t/>
            </a:r>
            <a:br>
              <a:rPr lang="cs-CZ" sz="1600" dirty="0"/>
            </a:br>
            <a:endParaRPr lang="cs-CZ" sz="1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0099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b="1" dirty="0" smtClean="0"/>
              <a:t>Hlavní cíle projektu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00200"/>
            <a:ext cx="8229600" cy="4525963"/>
          </a:xfrm>
        </p:spPr>
        <p:txBody>
          <a:bodyPr/>
          <a:lstStyle/>
          <a:p>
            <a:r>
              <a:rPr lang="cs-CZ" sz="2000" b="1" dirty="0"/>
              <a:t>Vytvoření platformy TRAWI- </a:t>
            </a:r>
            <a:r>
              <a:rPr lang="cs-CZ" sz="2000" b="1" dirty="0" smtClean="0"/>
              <a:t>mezinárodní sítě </a:t>
            </a:r>
            <a:r>
              <a:rPr lang="cs-CZ" sz="2000" dirty="0"/>
              <a:t>zainteresovaných partnerů z řad škol a </a:t>
            </a:r>
            <a:r>
              <a:rPr lang="cs-CZ" sz="2000" dirty="0" smtClean="0"/>
              <a:t>podniků v ČR, Polsku a Německu, </a:t>
            </a:r>
            <a:r>
              <a:rPr lang="cs-CZ" sz="2000" dirty="0"/>
              <a:t>ochotných podílet se na dialogu v oblasti spolupráce v chemickém průmyslu. Smyslem je prohloubit spolupráci při tvorbě </a:t>
            </a:r>
            <a:r>
              <a:rPr lang="cs-CZ" sz="2000" dirty="0" smtClean="0"/>
              <a:t>metodicko-</a:t>
            </a:r>
            <a:r>
              <a:rPr lang="cs-CZ" sz="2000" dirty="0" smtClean="0"/>
              <a:t>didaktických konceptů, </a:t>
            </a:r>
            <a:r>
              <a:rPr lang="cs-CZ" sz="2000" dirty="0" smtClean="0"/>
              <a:t>jednotek </a:t>
            </a:r>
            <a:r>
              <a:rPr lang="cs-CZ" sz="2000" dirty="0" smtClean="0"/>
              <a:t>učení, </a:t>
            </a:r>
            <a:r>
              <a:rPr lang="cs-CZ" sz="2000" dirty="0"/>
              <a:t>které poslouží jako základní stavební kameny odborných kvalifikací, které budou vyhledávané trhem práce.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Budeme rádi, když se budete chtít do dialogu zapojit i </a:t>
            </a:r>
            <a:r>
              <a:rPr lang="cs-CZ" sz="2000" dirty="0" smtClean="0"/>
              <a:t>Vy</a:t>
            </a:r>
            <a:r>
              <a:rPr lang="cs-CZ" sz="2000" dirty="0" smtClean="0"/>
              <a:t>……..</a:t>
            </a:r>
            <a:endParaRPr lang="cs-CZ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77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b="1" dirty="0" smtClean="0"/>
              <a:t>Evropské dokumenty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00200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400" dirty="0"/>
              <a:t>Projekt </a:t>
            </a:r>
            <a:r>
              <a:rPr lang="cs-CZ" sz="1400" dirty="0" smtClean="0"/>
              <a:t>TRAWI přispívá </a:t>
            </a:r>
            <a:r>
              <a:rPr lang="cs-CZ" sz="1400" dirty="0"/>
              <a:t>k evropskému dialogu o reformách odborného vzdělávání a přípravy v rámci </a:t>
            </a:r>
            <a:r>
              <a:rPr lang="cs-CZ" sz="1400" b="1" dirty="0"/>
              <a:t>Strategie 2020 - strategie pro inteligentní a udržitelný růst</a:t>
            </a:r>
            <a:r>
              <a:rPr lang="cs-CZ" sz="1400" dirty="0"/>
              <a:t>, která klade důraz na lepší kvalitu profesního </a:t>
            </a:r>
            <a:r>
              <a:rPr lang="cs-CZ" sz="1400" dirty="0" smtClean="0"/>
              <a:t>vzdělávání a zejména soulad s potřebami trhu práce. </a:t>
            </a:r>
            <a:endParaRPr lang="cs-CZ" sz="1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400" dirty="0" smtClean="0"/>
              <a:t>Klíčová je také </a:t>
            </a:r>
            <a:r>
              <a:rPr lang="cs-CZ" sz="1400" b="1" dirty="0" smtClean="0"/>
              <a:t>Deklarace</a:t>
            </a:r>
            <a:r>
              <a:rPr lang="cs-CZ" sz="1400" b="1" dirty="0"/>
              <a:t> přijatá Radou Evropské unie dne 15. října 2013 O evropské alianci pro učňovské </a:t>
            </a:r>
            <a:r>
              <a:rPr lang="cs-CZ" sz="1400" b="1" dirty="0" smtClean="0"/>
              <a:t>školství – </a:t>
            </a:r>
            <a:r>
              <a:rPr lang="cs-CZ" sz="1400" dirty="0" smtClean="0"/>
              <a:t>podle které by přitažlivost</a:t>
            </a:r>
            <a:r>
              <a:rPr lang="cs-CZ" sz="1400" dirty="0"/>
              <a:t> a účinnost systémů odborného vzdělávání měla být podpořena dodržováním několika společných </a:t>
            </a:r>
            <a:r>
              <a:rPr lang="cs-CZ" sz="1400" dirty="0" smtClean="0"/>
              <a:t>zásad, např.</a:t>
            </a:r>
            <a:endParaRPr lang="cs-CZ" sz="1400" dirty="0"/>
          </a:p>
          <a:p>
            <a:r>
              <a:rPr lang="cs-CZ" sz="1400" dirty="0" smtClean="0"/>
              <a:t>Posílením</a:t>
            </a:r>
            <a:r>
              <a:rPr lang="cs-CZ" sz="1400" dirty="0"/>
              <a:t> vysoce kvalitního vzdělávání a přípravy zaměřeného na </a:t>
            </a:r>
            <a:r>
              <a:rPr lang="cs-CZ" sz="1400" dirty="0" smtClean="0"/>
              <a:t>praxi a  rozšířit</a:t>
            </a:r>
            <a:r>
              <a:rPr lang="cs-CZ" sz="1400" dirty="0"/>
              <a:t> získávání určitých dovedností na pracovišti o širší, průřezové a přenositelné dovednosti </a:t>
            </a:r>
            <a:endParaRPr lang="cs-CZ" sz="1400" dirty="0" smtClean="0"/>
          </a:p>
          <a:p>
            <a:pPr lvl="0"/>
            <a:r>
              <a:rPr lang="cs-CZ" sz="1400" dirty="0" smtClean="0"/>
              <a:t>Dostatečným</a:t>
            </a:r>
            <a:r>
              <a:rPr lang="cs-CZ" sz="1400" dirty="0"/>
              <a:t> </a:t>
            </a:r>
            <a:r>
              <a:rPr lang="cs-CZ" sz="1400" dirty="0" smtClean="0"/>
              <a:t>zapojením</a:t>
            </a:r>
            <a:r>
              <a:rPr lang="cs-CZ" sz="1400" dirty="0"/>
              <a:t> zaměstnavatelů a orgánů veřejné správy do financování odborného vzdělávání, </a:t>
            </a:r>
            <a:r>
              <a:rPr lang="cs-CZ" sz="1400" dirty="0" smtClean="0"/>
              <a:t>ale také přiměřeným odměňováním </a:t>
            </a:r>
            <a:r>
              <a:rPr lang="cs-CZ" sz="1400" dirty="0"/>
              <a:t>stážistů a </a:t>
            </a:r>
            <a:r>
              <a:rPr lang="cs-CZ" sz="1400" dirty="0" smtClean="0"/>
              <a:t>zajištěním </a:t>
            </a:r>
            <a:r>
              <a:rPr lang="cs-CZ" sz="1400" dirty="0"/>
              <a:t>jejich sociální ochrany, </a:t>
            </a:r>
            <a:r>
              <a:rPr lang="cs-CZ" sz="1400" dirty="0" smtClean="0"/>
              <a:t>zajištěním vhodných podmínek pro všechny aktéry a</a:t>
            </a:r>
            <a:r>
              <a:rPr lang="cs-CZ" sz="1400" dirty="0"/>
              <a:t> </a:t>
            </a:r>
            <a:r>
              <a:rPr lang="cs-CZ" sz="1400" dirty="0" smtClean="0"/>
              <a:t>dostatečnou</a:t>
            </a:r>
            <a:r>
              <a:rPr lang="cs-CZ" sz="1400" dirty="0"/>
              <a:t> </a:t>
            </a:r>
            <a:r>
              <a:rPr lang="cs-CZ" sz="1400" dirty="0" smtClean="0"/>
              <a:t>nabídkou</a:t>
            </a:r>
            <a:r>
              <a:rPr lang="cs-CZ" sz="1400" dirty="0"/>
              <a:t> volných učňovských míst</a:t>
            </a:r>
            <a:r>
              <a:rPr lang="cs-CZ" sz="1400" dirty="0" smtClean="0"/>
              <a:t>.</a:t>
            </a:r>
          </a:p>
          <a:p>
            <a:r>
              <a:rPr lang="cs-CZ" sz="1400" dirty="0" smtClean="0"/>
              <a:t>Podporou</a:t>
            </a:r>
            <a:r>
              <a:rPr lang="cs-CZ" sz="1400" dirty="0"/>
              <a:t> systémů učňovského vzdělávání prostřednictvím informačních kampaní zaměřených na mladé lidi, jejich rodiče, poskytovatele vzdělávání a praxe, zaměstnavatele a veřejné zaměstnavatelské služby a zdůrazňujících skutečnost, že učňovská praktická výuka je cestou k vysoké profesionální úrovni, která vede k  bohatším vzdělávacím a profesním příležitostem.</a:t>
            </a:r>
          </a:p>
          <a:p>
            <a:pPr lvl="0"/>
            <a:endParaRPr lang="cs-CZ" sz="1400" dirty="0"/>
          </a:p>
          <a:p>
            <a:endParaRPr lang="cs-CZ" sz="2000" dirty="0" smtClean="0"/>
          </a:p>
          <a:p>
            <a:endParaRPr lang="cs-CZ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780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b="1" dirty="0" smtClean="0"/>
              <a:t>Hlavní výstupy projektu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00200"/>
            <a:ext cx="8229600" cy="4525963"/>
          </a:xfrm>
        </p:spPr>
        <p:txBody>
          <a:bodyPr/>
          <a:lstStyle/>
          <a:p>
            <a:r>
              <a:rPr lang="cs-CZ" sz="1600" b="1" dirty="0" smtClean="0"/>
              <a:t>analýza </a:t>
            </a:r>
            <a:r>
              <a:rPr lang="cs-CZ" sz="1600" b="1" dirty="0"/>
              <a:t>stávajícího stavu odborného vzdělávání </a:t>
            </a:r>
            <a:r>
              <a:rPr lang="cs-CZ" sz="1600" dirty="0"/>
              <a:t>v ČR a </a:t>
            </a:r>
            <a:r>
              <a:rPr lang="cs-CZ" sz="1600" dirty="0" smtClean="0"/>
              <a:t>Polsku:</a:t>
            </a:r>
          </a:p>
          <a:p>
            <a:pPr marL="0" indent="0">
              <a:buNone/>
            </a:pPr>
            <a:r>
              <a:rPr lang="cs-CZ" sz="1800" b="1" dirty="0"/>
              <a:t>Odborné vzdělávání v Polsku</a:t>
            </a:r>
          </a:p>
          <a:p>
            <a:r>
              <a:rPr lang="cs-CZ" sz="1400" b="1" dirty="0"/>
              <a:t>Reforma</a:t>
            </a:r>
            <a:r>
              <a:rPr lang="cs-CZ" sz="1400" dirty="0"/>
              <a:t> vzdělávání z roku 1999 </a:t>
            </a:r>
            <a:r>
              <a:rPr lang="cs-CZ" sz="1400" b="1" dirty="0"/>
              <a:t>vytlačila odborné vzdělávání a učební obory v Polsku do pozadí</a:t>
            </a:r>
            <a:r>
              <a:rPr lang="cs-CZ" sz="1400" dirty="0"/>
              <a:t> a pouze prohloubila existující </a:t>
            </a:r>
            <a:r>
              <a:rPr lang="cs-CZ" sz="1400" dirty="0" smtClean="0"/>
              <a:t>krizi; kladla totiž velký </a:t>
            </a:r>
            <a:r>
              <a:rPr lang="cs-CZ" sz="1400" dirty="0"/>
              <a:t>důraz na všeobecné vzdělávání a poskytování akademického vzdělávání a vzdělávání na sekundární </a:t>
            </a:r>
            <a:r>
              <a:rPr lang="cs-CZ" sz="1400" dirty="0" smtClean="0"/>
              <a:t>úrovni s maturitou. </a:t>
            </a:r>
          </a:p>
          <a:p>
            <a:r>
              <a:rPr lang="cs-CZ" sz="1400" dirty="0" smtClean="0"/>
              <a:t>Důsledkem </a:t>
            </a:r>
            <a:r>
              <a:rPr lang="cs-CZ" sz="1400" dirty="0"/>
              <a:t>toho bylo </a:t>
            </a:r>
            <a:r>
              <a:rPr lang="cs-CZ" sz="1400" b="1" dirty="0"/>
              <a:t>uzavření mnoha odborných a podnikových škol a dílen nebo jejich přeměna na všeobecně vzdělávací školy</a:t>
            </a:r>
            <a:r>
              <a:rPr lang="cs-CZ" sz="1400" dirty="0"/>
              <a:t>. Situace se ještě zhoršila v důsledku nedostatku finančních prostředků – odborné vzdělávání je podstatně dražší než všeobecné</a:t>
            </a:r>
            <a:r>
              <a:rPr lang="cs-CZ" sz="1400" dirty="0" smtClean="0"/>
              <a:t>.</a:t>
            </a:r>
          </a:p>
          <a:p>
            <a:r>
              <a:rPr lang="cs-CZ" sz="1400" dirty="0"/>
              <a:t>Na vyšší středoškolské úrovni mohou studenti získat </a:t>
            </a:r>
            <a:r>
              <a:rPr lang="cs-CZ" sz="1400" dirty="0" smtClean="0"/>
              <a:t>odbornou</a:t>
            </a:r>
            <a:r>
              <a:rPr lang="cs-CZ" sz="1400" dirty="0"/>
              <a:t> </a:t>
            </a:r>
            <a:r>
              <a:rPr lang="cs-CZ" sz="1400" dirty="0" smtClean="0"/>
              <a:t>kvalifikaci</a:t>
            </a:r>
            <a:r>
              <a:rPr lang="cs-CZ" sz="1400" dirty="0"/>
              <a:t> ve tříletých základních učňovských školách </a:t>
            </a:r>
            <a:r>
              <a:rPr lang="cs-CZ" sz="1400" dirty="0" smtClean="0"/>
              <a:t>nebo</a:t>
            </a:r>
            <a:r>
              <a:rPr lang="cs-CZ" sz="1400" dirty="0"/>
              <a:t> čtyřletých středních odborných školách (</a:t>
            </a:r>
            <a:r>
              <a:rPr lang="cs-CZ" sz="1400" dirty="0" err="1"/>
              <a:t>technikum</a:t>
            </a:r>
            <a:r>
              <a:rPr lang="cs-CZ" sz="1400" dirty="0"/>
              <a:t>).  Studenti mají možnost pokračovat ve vzdělávání na terciární úrovni.</a:t>
            </a:r>
          </a:p>
          <a:p>
            <a:r>
              <a:rPr lang="cs-CZ" sz="1400" dirty="0" smtClean="0"/>
              <a:t>Ve </a:t>
            </a:r>
            <a:r>
              <a:rPr lang="cs-CZ" sz="1400" dirty="0"/>
              <a:t>čtyřletých středních odborných </a:t>
            </a:r>
            <a:r>
              <a:rPr lang="cs-CZ" sz="1400" dirty="0" smtClean="0"/>
              <a:t>školách je podíl</a:t>
            </a:r>
            <a:r>
              <a:rPr lang="cs-CZ" sz="1400" dirty="0"/>
              <a:t> </a:t>
            </a:r>
            <a:r>
              <a:rPr lang="cs-CZ" sz="1400" dirty="0" smtClean="0"/>
              <a:t>50% </a:t>
            </a:r>
            <a:r>
              <a:rPr lang="cs-CZ" sz="1400" dirty="0"/>
              <a:t> praktické výuky v programech odborného vzdělávání a </a:t>
            </a:r>
            <a:r>
              <a:rPr lang="cs-CZ" sz="1400" dirty="0" smtClean="0"/>
              <a:t>přípravy, </a:t>
            </a:r>
            <a:r>
              <a:rPr lang="cs-CZ" sz="1400" dirty="0"/>
              <a:t>v základních odborných školách </a:t>
            </a:r>
            <a:r>
              <a:rPr lang="cs-CZ" sz="1400" dirty="0" smtClean="0"/>
              <a:t>činí podíl</a:t>
            </a:r>
            <a:r>
              <a:rPr lang="cs-CZ" sz="1400" dirty="0"/>
              <a:t> praxe </a:t>
            </a:r>
            <a:r>
              <a:rPr lang="cs-CZ" sz="1400" dirty="0" smtClean="0"/>
              <a:t>60 </a:t>
            </a:r>
            <a:r>
              <a:rPr lang="cs-CZ" sz="1400" dirty="0"/>
              <a:t>% </a:t>
            </a:r>
            <a:r>
              <a:rPr lang="cs-CZ" sz="1400" dirty="0" smtClean="0"/>
              <a:t>a 60 </a:t>
            </a:r>
            <a:r>
              <a:rPr lang="cs-CZ" sz="1400" dirty="0"/>
              <a:t>% studentů základních odborných škol má praktickou výuku v malých a středních podnicích. </a:t>
            </a: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6021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2000" b="1" dirty="0"/>
              <a:t>H</a:t>
            </a:r>
            <a:r>
              <a:rPr lang="cs-CZ" sz="2000" b="1" dirty="0" smtClean="0"/>
              <a:t>lavní </a:t>
            </a:r>
            <a:r>
              <a:rPr lang="cs-CZ" sz="2000" b="1" dirty="0"/>
              <a:t>výstupy projektu- Odborné vzdělávání v Polsku</a:t>
            </a:r>
            <a:r>
              <a:rPr lang="cs-CZ" sz="1200" b="1" dirty="0"/>
              <a:t/>
            </a:r>
            <a:br>
              <a:rPr lang="cs-CZ" sz="1200" b="1" dirty="0"/>
            </a:br>
            <a:r>
              <a:rPr lang="cs-CZ" sz="1200" b="1" dirty="0"/>
              <a:t>  </a:t>
            </a:r>
            <a:endParaRPr lang="cs-CZ" sz="1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00200"/>
            <a:ext cx="8229600" cy="4525963"/>
          </a:xfrm>
        </p:spPr>
        <p:txBody>
          <a:bodyPr/>
          <a:lstStyle/>
          <a:p>
            <a:r>
              <a:rPr lang="cs-CZ" sz="1600" dirty="0"/>
              <a:t>Chemie patří k nejrychleji se rozvíjejícím oborům v Polsku. To dokazují jak statistiky z let 2011–2012, tak prognózy na rok 2020. Je jisté, že potřeba kvalifikovaných pracovníků střední úrovně a specialistů v oblasti chemie a ochrany životního prostředí bude nadále přetrvávat. Dokládají to i statistiky i růst poptávky po pracovnících střední úrovně v chemických, technických a fyzikálních oborech o 106 %.  </a:t>
            </a:r>
          </a:p>
          <a:p>
            <a:r>
              <a:rPr lang="cs-CZ" sz="1600" dirty="0"/>
              <a:t>V oboru chemie byl zaznamenán největší počet zaměstnanců ve věku 50+.Lze tedy předpokládat, že se bude poptávka po novém, mladém personálu zvyšovat. 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8544543"/>
      </p:ext>
    </p:extLst>
  </p:cSld>
  <p:clrMapOvr>
    <a:masterClrMapping/>
  </p:clrMapOvr>
</p:sld>
</file>

<file path=ppt/theme/theme1.xml><?xml version="1.0" encoding="utf-8"?>
<a:theme xmlns:a="http://schemas.openxmlformats.org/drawingml/2006/main" name="Šablona prezentace Europassu">
  <a:themeElements>
    <a:clrScheme name="Šablona prezentace Europassu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Šablona prezentace Europass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Šablona prezentace Europass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prezentace Europass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prezentace Europass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prezentace Europass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prezentace Europass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prezentace Europass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prezentace Europass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prezentace Europass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prezentace Europass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prezentace Europass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prezentace Europass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prezentace Europass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 prezentace Europassu</Template>
  <TotalTime>4474</TotalTime>
  <Words>314</Words>
  <Application>Microsoft Office PowerPoint</Application>
  <PresentationFormat>Předvádění na obrazovce (4:3)</PresentationFormat>
  <Paragraphs>108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Wingdings</vt:lpstr>
      <vt:lpstr>Šablona prezentace Europassu</vt:lpstr>
      <vt:lpstr>Projekt TRAWI</vt:lpstr>
      <vt:lpstr>Popis projektu</vt:lpstr>
      <vt:lpstr>Popis projektu</vt:lpstr>
      <vt:lpstr>Popis projektu</vt:lpstr>
      <vt:lpstr>Hlavní cíle projektu </vt:lpstr>
      <vt:lpstr>Hlavní cíle projektu </vt:lpstr>
      <vt:lpstr>Evropské dokumenty </vt:lpstr>
      <vt:lpstr>Hlavní výstupy projektu </vt:lpstr>
      <vt:lpstr>Hlavní výstupy projektu- Odborné vzdělávání v Polsku   </vt:lpstr>
      <vt:lpstr>Hlavní výstupy projektu </vt:lpstr>
      <vt:lpstr>Hlavní výstupy projektu </vt:lpstr>
      <vt:lpstr>Newsletter projektu </vt:lpstr>
      <vt:lpstr>Prezentace aplikace PowerPoint</vt:lpstr>
    </vt:vector>
  </TitlesOfParts>
  <Company>NÚOV Praha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lubomir.valenta</dc:creator>
  <cp:lastModifiedBy>Kaňáková Martina</cp:lastModifiedBy>
  <cp:revision>245</cp:revision>
  <cp:lastPrinted>2013-05-10T10:14:04Z</cp:lastPrinted>
  <dcterms:created xsi:type="dcterms:W3CDTF">2010-02-03T09:00:47Z</dcterms:created>
  <dcterms:modified xsi:type="dcterms:W3CDTF">2015-06-10T04:48:08Z</dcterms:modified>
</cp:coreProperties>
</file>