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40" r:id="rId3"/>
    <p:sldId id="347" r:id="rId4"/>
    <p:sldId id="349" r:id="rId5"/>
    <p:sldId id="343" r:id="rId6"/>
    <p:sldId id="348" r:id="rId7"/>
    <p:sldId id="350" r:id="rId8"/>
    <p:sldId id="360" r:id="rId9"/>
    <p:sldId id="352" r:id="rId10"/>
    <p:sldId id="341" r:id="rId11"/>
    <p:sldId id="345" r:id="rId12"/>
    <p:sldId id="353" r:id="rId13"/>
    <p:sldId id="344" r:id="rId14"/>
    <p:sldId id="354" r:id="rId15"/>
    <p:sldId id="355" r:id="rId16"/>
    <p:sldId id="359" r:id="rId17"/>
    <p:sldId id="358" r:id="rId18"/>
    <p:sldId id="346" r:id="rId19"/>
  </p:sldIdLst>
  <p:sldSz cx="9144000" cy="6858000" type="screen4x3"/>
  <p:notesSz cx="6797675" cy="9872663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9">
          <p15:clr>
            <a:srgbClr val="A4A3A4"/>
          </p15:clr>
        </p15:guide>
        <p15:guide id="2" pos="214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33CC"/>
    <a:srgbClr val="AA2697"/>
    <a:srgbClr val="559719"/>
    <a:srgbClr val="33CC33"/>
    <a:srgbClr val="F86400"/>
    <a:srgbClr val="FF6600"/>
    <a:srgbClr val="A5A5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4882" autoAdjust="0"/>
    <p:restoredTop sz="66036" autoAdjust="0"/>
  </p:normalViewPr>
  <p:slideViewPr>
    <p:cSldViewPr>
      <p:cViewPr varScale="1">
        <p:scale>
          <a:sx n="79" d="100"/>
          <a:sy n="79" d="100"/>
        </p:scale>
        <p:origin x="2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798" y="-72"/>
      </p:cViewPr>
      <p:guideLst>
        <p:guide orient="horz" pos="3109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ora.husova\Desktop\Trawi\&#250;kol\pro%20p&#345;eklad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ora.husova\Desktop\Trawi\dotazn&#237;k\vyhodnocen&#237;%20po%202%20vln&#283;%20osloven&#237;%20spole&#269;nost&#225;&#237;\Dotazn&#237;k%20TRAWI%20(Responses)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barbora.husova\Desktop\Trawi\&#250;kol\pro%20p&#345;eklad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List2!$A$6:$A$15</c:f>
              <c:strCache>
                <c:ptCount val="10"/>
                <c:pt idx="0">
                  <c:v>Vybavení chemických laboratoří</c:v>
                </c:pt>
                <c:pt idx="1">
                  <c:v>Poskytování stipendií</c:v>
                </c:pt>
                <c:pt idx="2">
                  <c:v>Organizace soutěží pro žáky</c:v>
                </c:pt>
                <c:pt idx="3">
                  <c:v>Poskytování pomůcek pro žáky</c:v>
                </c:pt>
                <c:pt idx="4">
                  <c:v>Organizace exkurzí</c:v>
                </c:pt>
                <c:pt idx="5">
                  <c:v>Vzdělávání učitelů</c:v>
                </c:pt>
                <c:pt idx="6">
                  <c:v>Sponzorské dary</c:v>
                </c:pt>
                <c:pt idx="7">
                  <c:v>Společné projekty</c:v>
                </c:pt>
                <c:pt idx="8">
                  <c:v>Krátkodobá praktika</c:v>
                </c:pt>
                <c:pt idx="9">
                  <c:v>Spolupráce na závěrečných pracích, disertacích</c:v>
                </c:pt>
              </c:strCache>
            </c:strRef>
          </c:cat>
          <c:val>
            <c:numRef>
              <c:f>List2!$B$6:$B$15</c:f>
              <c:numCache>
                <c:formatCode>General</c:formatCode>
                <c:ptCount val="10"/>
                <c:pt idx="0">
                  <c:v>8</c:v>
                </c:pt>
                <c:pt idx="1">
                  <c:v>4</c:v>
                </c:pt>
                <c:pt idx="2">
                  <c:v>16</c:v>
                </c:pt>
                <c:pt idx="3">
                  <c:v>3</c:v>
                </c:pt>
                <c:pt idx="4">
                  <c:v>19</c:v>
                </c:pt>
                <c:pt idx="5">
                  <c:v>4</c:v>
                </c:pt>
                <c:pt idx="6">
                  <c:v>2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685808"/>
        <c:axId val="78687376"/>
      </c:barChart>
      <c:catAx>
        <c:axId val="7868580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78687376"/>
        <c:crosses val="autoZero"/>
        <c:auto val="1"/>
        <c:lblAlgn val="ctr"/>
        <c:lblOffset val="100"/>
        <c:noMultiLvlLbl val="0"/>
      </c:catAx>
      <c:valAx>
        <c:axId val="786873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868580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6"/>
    </mc:Choice>
    <mc:Fallback>
      <c:style val="6"/>
    </mc:Fallback>
  </mc:AlternateContent>
  <c:chart>
    <c:autoTitleDeleted val="0"/>
    <c:plotArea>
      <c:layout/>
      <c:barChart>
        <c:barDir val="bar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2984"/>
        <c:axId val="114868464"/>
      </c:barChart>
      <c:catAx>
        <c:axId val="3702984"/>
        <c:scaling>
          <c:orientation val="minMax"/>
        </c:scaling>
        <c:delete val="0"/>
        <c:axPos val="l"/>
        <c:majorTickMark val="out"/>
        <c:minorTickMark val="none"/>
        <c:tickLblPos val="nextTo"/>
        <c:crossAx val="114868464"/>
        <c:crosses val="autoZero"/>
        <c:auto val="1"/>
        <c:lblAlgn val="ctr"/>
        <c:lblOffset val="100"/>
        <c:noMultiLvlLbl val="0"/>
      </c:catAx>
      <c:valAx>
        <c:axId val="114868464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02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List1!$A$4:$A$11</c:f>
              <c:strCache>
                <c:ptCount val="8"/>
                <c:pt idx="0">
                  <c:v>Vybavení chemických laboratoří</c:v>
                </c:pt>
                <c:pt idx="1">
                  <c:v>Poskytování stipendií</c:v>
                </c:pt>
                <c:pt idx="2">
                  <c:v>Organizace soutěží pro žáky</c:v>
                </c:pt>
                <c:pt idx="3">
                  <c:v>Poskytování pomůcek pro žáky</c:v>
                </c:pt>
                <c:pt idx="4">
                  <c:v>Organizace exkurzí</c:v>
                </c:pt>
                <c:pt idx="5">
                  <c:v>Vzdělávání učitelů</c:v>
                </c:pt>
                <c:pt idx="6">
                  <c:v>Sponzorské dary</c:v>
                </c:pt>
                <c:pt idx="7">
                  <c:v>Společné projekty, smlouvy</c:v>
                </c:pt>
              </c:strCache>
            </c:strRef>
          </c:cat>
          <c:val>
            <c:numRef>
              <c:f>List1!$B$4:$B$11</c:f>
              <c:numCache>
                <c:formatCode>General</c:formatCode>
                <c:ptCount val="8"/>
                <c:pt idx="0">
                  <c:v>2</c:v>
                </c:pt>
                <c:pt idx="1">
                  <c:v>0</c:v>
                </c:pt>
                <c:pt idx="2">
                  <c:v>2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7343368"/>
        <c:axId val="151392816"/>
      </c:barChart>
      <c:catAx>
        <c:axId val="1173433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51392816"/>
        <c:crosses val="autoZero"/>
        <c:auto val="1"/>
        <c:lblAlgn val="ctr"/>
        <c:lblOffset val="100"/>
        <c:noMultiLvlLbl val="0"/>
      </c:catAx>
      <c:valAx>
        <c:axId val="151392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173433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BA81C7B9-986E-413A-8996-45B7CB24BA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11090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4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690818"/>
            <a:ext cx="5435600" cy="44413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defTabSz="928757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6899"/>
            <a:ext cx="2946400" cy="494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866" tIns="46434" rIns="92866" bIns="46434" numCol="1" anchor="b" anchorCtr="0" compatLnSpc="1">
            <a:prstTxWarp prst="textNoShape">
              <a:avLst/>
            </a:prstTxWarp>
          </a:bodyPr>
          <a:lstStyle>
            <a:lvl1pPr algn="r" defTabSz="928757">
              <a:defRPr sz="1200"/>
            </a:lvl1pPr>
          </a:lstStyle>
          <a:p>
            <a:pPr>
              <a:defRPr/>
            </a:pPr>
            <a:fld id="{C01C7152-C70E-4C49-9B7B-D598F495A3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4235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931863" y="803275"/>
            <a:ext cx="4935537" cy="370205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1C7152-C70E-4C49-9B7B-D598F495A36B}" type="slidenum">
              <a:rPr lang="cs-CZ" smtClean="0"/>
              <a:pPr>
                <a:defRPr/>
              </a:pPr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134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8B497F-9F66-46B6-95AD-DFAAED6945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331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AFB67-28D6-48A4-B739-4CA46C685F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5161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EB42A3-2529-420C-A4EC-233F60E06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99943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E80DD-DBAE-4BBC-828E-6CC89E80FF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9093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DDD07C-FD73-41A5-8A06-299C7D73C31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785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8B99D7-6462-44DB-B982-48AB098C43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3404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2F358-B58A-4F89-85B3-B654D2158F1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5622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B3C09-CD60-485B-A0DD-9F6DB398DF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635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C683C-3815-41EB-A098-CAF8D55D416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679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CECC7-DBF5-42F6-9474-3231202FE2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0996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C0788-FFE9-449C-8419-E5611D5410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23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9F4849-1C42-4F8A-AD9E-3CFF903BFC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6790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48176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6400"/>
                </a:solidFill>
              </a:defRPr>
            </a:lvl1pPr>
          </a:lstStyle>
          <a:p>
            <a:pPr>
              <a:defRPr/>
            </a:pPr>
            <a:fld id="{DEA695A1-8B3C-40C3-AFC9-F403109572E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Nadpis 1"/>
          <p:cNvSpPr>
            <a:spLocks noGrp="1"/>
          </p:cNvSpPr>
          <p:nvPr>
            <p:ph type="title"/>
          </p:nvPr>
        </p:nvSpPr>
        <p:spPr>
          <a:xfrm>
            <a:off x="-216678" y="1016732"/>
            <a:ext cx="8958262" cy="4356484"/>
          </a:xfrm>
        </p:spPr>
        <p:txBody>
          <a:bodyPr/>
          <a:lstStyle/>
          <a:p>
            <a:pPr algn="r">
              <a:tabLst>
                <a:tab pos="1081088" algn="l"/>
              </a:tabLst>
            </a:pPr>
            <a:r>
              <a:rPr lang="cs-CZ" b="1" dirty="0" smtClean="0">
                <a:solidFill>
                  <a:srgbClr val="002060"/>
                </a:solidFill>
              </a:rPr>
              <a:t>Projekt TRAWI</a:t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/>
            </a:r>
            <a:br>
              <a:rPr lang="cs-CZ" b="1" dirty="0" smtClean="0">
                <a:solidFill>
                  <a:srgbClr val="002060"/>
                </a:solidFill>
              </a:rPr>
            </a:br>
            <a:r>
              <a:rPr lang="cs-CZ" b="1" dirty="0" smtClean="0">
                <a:solidFill>
                  <a:srgbClr val="002060"/>
                </a:solidFill>
              </a:rPr>
              <a:t>Vyhodnocení dotazníkového šetření v ČR</a:t>
            </a:r>
          </a:p>
        </p:txBody>
      </p:sp>
      <p:pic>
        <p:nvPicPr>
          <p:cNvPr id="15367" name="Picture 8" descr="C:\Users\michala.cicvakova\Documents\NÚV\Loga NÚV\log0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6165850"/>
            <a:ext cx="1292225" cy="53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8" name="Obrázek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6148388"/>
            <a:ext cx="1223963" cy="58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306" y="116632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r"/>
            <a:r>
              <a:rPr lang="cs-CZ" b="1" dirty="0" smtClean="0"/>
              <a:t>Pohled na vzdělávací programy SOŠ a SOU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Zaměstnavatelé postrádají zejména: </a:t>
            </a:r>
          </a:p>
          <a:p>
            <a:r>
              <a:rPr lang="cs-CZ" dirty="0" smtClean="0"/>
              <a:t>více </a:t>
            </a:r>
            <a:r>
              <a:rPr lang="cs-CZ" dirty="0"/>
              <a:t>odborné praxe během studia</a:t>
            </a:r>
          </a:p>
          <a:p>
            <a:pPr marL="0" indent="0">
              <a:buNone/>
            </a:pPr>
            <a:r>
              <a:rPr lang="pt-BR" sz="2600" dirty="0"/>
              <a:t>(</a:t>
            </a:r>
            <a:r>
              <a:rPr lang="cs-CZ" sz="2600" dirty="0"/>
              <a:t>10% respondentů považuje praxi za dostatečnou, </a:t>
            </a:r>
            <a:r>
              <a:rPr lang="pt-BR" sz="2600" dirty="0"/>
              <a:t>69%</a:t>
            </a:r>
            <a:r>
              <a:rPr lang="cs-CZ" sz="2600" dirty="0"/>
              <a:t> za nedostatečnou a  </a:t>
            </a:r>
            <a:r>
              <a:rPr lang="pt-BR" sz="2600" dirty="0"/>
              <a:t>21</a:t>
            </a:r>
            <a:r>
              <a:rPr lang="cs-CZ" sz="2600" dirty="0"/>
              <a:t>% neví)</a:t>
            </a:r>
          </a:p>
          <a:p>
            <a:r>
              <a:rPr lang="cs-CZ" dirty="0"/>
              <a:t>měkké dovednosti</a:t>
            </a:r>
          </a:p>
          <a:p>
            <a:pPr marL="0" indent="0">
              <a:buNone/>
            </a:pPr>
            <a:r>
              <a:rPr lang="cs-CZ" sz="2600" dirty="0"/>
              <a:t>(samostatnost, správné pracovní návyky, </a:t>
            </a:r>
            <a:r>
              <a:rPr lang="cs-CZ" sz="2600" dirty="0" smtClean="0"/>
              <a:t>komunikační dovednosti, schopnost </a:t>
            </a:r>
            <a:r>
              <a:rPr lang="cs-CZ" sz="2600" dirty="0"/>
              <a:t>rozhodovat se, ochota učit </a:t>
            </a:r>
            <a:r>
              <a:rPr lang="cs-CZ" sz="2600" dirty="0" smtClean="0"/>
              <a:t>se, jazykové </a:t>
            </a:r>
            <a:r>
              <a:rPr lang="cs-CZ" sz="2600" dirty="0" smtClean="0"/>
              <a:t>dovednosti- AJ) </a:t>
            </a:r>
            <a:endParaRPr lang="cs-CZ" sz="2600" dirty="0"/>
          </a:p>
          <a:p>
            <a:r>
              <a:rPr lang="cs-CZ" dirty="0"/>
              <a:t>praktické </a:t>
            </a:r>
            <a:r>
              <a:rPr lang="cs-CZ" dirty="0" smtClean="0"/>
              <a:t>dovednosti </a:t>
            </a:r>
            <a:r>
              <a:rPr lang="cs-CZ" sz="2000" dirty="0" smtClean="0"/>
              <a:t>(69% respondentů uvedlo, že je žáci nemají či spíše nemají)</a:t>
            </a:r>
            <a:endParaRPr lang="cs-CZ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prava 3"/>
          <p:cNvSpPr/>
          <p:nvPr/>
        </p:nvSpPr>
        <p:spPr>
          <a:xfrm>
            <a:off x="7473008" y="6021288"/>
            <a:ext cx="1152128" cy="36004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888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			</a:t>
            </a:r>
            <a:r>
              <a:rPr lang="cs-CZ" sz="3200" dirty="0" smtClean="0"/>
              <a:t>Chybějící praktické dovednosti pro práci v laboratoři </a:t>
            </a:r>
            <a:endParaRPr lang="cs-CZ" sz="3200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16" y="1569266"/>
            <a:ext cx="8557756" cy="5143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34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			</a:t>
            </a:r>
            <a:r>
              <a:rPr lang="cs-CZ" sz="3200" dirty="0" smtClean="0"/>
              <a:t>Chybějící praktické dovednosti pro práci ve výrobě</a:t>
            </a:r>
            <a:endParaRPr lang="cs-CZ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Zástupný symbol pro obsah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475360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68474"/>
            <a:ext cx="8280920" cy="4774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919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Požadovaný profil </a:t>
            </a:r>
            <a:br>
              <a:rPr lang="cs-CZ" dirty="0" smtClean="0"/>
            </a:br>
            <a:r>
              <a:rPr lang="cs-CZ" dirty="0" smtClean="0"/>
              <a:t>absolventa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733455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 smtClean="0"/>
              <a:t>Nejdůležitější kompetence pro práci </a:t>
            </a:r>
            <a:r>
              <a:rPr lang="cs-CZ" sz="2400" b="1" dirty="0"/>
              <a:t>v laboratoři:</a:t>
            </a:r>
          </a:p>
          <a:p>
            <a:r>
              <a:rPr lang="cs-CZ" sz="2800" dirty="0" smtClean="0"/>
              <a:t>provádění </a:t>
            </a:r>
            <a:r>
              <a:rPr lang="cs-CZ" sz="2800" dirty="0"/>
              <a:t>chemických analýz podle výrobní </a:t>
            </a:r>
            <a:r>
              <a:rPr lang="cs-CZ" sz="2800" dirty="0" smtClean="0"/>
              <a:t>      a </a:t>
            </a:r>
            <a:r>
              <a:rPr lang="cs-CZ" sz="2800" dirty="0"/>
              <a:t>analytické dokumentace</a:t>
            </a:r>
          </a:p>
          <a:p>
            <a:pPr marL="0" indent="0">
              <a:buNone/>
            </a:pPr>
            <a:r>
              <a:rPr lang="cs-CZ" sz="2400" b="1" dirty="0" smtClean="0"/>
              <a:t>Nejdůležitější </a:t>
            </a:r>
            <a:r>
              <a:rPr lang="cs-CZ" sz="2400" b="1" dirty="0" smtClean="0"/>
              <a:t>kompetence pro práci v </a:t>
            </a:r>
            <a:r>
              <a:rPr lang="cs-CZ" sz="2400" b="1" dirty="0"/>
              <a:t>provozu:</a:t>
            </a:r>
          </a:p>
          <a:p>
            <a:r>
              <a:rPr lang="cs-CZ" sz="2800" dirty="0" smtClean="0"/>
              <a:t>řízení technologických procesů </a:t>
            </a:r>
            <a:r>
              <a:rPr lang="cs-CZ" sz="2800" dirty="0"/>
              <a:t>v chemické </a:t>
            </a:r>
            <a:r>
              <a:rPr lang="cs-CZ" sz="2800" dirty="0" smtClean="0"/>
              <a:t>výrobě</a:t>
            </a:r>
          </a:p>
          <a:p>
            <a:pPr marL="0" indent="0">
              <a:buNone/>
            </a:pPr>
            <a:r>
              <a:rPr lang="cs-CZ" sz="2400" b="1" dirty="0" smtClean="0"/>
              <a:t>Zásadní </a:t>
            </a:r>
            <a:r>
              <a:rPr lang="cs-CZ" sz="2400" b="1" dirty="0" smtClean="0"/>
              <a:t>měkké dovednosti: 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právné pracovní </a:t>
            </a:r>
            <a:r>
              <a:rPr lang="cs-CZ" sz="2800" dirty="0" smtClean="0"/>
              <a:t>návyky</a:t>
            </a:r>
          </a:p>
          <a:p>
            <a:r>
              <a:rPr lang="cs-CZ" sz="2800" dirty="0" smtClean="0"/>
              <a:t>Samostatnost</a:t>
            </a:r>
          </a:p>
          <a:p>
            <a:r>
              <a:rPr lang="cs-CZ" sz="2800" dirty="0" smtClean="0"/>
              <a:t>Schopnost rozhodovat se</a:t>
            </a:r>
            <a:endParaRPr lang="cs-CZ" sz="2800" dirty="0" smtClean="0"/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 descr="C:\Users\michala.cicvakova\Downloads\labiny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3240360" cy="2159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889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r"/>
            <a:r>
              <a:rPr lang="cs-CZ" sz="3000" b="1" dirty="0" smtClean="0"/>
              <a:t>Porovnání s výsledky </a:t>
            </a:r>
            <a:br>
              <a:rPr lang="cs-CZ" sz="3000" b="1" dirty="0" smtClean="0"/>
            </a:br>
            <a:r>
              <a:rPr lang="cs-CZ" sz="3000" b="1" dirty="0" smtClean="0"/>
              <a:t>dotazníkového</a:t>
            </a:r>
            <a:r>
              <a:rPr lang="cs-CZ" sz="3000" b="1" dirty="0"/>
              <a:t> </a:t>
            </a:r>
            <a:r>
              <a:rPr lang="cs-CZ" sz="3000" b="1" dirty="0" smtClean="0"/>
              <a:t>šetření v Polsku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 Polsku </a:t>
            </a:r>
            <a:r>
              <a:rPr lang="cs-CZ" dirty="0" smtClean="0"/>
              <a:t>bylo osloveno 150 podniků,  </a:t>
            </a:r>
            <a:r>
              <a:rPr lang="cs-CZ" dirty="0" smtClean="0"/>
              <a:t>návratnost </a:t>
            </a:r>
            <a:r>
              <a:rPr lang="cs-CZ" dirty="0" smtClean="0"/>
              <a:t>byla pouze 8%. 6 </a:t>
            </a:r>
            <a:r>
              <a:rPr lang="cs-CZ" dirty="0" smtClean="0"/>
              <a:t>organizací </a:t>
            </a:r>
            <a:r>
              <a:rPr lang="cs-CZ" dirty="0" smtClean="0"/>
              <a:t>z 12 se </a:t>
            </a:r>
            <a:r>
              <a:rPr lang="cs-CZ" dirty="0" smtClean="0"/>
              <a:t>orientuje na základní chemii, stáří organizací je od 5 – 117 let (průměr 43 let), počet zaměstnanců od 13 do 2080 (průměr 625)</a:t>
            </a:r>
          </a:p>
          <a:p>
            <a:r>
              <a:rPr lang="cs-CZ" dirty="0"/>
              <a:t>v</a:t>
            </a:r>
            <a:r>
              <a:rPr lang="cs-CZ" dirty="0" smtClean="0"/>
              <a:t>ýsledky průzkumu v České republice a v Polsku jsou velmi podobné a názory se </a:t>
            </a:r>
            <a:r>
              <a:rPr lang="cs-CZ" dirty="0" smtClean="0"/>
              <a:t>prakticky shodují</a:t>
            </a:r>
            <a:endParaRPr lang="cs-CZ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3334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r"/>
            <a:r>
              <a:rPr lang="cs-CZ" sz="3000" b="1" dirty="0" smtClean="0"/>
              <a:t>Porovnání s výsledky </a:t>
            </a:r>
            <a:br>
              <a:rPr lang="cs-CZ" sz="3000" b="1" dirty="0" smtClean="0"/>
            </a:br>
            <a:r>
              <a:rPr lang="cs-CZ" sz="3000" b="1" dirty="0" smtClean="0"/>
              <a:t>dotazníkového</a:t>
            </a:r>
            <a:r>
              <a:rPr lang="cs-CZ" sz="3000" b="1" dirty="0"/>
              <a:t> </a:t>
            </a:r>
            <a:r>
              <a:rPr lang="cs-CZ" sz="3000" b="1" dirty="0" smtClean="0"/>
              <a:t>šetření v Polsku</a:t>
            </a:r>
            <a:endParaRPr lang="cs-CZ" sz="3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r>
              <a:rPr lang="cs-CZ" sz="2400" dirty="0"/>
              <a:t>j</a:t>
            </a:r>
            <a:r>
              <a:rPr lang="cs-CZ" sz="2400" dirty="0" smtClean="0"/>
              <a:t>e složité získat kvalifikované </a:t>
            </a:r>
            <a:r>
              <a:rPr lang="cs-CZ" sz="2400" dirty="0" smtClean="0"/>
              <a:t>zaměstnance, ale 9 z 12 podniků absolventy nebere</a:t>
            </a:r>
            <a:endParaRPr lang="cs-CZ" sz="2400" dirty="0" smtClean="0"/>
          </a:p>
          <a:p>
            <a:r>
              <a:rPr lang="cs-CZ" sz="2400" dirty="0"/>
              <a:t>v</a:t>
            </a:r>
            <a:r>
              <a:rPr lang="cs-CZ" sz="2400" dirty="0" smtClean="0"/>
              <a:t>zdělávací programy neodpovídají potřebám trhu práce</a:t>
            </a:r>
          </a:p>
          <a:p>
            <a:r>
              <a:rPr lang="cs-CZ" sz="2400" dirty="0"/>
              <a:t>a</a:t>
            </a:r>
            <a:r>
              <a:rPr lang="cs-CZ" sz="2400" dirty="0" smtClean="0"/>
              <a:t>bsolventi odborných škol mají dostatek teoretických znalostí, doplnit je třeba znalostí nových technologií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raktických dovedností mají spíše málo, málo praxe v reálném </a:t>
            </a:r>
            <a:r>
              <a:rPr lang="cs-CZ" sz="2400" dirty="0" smtClean="0"/>
              <a:t>prostředí</a:t>
            </a:r>
          </a:p>
          <a:p>
            <a:r>
              <a:rPr lang="cs-CZ" sz="2400" dirty="0"/>
              <a:t>jiné formy spolupráce: organizace </a:t>
            </a:r>
            <a:r>
              <a:rPr lang="cs-CZ" sz="2400" dirty="0" smtClean="0"/>
              <a:t>exkurzí vzdělávání učitelů, sponzorské dary</a:t>
            </a:r>
            <a:endParaRPr lang="cs-CZ" sz="24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V Polsku je málo odborných škol, nedrží krok s vývojem v oboru</a:t>
            </a:r>
            <a:endParaRPr lang="cs-CZ" sz="20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210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r"/>
            <a:r>
              <a:rPr lang="cs-CZ" sz="3000" b="1" dirty="0" smtClean="0"/>
              <a:t>Spolupráce se školami v </a:t>
            </a:r>
            <a:r>
              <a:rPr lang="cs-CZ" sz="3000" b="1" dirty="0" smtClean="0"/>
              <a:t>Polsku</a:t>
            </a:r>
            <a:endParaRPr lang="cs-CZ" sz="3000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514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2238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6856" y="237127"/>
            <a:ext cx="8229600" cy="1143000"/>
          </a:xfrm>
        </p:spPr>
        <p:txBody>
          <a:bodyPr/>
          <a:lstStyle/>
          <a:p>
            <a:pPr algn="r"/>
            <a:r>
              <a:rPr lang="cs-CZ" sz="3400" b="1" dirty="0"/>
              <a:t>Porovnání s výsledky </a:t>
            </a:r>
            <a:br>
              <a:rPr lang="cs-CZ" sz="3400" b="1" dirty="0"/>
            </a:br>
            <a:r>
              <a:rPr lang="cs-CZ" sz="3400" b="1" dirty="0"/>
              <a:t>dotazníkového šetření v Polsku</a:t>
            </a:r>
            <a:endParaRPr lang="cs-CZ" sz="3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800" dirty="0" smtClean="0"/>
              <a:t>Požadovaný profil absolventa</a:t>
            </a:r>
          </a:p>
          <a:p>
            <a:pPr marL="0" indent="0">
              <a:buNone/>
            </a:pPr>
            <a:r>
              <a:rPr lang="cs-CZ" sz="2400" b="1" dirty="0" smtClean="0"/>
              <a:t>Nejdůležitější kompetence pro práci </a:t>
            </a:r>
            <a:r>
              <a:rPr lang="cs-CZ" sz="2400" b="1" dirty="0"/>
              <a:t>v laboratoři:</a:t>
            </a:r>
          </a:p>
          <a:p>
            <a:r>
              <a:rPr lang="cs-CZ" sz="2800" dirty="0" smtClean="0"/>
              <a:t>provádění </a:t>
            </a:r>
            <a:r>
              <a:rPr lang="cs-CZ" sz="2800" dirty="0"/>
              <a:t>chemických analýz podle </a:t>
            </a:r>
            <a:r>
              <a:rPr lang="cs-CZ" sz="2800" dirty="0" smtClean="0"/>
              <a:t>výrobní a analytické dokumentace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Nejdůležitější kompetence pro práci v </a:t>
            </a:r>
            <a:r>
              <a:rPr lang="cs-CZ" sz="2400" b="1" dirty="0"/>
              <a:t>provozu:</a:t>
            </a:r>
          </a:p>
          <a:p>
            <a:r>
              <a:rPr lang="cs-CZ" sz="2800" dirty="0"/>
              <a:t>příprava a zpracování chemických látek a surovin pro procesy chemické výroby na základě výrobní a analytické dokumentace</a:t>
            </a:r>
          </a:p>
          <a:p>
            <a:r>
              <a:rPr lang="cs-CZ" sz="2800" dirty="0" smtClean="0"/>
              <a:t>řízení technologických procesů </a:t>
            </a:r>
            <a:r>
              <a:rPr lang="cs-CZ" sz="2800" dirty="0"/>
              <a:t>v chemické </a:t>
            </a:r>
            <a:r>
              <a:rPr lang="cs-CZ" sz="2800" dirty="0" smtClean="0"/>
              <a:t>výrobě</a:t>
            </a:r>
            <a:endParaRPr lang="cs-CZ" sz="2400" b="1" dirty="0" smtClean="0"/>
          </a:p>
          <a:p>
            <a:pPr marL="0" indent="0">
              <a:buNone/>
            </a:pPr>
            <a:r>
              <a:rPr lang="cs-CZ" sz="2400" b="1" dirty="0" smtClean="0"/>
              <a:t>Zásadní měkké dovednosti: 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právné pracovní návyky, řešení problémů</a:t>
            </a:r>
          </a:p>
          <a:p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7908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4400" dirty="0" smtClean="0"/>
              <a:t>Děkuji za pozornost.</a:t>
            </a:r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endParaRPr lang="cs-CZ" sz="4400" dirty="0" smtClean="0"/>
          </a:p>
          <a:p>
            <a:pPr marL="0" indent="0" algn="ctr">
              <a:buNone/>
            </a:pPr>
            <a:r>
              <a:rPr lang="cs-CZ" b="1" dirty="0" smtClean="0"/>
              <a:t>Více o projektu na www.nuv.cz </a:t>
            </a:r>
            <a:endParaRPr lang="cs-CZ" b="1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800200" cy="18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000750"/>
            <a:ext cx="28575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6139656"/>
            <a:ext cx="1225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6161087"/>
            <a:ext cx="129222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71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Dotazníkové šetření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r>
              <a:rPr lang="cs-CZ" sz="3000" dirty="0"/>
              <a:t>z</a:t>
            </a:r>
            <a:r>
              <a:rPr lang="cs-CZ" sz="3000" dirty="0" smtClean="0"/>
              <a:t>jišťování potřeb/představ podniků v ČR o profilu absolventa chemických oborů </a:t>
            </a:r>
          </a:p>
          <a:p>
            <a:r>
              <a:rPr lang="cs-CZ" sz="3000" dirty="0"/>
              <a:t>o</a:t>
            </a:r>
            <a:r>
              <a:rPr lang="cs-CZ" sz="3000" dirty="0" smtClean="0"/>
              <a:t>sloveno bylo celkem 81</a:t>
            </a:r>
            <a:r>
              <a:rPr lang="pl-PL" sz="3000" dirty="0" smtClean="0"/>
              <a:t> </a:t>
            </a:r>
            <a:r>
              <a:rPr lang="pl-PL" sz="3000" dirty="0"/>
              <a:t>podniků </a:t>
            </a:r>
            <a:r>
              <a:rPr lang="pl-PL" sz="3000" dirty="0" smtClean="0"/>
              <a:t>ve dvou fázích (v 1. fázi oslovil Svaz chemického průmyslu 45 organizací z řad svých členů, v 2. fázi oslovil NÚV 36 organizací, které nejsou členy Svazu chem. prům.)</a:t>
            </a:r>
          </a:p>
          <a:p>
            <a:r>
              <a:rPr lang="cs-CZ" sz="3000" dirty="0"/>
              <a:t>c</a:t>
            </a:r>
            <a:r>
              <a:rPr lang="cs-CZ" sz="3000" dirty="0" smtClean="0"/>
              <a:t>elkově jsme získali 29 vyplněných dotazníků (z 1. fáze 24 a z 2. fáze 5), </a:t>
            </a:r>
            <a:r>
              <a:rPr lang="cs-CZ" sz="3000" dirty="0"/>
              <a:t>návratnost </a:t>
            </a:r>
            <a:r>
              <a:rPr lang="cs-CZ" sz="3000" dirty="0" smtClean="0"/>
              <a:t>byla celkově 34 %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82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5071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b="1" dirty="0"/>
              <a:t>Zastoupení podniků </a:t>
            </a:r>
            <a:r>
              <a:rPr lang="cs-CZ" sz="3600" b="1" dirty="0" smtClean="0"/>
              <a:t>v ČR </a:t>
            </a:r>
            <a:r>
              <a:rPr lang="cs-CZ" sz="3600" b="1" dirty="0"/>
              <a:t/>
            </a:r>
            <a:br>
              <a:rPr lang="cs-CZ" sz="3600" b="1" dirty="0"/>
            </a:br>
            <a:r>
              <a:rPr lang="cs-CZ" sz="3600" b="1" dirty="0" smtClean="0"/>
              <a:t> </a:t>
            </a:r>
            <a:r>
              <a:rPr lang="cs-CZ" sz="2000" b="1" dirty="0" smtClean="0"/>
              <a:t>10 krajů</a:t>
            </a:r>
            <a:endParaRPr lang="cs-CZ" sz="20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700808"/>
            <a:ext cx="8568952" cy="498250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130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Profil respondentů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r>
              <a:rPr lang="cs-CZ" dirty="0" smtClean="0"/>
              <a:t>26 výrobních organizací a 3 z oblasti vývoje a výzkumu</a:t>
            </a:r>
          </a:p>
          <a:p>
            <a:r>
              <a:rPr lang="cs-CZ" dirty="0" smtClean="0"/>
              <a:t>počet </a:t>
            </a:r>
            <a:r>
              <a:rPr lang="cs-CZ" dirty="0"/>
              <a:t>zaměstnanců od 40 do 1700 (průměr činí 599)</a:t>
            </a:r>
          </a:p>
          <a:p>
            <a:r>
              <a:rPr lang="cs-CZ" dirty="0"/>
              <a:t>nejstarší založena 1856 a nejmladší 2005 (v průměru působící 74 let na trhu</a:t>
            </a:r>
            <a:r>
              <a:rPr lang="cs-CZ" dirty="0" smtClean="0"/>
              <a:t>)</a:t>
            </a:r>
          </a:p>
          <a:p>
            <a:r>
              <a:rPr lang="cs-CZ" dirty="0"/>
              <a:t>z</a:t>
            </a:r>
            <a:r>
              <a:rPr lang="cs-CZ" dirty="0" smtClean="0"/>
              <a:t>abývající se především zpracováním ropy (petrochemie), farmaceutickým průmyslem, gumárenským průmyslem; základní chemií a plastikářským průmyslem</a:t>
            </a:r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082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7992380" y="6381328"/>
            <a:ext cx="504056" cy="3090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8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70618" y="274638"/>
            <a:ext cx="6916182" cy="1966348"/>
          </a:xfrm>
        </p:spPr>
        <p:txBody>
          <a:bodyPr/>
          <a:lstStyle/>
          <a:p>
            <a:pPr marL="342900" indent="-342900" algn="r">
              <a:buFont typeface="Arial" panose="020B0604020202020204" pitchFamily="34" charset="0"/>
              <a:buChar char="•"/>
            </a:pPr>
            <a:endParaRPr lang="cs-CZ" sz="2400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793"/>
            <a:ext cx="8676456" cy="70900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37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b="1" dirty="0" smtClean="0"/>
              <a:t>Získávání zaměstnanců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69% organizací obtížně </a:t>
            </a:r>
            <a:r>
              <a:rPr lang="cs-CZ" dirty="0" smtClean="0"/>
              <a:t>získává </a:t>
            </a:r>
            <a:r>
              <a:rPr lang="cs-CZ" dirty="0" smtClean="0"/>
              <a:t>kvalifikované zaměstnance</a:t>
            </a:r>
          </a:p>
          <a:p>
            <a:r>
              <a:rPr lang="cs-CZ" dirty="0" smtClean="0"/>
              <a:t>97% organizací </a:t>
            </a:r>
            <a:r>
              <a:rPr lang="cs-CZ" dirty="0" smtClean="0"/>
              <a:t>přijímá </a:t>
            </a:r>
            <a:r>
              <a:rPr lang="cs-CZ" dirty="0" smtClean="0"/>
              <a:t>absolventy</a:t>
            </a:r>
          </a:p>
          <a:p>
            <a:r>
              <a:rPr lang="cs-CZ" dirty="0" smtClean="0"/>
              <a:t>k délce a četnosti praxe u uchazečů o zaměstnání přihlíží 76 % organizací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481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r"/>
            <a:r>
              <a:rPr lang="cs-CZ" b="1" dirty="0" smtClean="0"/>
              <a:t>Spolupráce se SOŠ a SOU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5141168"/>
          </a:xfrm>
        </p:spPr>
        <p:txBody>
          <a:bodyPr/>
          <a:lstStyle/>
          <a:p>
            <a:r>
              <a:rPr lang="cs-CZ" dirty="0" smtClean="0"/>
              <a:t>u 83% organizací žáci vykonávají odborný výcvik, ostatní uvedli překážky (finance, časová náročnost, věk žáků, legislativa</a:t>
            </a:r>
          </a:p>
          <a:p>
            <a:r>
              <a:rPr lang="cs-CZ" dirty="0"/>
              <a:t>p</a:t>
            </a:r>
            <a:r>
              <a:rPr lang="cs-CZ" dirty="0" smtClean="0"/>
              <a:t>ouze 34</a:t>
            </a:r>
            <a:r>
              <a:rPr lang="cs-CZ" dirty="0" smtClean="0"/>
              <a:t>% organizací se podílí na tvorbě vzdělávacího programu SOŠ nebo SOU</a:t>
            </a:r>
          </a:p>
          <a:p>
            <a:r>
              <a:rPr lang="cs-CZ" dirty="0" smtClean="0"/>
              <a:t>jiné formy spolupráce: organizace exkurzí a soutěží pro žáky, vybavení chemických laboratoří,…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Šipka doprava 4"/>
          <p:cNvSpPr/>
          <p:nvPr/>
        </p:nvSpPr>
        <p:spPr>
          <a:xfrm>
            <a:off x="7740352" y="5445224"/>
            <a:ext cx="504056" cy="30901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89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/>
          <a:lstStyle/>
          <a:p>
            <a:pPr algn="r"/>
            <a:r>
              <a:rPr lang="cs-CZ" b="1" dirty="0" smtClean="0"/>
              <a:t>Spolupráce se SOŠ a SOU</a:t>
            </a:r>
            <a:endParaRPr lang="cs-CZ" b="1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</p:nvPr>
        </p:nvGraphicFramePr>
        <p:xfrm>
          <a:off x="179388" y="1600200"/>
          <a:ext cx="8785225" cy="51419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67520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/>
          <a:lstStyle/>
          <a:p>
            <a:pPr algn="r"/>
            <a:r>
              <a:rPr lang="cs-CZ" b="1" dirty="0" smtClean="0"/>
              <a:t>Pohled na vzdělávací programy SOŠ a SOU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997152"/>
          </a:xfrm>
        </p:spPr>
        <p:txBody>
          <a:bodyPr/>
          <a:lstStyle/>
          <a:p>
            <a:r>
              <a:rPr lang="cs-CZ" dirty="0"/>
              <a:t>zaměstnavatelé </a:t>
            </a:r>
            <a:r>
              <a:rPr lang="cs-CZ" dirty="0" smtClean="0"/>
              <a:t>postrádají </a:t>
            </a:r>
            <a:r>
              <a:rPr lang="cs-CZ" dirty="0"/>
              <a:t>soulad mezi </a:t>
            </a:r>
            <a:r>
              <a:rPr lang="cs-CZ" dirty="0" smtClean="0"/>
              <a:t>vzdělávacími programy a potřebami trhu práce</a:t>
            </a:r>
            <a:r>
              <a:rPr lang="cs-CZ" dirty="0"/>
              <a:t>…(58</a:t>
            </a:r>
            <a:r>
              <a:rPr lang="cs-CZ" dirty="0" smtClean="0"/>
              <a:t>% organizací</a:t>
            </a:r>
            <a:r>
              <a:rPr lang="cs-CZ" dirty="0"/>
              <a:t>)</a:t>
            </a:r>
          </a:p>
          <a:p>
            <a:r>
              <a:rPr lang="cs-CZ" dirty="0" smtClean="0"/>
              <a:t>absolventi mají </a:t>
            </a:r>
            <a:r>
              <a:rPr lang="cs-CZ" dirty="0"/>
              <a:t>dostatek teoretických </a:t>
            </a:r>
            <a:r>
              <a:rPr lang="cs-CZ" dirty="0" smtClean="0"/>
              <a:t>znalostí… (62% organizací); posílit znalosti moderních technologií </a:t>
            </a:r>
          </a:p>
          <a:p>
            <a:r>
              <a:rPr lang="cs-CZ" dirty="0" smtClean="0"/>
              <a:t>obecně </a:t>
            </a:r>
            <a:r>
              <a:rPr lang="cs-CZ" dirty="0" smtClean="0"/>
              <a:t>nižší </a:t>
            </a:r>
            <a:r>
              <a:rPr lang="cs-CZ" dirty="0" smtClean="0"/>
              <a:t>úroveň odborného vzdělávání v sekundární a terciální </a:t>
            </a:r>
            <a:r>
              <a:rPr lang="cs-CZ" dirty="0" smtClean="0"/>
              <a:t>sféře </a:t>
            </a:r>
            <a:r>
              <a:rPr lang="cs-CZ" sz="1800" dirty="0" smtClean="0"/>
              <a:t>(nemají dostatečné základy, neumí propojovat znalosti z různých oblastí, neznají funkci přístrojů a zařízení, neorientují se v průmyslové chemii, znají spíše laboratoř)</a:t>
            </a:r>
            <a:endParaRPr lang="cs-CZ" sz="1800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12" y="-9627"/>
            <a:ext cx="1790700" cy="136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38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Šablona prezentace Europassu">
  <a:themeElements>
    <a:clrScheme name="Šablona prezentace Europass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Šablona prezentace Europass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Šablona prezentace Europass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Šablona prezentace Europass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Šablona prezentace Europass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Šablona prezentace Europassu</Template>
  <TotalTime>5061</TotalTime>
  <Words>628</Words>
  <Application>Microsoft Office PowerPoint</Application>
  <PresentationFormat>Předvádění na obrazovce (4:3)</PresentationFormat>
  <Paragraphs>71</Paragraphs>
  <Slides>18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0" baseType="lpstr">
      <vt:lpstr>Arial</vt:lpstr>
      <vt:lpstr>Šablona prezentace Europassu</vt:lpstr>
      <vt:lpstr>Projekt TRAWI  Vyhodnocení dotazníkového šetření v ČR</vt:lpstr>
      <vt:lpstr>Dotazníkové šetření </vt:lpstr>
      <vt:lpstr>Zastoupení podniků v ČR   10 krajů</vt:lpstr>
      <vt:lpstr>Profil respondentů</vt:lpstr>
      <vt:lpstr>Prezentace aplikace PowerPoint</vt:lpstr>
      <vt:lpstr>Získávání zaměstnanců</vt:lpstr>
      <vt:lpstr>Spolupráce se SOŠ a SOU</vt:lpstr>
      <vt:lpstr>Spolupráce se SOŠ a SOU</vt:lpstr>
      <vt:lpstr>Pohled na vzdělávací programy SOŠ a SOU</vt:lpstr>
      <vt:lpstr>Pohled na vzdělávací programy SOŠ a SOU</vt:lpstr>
      <vt:lpstr>   Chybějící praktické dovednosti pro práci v laboratoři </vt:lpstr>
      <vt:lpstr>   Chybějící praktické dovednosti pro práci ve výrobě</vt:lpstr>
      <vt:lpstr>Požadovaný profil  absolventa  </vt:lpstr>
      <vt:lpstr>Porovnání s výsledky  dotazníkového šetření v Polsku</vt:lpstr>
      <vt:lpstr>Porovnání s výsledky  dotazníkového šetření v Polsku</vt:lpstr>
      <vt:lpstr>Spolupráce se školami v Polsku</vt:lpstr>
      <vt:lpstr>Porovnání s výsledky  dotazníkového šetření v Polsku</vt:lpstr>
      <vt:lpstr>Prezentace aplikace PowerPoint</vt:lpstr>
    </vt:vector>
  </TitlesOfParts>
  <Company>NÚOV Praha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lubomir.valenta</dc:creator>
  <cp:lastModifiedBy>Kaňáková Martina</cp:lastModifiedBy>
  <cp:revision>238</cp:revision>
  <cp:lastPrinted>2013-05-10T10:14:04Z</cp:lastPrinted>
  <dcterms:created xsi:type="dcterms:W3CDTF">2010-02-03T09:00:47Z</dcterms:created>
  <dcterms:modified xsi:type="dcterms:W3CDTF">2015-06-09T06:31:09Z</dcterms:modified>
</cp:coreProperties>
</file>