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83" r:id="rId2"/>
    <p:sldId id="267" r:id="rId3"/>
    <p:sldId id="264" r:id="rId4"/>
    <p:sldId id="265" r:id="rId5"/>
    <p:sldId id="268" r:id="rId6"/>
    <p:sldId id="269" r:id="rId7"/>
    <p:sldId id="270" r:id="rId8"/>
    <p:sldId id="272" r:id="rId9"/>
    <p:sldId id="275" r:id="rId10"/>
    <p:sldId id="273" r:id="rId11"/>
    <p:sldId id="282" r:id="rId12"/>
  </p:sldIdLst>
  <p:sldSz cx="9144000" cy="6858000" type="screen4x3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7F99C-14E3-4C45-B322-FF7CF734F96F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BF972-5D63-4E88-BEED-A0D58EB652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150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14091-EC05-4C4D-B444-E267B70F7DE3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5CF85-3D6E-4CC9-B06A-7C092BC48C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5CF85-3D6E-4CC9-B06A-7C092BC48C4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089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5CF85-3D6E-4CC9-B06A-7C092BC48C4C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188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FE8920-6606-4A1E-9A51-0FB9BBEBB2B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E8920-6606-4A1E-9A51-0FB9BBEBB2B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E8920-6606-4A1E-9A51-0FB9BBEBB2B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E8920-6606-4A1E-9A51-0FB9BBEBB2B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E8920-6606-4A1E-9A51-0FB9BBEBB2B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E8920-6606-4A1E-9A51-0FB9BBEBB2B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E8920-6606-4A1E-9A51-0FB9BBEBB2B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E8920-6606-4A1E-9A51-0FB9BBEBB2B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E8920-6606-4A1E-9A51-0FB9BBEBB2B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FE8920-6606-4A1E-9A51-0FB9BBEBB2B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FE8920-6606-4A1E-9A51-0FB9BBEBB2B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FE8920-6606-4A1E-9A51-0FB9BBEBB2B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829761"/>
          </a:xfrm>
        </p:spPr>
        <p:txBody>
          <a:bodyPr>
            <a:normAutofit/>
          </a:bodyPr>
          <a:lstStyle/>
          <a:p>
            <a:r>
              <a:rPr lang="cs-CZ" sz="4300" dirty="0" smtClean="0"/>
              <a:t>Projekt </a:t>
            </a:r>
            <a:r>
              <a:rPr lang="cs-CZ" sz="4300" dirty="0" err="1" smtClean="0"/>
              <a:t>TraWi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b="0" dirty="0" smtClean="0"/>
              <a:t>Přenos zkušeností při návrhu praxe orientované na podnikání ve školních vzdělávacích systémech</a:t>
            </a:r>
            <a:endParaRPr lang="cs-CZ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3611607"/>
            <a:ext cx="8134672" cy="1199704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Zahraniční odborné stáže </a:t>
            </a:r>
          </a:p>
          <a:p>
            <a:r>
              <a:rPr lang="cs-CZ" sz="3600" b="1" dirty="0" smtClean="0"/>
              <a:t>jako nástroj k implementaci ECVET</a:t>
            </a:r>
            <a:endParaRPr lang="cs-CZ" sz="36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5255097" cy="365125"/>
          </a:xfrm>
        </p:spPr>
        <p:txBody>
          <a:bodyPr/>
          <a:lstStyle/>
          <a:p>
            <a:r>
              <a:rPr lang="cs-CZ" dirty="0" smtClean="0"/>
              <a:t>Setkání zástupců škol a podniků působících v oblasti chemického průmyslu</a:t>
            </a:r>
          </a:p>
          <a:p>
            <a:r>
              <a:rPr lang="cs-CZ" dirty="0" smtClean="0"/>
              <a:t>Praha 10. 6. 2015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odborné znalosti a kompetence</a:t>
            </a: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>nové techniky, profesně orientované úkoly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jazykové znalosti a kompetence</a:t>
            </a: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>komunikační dovednosti, lexikální znalosti z oblasti odborné terminologie 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klíčové kompetence</a:t>
            </a:r>
            <a:r>
              <a:rPr lang="cs-CZ" dirty="0" smtClean="0"/>
              <a:t>   </a:t>
            </a:r>
            <a:br>
              <a:rPr lang="cs-CZ" dirty="0" smtClean="0"/>
            </a:br>
            <a:r>
              <a:rPr lang="cs-CZ" dirty="0" smtClean="0"/>
              <a:t>řešení problému, týmová práce, pracovní návyky, sociální kompetence, matematické a IT kompetence, občanské a kulturní kompetence </a:t>
            </a:r>
          </a:p>
          <a:p>
            <a:pPr lvl="1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Přidaná hodnota na straně žáků</a:t>
            </a:r>
            <a:br>
              <a:rPr lang="pl-PL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81349" y="3140968"/>
            <a:ext cx="4735655" cy="29700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Děkuji za pozornost</a:t>
            </a:r>
          </a:p>
          <a:p>
            <a:pPr algn="r"/>
            <a:endParaRPr lang="cs-CZ" sz="25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cs-CZ" sz="1600" dirty="0" smtClean="0"/>
              <a:t>Jana Šedová</a:t>
            </a:r>
          </a:p>
          <a:p>
            <a:pPr algn="r"/>
            <a:endParaRPr lang="cs-CZ" sz="1600" dirty="0" smtClean="0"/>
          </a:p>
          <a:p>
            <a:pPr algn="r"/>
            <a:r>
              <a:rPr lang="cs-CZ" sz="1600" dirty="0" smtClean="0"/>
              <a:t>Střední průmyslová škola chemická Pardubice</a:t>
            </a:r>
          </a:p>
          <a:p>
            <a:pPr algn="r"/>
            <a:r>
              <a:rPr lang="cs-CZ" sz="1600" dirty="0" smtClean="0"/>
              <a:t>Poděbradská 94</a:t>
            </a:r>
          </a:p>
          <a:p>
            <a:pPr algn="r"/>
            <a:r>
              <a:rPr lang="cs-CZ" sz="1600" dirty="0" smtClean="0"/>
              <a:t>530 09 Pardubice</a:t>
            </a:r>
          </a:p>
          <a:p>
            <a:pPr algn="r"/>
            <a:endParaRPr lang="cs-CZ" sz="1600" dirty="0" smtClean="0"/>
          </a:p>
          <a:p>
            <a:pPr algn="r"/>
            <a:r>
              <a:rPr lang="cs-CZ" sz="1600" dirty="0" err="1" smtClean="0"/>
              <a:t>sedova</a:t>
            </a:r>
            <a:r>
              <a:rPr lang="cs-CZ" sz="1600" dirty="0" smtClean="0"/>
              <a:t>@</a:t>
            </a:r>
            <a:r>
              <a:rPr lang="cs-CZ" sz="1600" dirty="0" err="1" smtClean="0"/>
              <a:t>spsch.cz</a:t>
            </a:r>
            <a:endParaRPr lang="cs-CZ" sz="1600" dirty="0" smtClean="0"/>
          </a:p>
          <a:p>
            <a:pPr algn="r"/>
            <a:endParaRPr lang="cs-CZ" sz="2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osmiletá zkušenost SPŠCH Pardubice s </a:t>
            </a:r>
            <a:r>
              <a:rPr lang="cs-CZ" sz="2400" dirty="0" err="1" smtClean="0"/>
              <a:t>mobilitními</a:t>
            </a:r>
            <a:r>
              <a:rPr lang="cs-CZ" sz="2400" dirty="0" smtClean="0"/>
              <a:t> programy v odborném vzdělávání: </a:t>
            </a:r>
          </a:p>
          <a:p>
            <a:pPr>
              <a:buNone/>
            </a:pPr>
            <a:r>
              <a:rPr lang="cs-CZ" sz="2400" dirty="0" smtClean="0"/>
              <a:t>	2008-2013 </a:t>
            </a:r>
            <a:r>
              <a:rPr lang="cs-CZ" sz="2400" dirty="0" err="1" smtClean="0"/>
              <a:t>Leonardo</a:t>
            </a:r>
            <a:r>
              <a:rPr lang="cs-CZ" sz="2400" dirty="0" smtClean="0"/>
              <a:t> </a:t>
            </a:r>
            <a:r>
              <a:rPr lang="cs-CZ" sz="2400" dirty="0" err="1" smtClean="0"/>
              <a:t>da</a:t>
            </a:r>
            <a:r>
              <a:rPr lang="cs-CZ" sz="2400" dirty="0" smtClean="0"/>
              <a:t> Vinci</a:t>
            </a:r>
          </a:p>
          <a:p>
            <a:pPr>
              <a:buNone/>
            </a:pPr>
            <a:r>
              <a:rPr lang="cs-CZ" sz="2400" dirty="0" smtClean="0"/>
              <a:t>	od 2014 </a:t>
            </a:r>
            <a:r>
              <a:rPr lang="cs-CZ" sz="2400" dirty="0" err="1" smtClean="0"/>
              <a:t>Erasmus</a:t>
            </a:r>
            <a:r>
              <a:rPr lang="cs-CZ" sz="2400" dirty="0" smtClean="0"/>
              <a:t>+, KA1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škola je </a:t>
            </a:r>
            <a:r>
              <a:rPr lang="cs-CZ" sz="2400" b="1" dirty="0" smtClean="0">
                <a:solidFill>
                  <a:srgbClr val="0070C0"/>
                </a:solidFill>
              </a:rPr>
              <a:t>vysílající organizací </a:t>
            </a:r>
            <a:r>
              <a:rPr lang="cs-CZ" sz="2400" dirty="0" smtClean="0"/>
              <a:t>pro své vlastní žáky (obvykle realizováno 8 běhů)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škola je </a:t>
            </a:r>
            <a:r>
              <a:rPr lang="cs-CZ" sz="2400" b="1" dirty="0" smtClean="0">
                <a:solidFill>
                  <a:srgbClr val="0070C0"/>
                </a:solidFill>
              </a:rPr>
              <a:t>přijímající organizací </a:t>
            </a:r>
            <a:r>
              <a:rPr lang="cs-CZ" sz="2400" dirty="0" smtClean="0"/>
              <a:t>pro zahraniční stážisty (obvykle 4 zahraniční partneři)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cs-CZ" sz="24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Zkušenosti SPŠCH Pardubice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112568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instituce spolupracující na zavádění ECVET za sektor chemie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ověřování systému ECVET formou recipročních mobilit žáků 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partnerské školy:</a:t>
            </a:r>
          </a:p>
          <a:p>
            <a:pPr>
              <a:buNone/>
            </a:pPr>
            <a:r>
              <a:rPr lang="cs-CZ" sz="2400" dirty="0" smtClean="0"/>
              <a:t>				SPŠCH Pardubice</a:t>
            </a:r>
          </a:p>
          <a:p>
            <a:pPr>
              <a:buNone/>
            </a:pPr>
            <a:r>
              <a:rPr lang="cs-CZ" sz="2400" dirty="0" smtClean="0"/>
              <a:t>				SOŠ chemická Bratislava</a:t>
            </a:r>
          </a:p>
          <a:p>
            <a:pPr>
              <a:buNone/>
            </a:pPr>
            <a:r>
              <a:rPr lang="cs-CZ" sz="2400" dirty="0" smtClean="0"/>
              <a:t>				SBG Drážďany</a:t>
            </a:r>
          </a:p>
          <a:p>
            <a:pPr>
              <a:buNone/>
            </a:pPr>
            <a:r>
              <a:rPr lang="cs-CZ" sz="2400" dirty="0" smtClean="0"/>
              <a:t>				IIS </a:t>
            </a:r>
            <a:r>
              <a:rPr lang="cs-CZ" sz="2400" dirty="0" err="1" smtClean="0"/>
              <a:t>Scalcerle</a:t>
            </a:r>
            <a:r>
              <a:rPr lang="cs-CZ" sz="2400" dirty="0" smtClean="0"/>
              <a:t> Padova</a:t>
            </a:r>
          </a:p>
          <a:p>
            <a:pPr>
              <a:buNone/>
            </a:pPr>
            <a:endParaRPr lang="cs-CZ" sz="24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Členství v síti CREDCHEM Network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05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800" dirty="0" smtClean="0"/>
              <a:t>1 	Procesy separace a směšování látek</a:t>
            </a:r>
          </a:p>
          <a:p>
            <a:pPr>
              <a:buNone/>
            </a:pPr>
            <a:r>
              <a:rPr lang="cs-CZ" sz="2800" dirty="0" smtClean="0"/>
              <a:t>2 	Určování fyzikálních a materiálových konstant </a:t>
            </a:r>
          </a:p>
          <a:p>
            <a:pPr>
              <a:buNone/>
            </a:pPr>
            <a:r>
              <a:rPr lang="cs-CZ" sz="2800" dirty="0" smtClean="0"/>
              <a:t>3 	Spektroskopická analýza </a:t>
            </a:r>
          </a:p>
          <a:p>
            <a:pPr>
              <a:buNone/>
            </a:pPr>
            <a:r>
              <a:rPr lang="cs-CZ" sz="2800" dirty="0" smtClean="0"/>
              <a:t>4a 	Volumetrická analýza</a:t>
            </a:r>
          </a:p>
          <a:p>
            <a:pPr>
              <a:buNone/>
            </a:pPr>
            <a:r>
              <a:rPr lang="cs-CZ" sz="2800" dirty="0" smtClean="0"/>
              <a:t>4b 	Gravimetrická analýza</a:t>
            </a:r>
          </a:p>
          <a:p>
            <a:pPr>
              <a:buNone/>
            </a:pPr>
            <a:r>
              <a:rPr lang="cs-CZ" sz="2800" dirty="0" smtClean="0"/>
              <a:t>5 	Chromatografické separace </a:t>
            </a:r>
          </a:p>
          <a:p>
            <a:pPr>
              <a:buNone/>
            </a:pPr>
            <a:r>
              <a:rPr lang="cs-CZ" sz="2800" dirty="0" smtClean="0"/>
              <a:t>6 	Příprava organických a anorganických látek</a:t>
            </a:r>
          </a:p>
          <a:p>
            <a:pPr>
              <a:buNone/>
            </a:pPr>
            <a:r>
              <a:rPr lang="cs-CZ" sz="2800" dirty="0" smtClean="0"/>
              <a:t>7 	Pokročilé syntézy látek</a:t>
            </a:r>
          </a:p>
          <a:p>
            <a:pPr>
              <a:buNone/>
            </a:pPr>
            <a:r>
              <a:rPr lang="cs-CZ" sz="2800" dirty="0" smtClean="0"/>
              <a:t>8a 	Izolace buněk a mikroorganismů a jejich 		identifikace</a:t>
            </a:r>
          </a:p>
          <a:p>
            <a:pPr>
              <a:buNone/>
            </a:pPr>
            <a:r>
              <a:rPr lang="cs-CZ" sz="2800" dirty="0" smtClean="0"/>
              <a:t>8b 	Izolace látek z biologického materiálu a jejich 	určení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Nabízené jednotky výsledků učení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en-US" dirty="0" smtClean="0"/>
              <a:t>Memorandum o</a:t>
            </a:r>
            <a:r>
              <a:rPr lang="cs-CZ" dirty="0" smtClean="0"/>
              <a:t> porozumění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None/>
            </a:pPr>
            <a:endParaRPr lang="en-US" dirty="0" smtClean="0"/>
          </a:p>
          <a:p>
            <a:r>
              <a:rPr lang="cs-CZ" dirty="0" smtClean="0"/>
              <a:t>Smlouva o </a:t>
            </a:r>
            <a:r>
              <a:rPr lang="cs-CZ" dirty="0" smtClean="0"/>
              <a:t>učení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err="1" smtClean="0"/>
              <a:t>Účastnická</a:t>
            </a:r>
            <a:r>
              <a:rPr lang="en-US" dirty="0" smtClean="0"/>
              <a:t> </a:t>
            </a:r>
            <a:r>
              <a:rPr lang="en-US" dirty="0" err="1" smtClean="0"/>
              <a:t>smlouva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Smluvní dokumentace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453955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zadání profesně orientovaných úkolů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určení kompetenčního stupně, na kterém bude jednotka učení absolvována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popis výsledků učení-znalosti, dovednosti, kompetence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jasná a detailní kritéria hodnocení (pětibodová stupnice)</a:t>
            </a:r>
          </a:p>
          <a:p>
            <a:pPr>
              <a:buNone/>
            </a:pPr>
            <a:r>
              <a:rPr lang="cs-CZ" sz="2400" dirty="0" smtClean="0"/>
              <a:t> </a:t>
            </a:r>
          </a:p>
          <a:p>
            <a:r>
              <a:rPr lang="cs-CZ" sz="2400" dirty="0" smtClean="0"/>
              <a:t>písemný záznam hodnocení účastníka </a:t>
            </a:r>
            <a:r>
              <a:rPr lang="cs-CZ" sz="2400" dirty="0" err="1" smtClean="0"/>
              <a:t>mentorem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(formulář Monitoring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Mentoring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Participant</a:t>
            </a:r>
            <a:r>
              <a:rPr lang="cs-CZ" sz="2400" dirty="0" smtClean="0"/>
              <a:t>)</a:t>
            </a:r>
          </a:p>
          <a:p>
            <a:pPr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Koncept jednotek výsledků učení (ULO)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txBody>
          <a:bodyPr>
            <a:normAutofit/>
          </a:bodyPr>
          <a:lstStyle/>
          <a:p>
            <a:r>
              <a:rPr lang="cs-CZ" dirty="0" smtClean="0"/>
              <a:t>pracovní instrukce v angličtině</a:t>
            </a:r>
          </a:p>
          <a:p>
            <a:endParaRPr lang="cs-CZ" dirty="0" smtClean="0"/>
          </a:p>
          <a:p>
            <a:r>
              <a:rPr lang="cs-CZ" dirty="0" smtClean="0"/>
              <a:t>v závěru úlohy vždy zadán dodatečný úkol </a:t>
            </a:r>
            <a:br>
              <a:rPr lang="cs-CZ" dirty="0" smtClean="0"/>
            </a:br>
            <a:r>
              <a:rPr lang="cs-CZ" dirty="0" smtClean="0"/>
              <a:t>k vyřešení</a:t>
            </a:r>
          </a:p>
          <a:p>
            <a:endParaRPr lang="cs-CZ" dirty="0" smtClean="0"/>
          </a:p>
          <a:p>
            <a:r>
              <a:rPr lang="cs-CZ" dirty="0" smtClean="0"/>
              <a:t>zpracování zprávy do jednotného formuláře (</a:t>
            </a:r>
            <a:r>
              <a:rPr lang="cs-CZ" dirty="0" err="1" smtClean="0"/>
              <a:t>Laboratory</a:t>
            </a:r>
            <a:r>
              <a:rPr lang="cs-CZ" dirty="0" smtClean="0"/>
              <a:t> Report) 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lvl="2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52128"/>
          </a:xfrm>
        </p:spPr>
        <p:txBody>
          <a:bodyPr>
            <a:normAutofit/>
          </a:bodyPr>
          <a:lstStyle/>
          <a:p>
            <a:r>
              <a:rPr lang="cs-CZ" dirty="0" smtClean="0"/>
              <a:t>Zadání a zpracování úkolu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6085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potvrzení dosažených výsledků učení přijímající organizací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uznání výsledků učení vysílající organizací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vystavení </a:t>
            </a:r>
            <a:r>
              <a:rPr lang="cs-CZ" dirty="0" err="1" smtClean="0"/>
              <a:t>Europassu</a:t>
            </a:r>
            <a:r>
              <a:rPr lang="cs-CZ" dirty="0" smtClean="0"/>
              <a:t> Mobility vysílající organizací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převod hodnocení ULO do klasifikace daného předmětu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Uznání výsledků učení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04056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vzájemné ověřování kvality poskytovaného vzdělání</a:t>
            </a:r>
          </a:p>
          <a:p>
            <a:r>
              <a:rPr lang="cs-CZ" dirty="0" smtClean="0"/>
              <a:t>výměna </a:t>
            </a:r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r>
              <a:rPr lang="cs-CZ" dirty="0" smtClean="0"/>
              <a:t> v odborném vzdělávání </a:t>
            </a:r>
          </a:p>
          <a:p>
            <a:r>
              <a:rPr lang="cs-CZ" dirty="0" smtClean="0"/>
              <a:t>zavádění inovativních postupů do výuky </a:t>
            </a:r>
          </a:p>
          <a:p>
            <a:r>
              <a:rPr lang="cs-CZ" dirty="0" smtClean="0"/>
              <a:t>tvorba dalších jednotek učení</a:t>
            </a:r>
          </a:p>
          <a:p>
            <a:r>
              <a:rPr lang="cs-CZ" dirty="0" smtClean="0"/>
              <a:t>zdokonalování nástrojů ECVET</a:t>
            </a:r>
          </a:p>
          <a:p>
            <a:r>
              <a:rPr lang="cs-CZ" dirty="0" smtClean="0"/>
              <a:t>odborný, jazykový a pedagogický růst učitelů v rolích </a:t>
            </a:r>
            <a:r>
              <a:rPr lang="cs-CZ" dirty="0" err="1" smtClean="0"/>
              <a:t>mentorů</a:t>
            </a:r>
            <a:endParaRPr lang="cs-CZ" dirty="0" smtClean="0"/>
          </a:p>
          <a:p>
            <a:r>
              <a:rPr lang="cs-CZ" dirty="0" smtClean="0"/>
              <a:t>zvyšování prestiže školy 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cs-CZ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cs-CZ" b="1" dirty="0" smtClean="0"/>
          </a:p>
          <a:p>
            <a:pPr marL="603504" lvl="2" indent="-256032">
              <a:spcBef>
                <a:spcPts val="400"/>
              </a:spcBef>
              <a:buSzPct val="68000"/>
              <a:buNone/>
            </a:pPr>
            <a:endParaRPr lang="cs-CZ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Přínos spolupráce pro školu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1544</TotalTime>
  <Words>208</Words>
  <Application>Microsoft Office PowerPoint</Application>
  <PresentationFormat>Předvádění na obrazovce (4:3)</PresentationFormat>
  <Paragraphs>102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Calibri</vt:lpstr>
      <vt:lpstr>Lucida Sans Unicode</vt:lpstr>
      <vt:lpstr>Verdana</vt:lpstr>
      <vt:lpstr>Wingdings 2</vt:lpstr>
      <vt:lpstr>Wingdings 3</vt:lpstr>
      <vt:lpstr>Shluk</vt:lpstr>
      <vt:lpstr>Projekt TraWi Přenos zkušeností při návrhu praxe orientované na podnikání ve školních vzdělávacích systémech</vt:lpstr>
      <vt:lpstr> Zkušenosti SPŠCH Pardubice </vt:lpstr>
      <vt:lpstr>Členství v síti CREDCHEM Network</vt:lpstr>
      <vt:lpstr>Nabízené jednotky výsledků učení</vt:lpstr>
      <vt:lpstr> Smluvní dokumentace</vt:lpstr>
      <vt:lpstr>  Koncept jednotek výsledků učení (ULO)  </vt:lpstr>
      <vt:lpstr>Zadání a zpracování úkolu</vt:lpstr>
      <vt:lpstr>  Uznání výsledků učení  </vt:lpstr>
      <vt:lpstr>Přínos spolupráce pro školu</vt:lpstr>
      <vt:lpstr>  Přidaná hodnota na straně žáků  </vt:lpstr>
      <vt:lpstr>Prezentace aplikace PowerPoint</vt:lpstr>
    </vt:vector>
  </TitlesOfParts>
  <Company>Firma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TraWi</dc:title>
  <dc:creator>Ka</dc:creator>
  <cp:lastModifiedBy>Kaňáková Martina</cp:lastModifiedBy>
  <cp:revision>173</cp:revision>
  <dcterms:created xsi:type="dcterms:W3CDTF">2013-11-26T08:33:45Z</dcterms:created>
  <dcterms:modified xsi:type="dcterms:W3CDTF">2015-06-05T10:35:47Z</dcterms:modified>
</cp:coreProperties>
</file>