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75" r:id="rId4"/>
    <p:sldId id="281" r:id="rId5"/>
    <p:sldId id="282" r:id="rId6"/>
    <p:sldId id="285" r:id="rId7"/>
    <p:sldId id="284" r:id="rId8"/>
    <p:sldId id="283" r:id="rId9"/>
    <p:sldId id="286" r:id="rId10"/>
    <p:sldId id="258" r:id="rId11"/>
  </p:sldIdLst>
  <p:sldSz cx="9906000" cy="6858000" type="A4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19100" indent="38100"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838200" indent="76200"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258888" indent="112713"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677988" indent="150813"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05" autoAdjust="0"/>
  </p:normalViewPr>
  <p:slideViewPr>
    <p:cSldViewPr>
      <p:cViewPr varScale="1">
        <p:scale>
          <a:sx n="70" d="100"/>
          <a:sy n="70" d="100"/>
        </p:scale>
        <p:origin x="180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787EC742-6A28-414F-8B6D-07096465643E}" type="datetimeFigureOut">
              <a:rPr lang="cs-CZ"/>
              <a:pPr>
                <a:defRPr/>
              </a:pPr>
              <a:t>22.11.2015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B6BB4E8-DD37-4D3C-987D-69E99C23C8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69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519A23E-70CC-41DB-BFAC-6CF7B1CA18B4}" type="datetimeFigureOut">
              <a:rPr lang="cs-CZ"/>
              <a:pPr>
                <a:defRPr/>
              </a:pPr>
              <a:t>22.11.2015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DD9E7FC-A06C-424A-BE65-19976EF46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48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D9E7FC-A06C-424A-BE65-19976EF461B5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36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2027-C161-4C8E-8792-5FD9C0A29D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E753-2AFB-46E1-B5B9-68DBAF928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564313"/>
            <a:ext cx="23114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 algn="r">
              <a:defRPr sz="7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DA8DA7A-E6D9-4504-BE4B-109FB075187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881063"/>
            <a:ext cx="8335963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6100" y="228600"/>
            <a:ext cx="653573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7513" indent="-417513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6300" indent="-4191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500" indent="-4191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0700" indent="-4191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00" indent="-4191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ernet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edefop.europa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262" y="3861048"/>
            <a:ext cx="8570912" cy="1362075"/>
          </a:xfrm>
        </p:spPr>
        <p:txBody>
          <a:bodyPr/>
          <a:lstStyle/>
          <a:p>
            <a:pPr defTabSz="914042">
              <a:defRPr/>
            </a:pP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1800" dirty="0"/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638" y="5516563"/>
            <a:ext cx="8420100" cy="330200"/>
          </a:xfrm>
        </p:spPr>
        <p:txBody>
          <a:bodyPr/>
          <a:lstStyle/>
          <a:p>
            <a:pPr algn="r"/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ázek 11" descr="logo_Refernet 10 pl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01" y="2204864"/>
            <a:ext cx="69127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text 3"/>
          <p:cNvSpPr>
            <a:spLocks noGrp="1"/>
          </p:cNvSpPr>
          <p:nvPr>
            <p:ph type="body" idx="1"/>
          </p:nvPr>
        </p:nvSpPr>
        <p:spPr>
          <a:xfrm>
            <a:off x="200025" y="2780929"/>
            <a:ext cx="9217025" cy="3372222"/>
          </a:xfrm>
        </p:spPr>
        <p:txBody>
          <a:bodyPr/>
          <a:lstStyle/>
          <a:p>
            <a:r>
              <a:rPr lang="cs-CZ" sz="2800" dirty="0" smtClean="0">
                <a:solidFill>
                  <a:schemeClr val="tx2"/>
                </a:solidFill>
              </a:rPr>
              <a:t>Děkuji  za pozornost</a:t>
            </a:r>
          </a:p>
          <a:p>
            <a:r>
              <a:rPr lang="cs-CZ" sz="2800" dirty="0">
                <a:solidFill>
                  <a:schemeClr val="tx2"/>
                </a:solidFill>
              </a:rPr>
              <a:t>M</a:t>
            </a:r>
            <a:r>
              <a:rPr lang="cs-CZ" sz="2800" dirty="0" smtClean="0">
                <a:solidFill>
                  <a:schemeClr val="tx2"/>
                </a:solidFill>
              </a:rPr>
              <a:t>artina </a:t>
            </a:r>
            <a:r>
              <a:rPr lang="cs-CZ" sz="2800" dirty="0" smtClean="0">
                <a:solidFill>
                  <a:schemeClr val="tx2"/>
                </a:solidFill>
              </a:rPr>
              <a:t>Kaňáková</a:t>
            </a:r>
            <a:endParaRPr lang="cs-CZ" sz="2800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  <a:hlinkClick r:id="rId3"/>
              </a:rPr>
              <a:t>www.</a:t>
            </a:r>
            <a:r>
              <a:rPr lang="cs-CZ" dirty="0" err="1" smtClean="0">
                <a:solidFill>
                  <a:schemeClr val="tx2"/>
                </a:solidFill>
                <a:hlinkClick r:id="rId3"/>
              </a:rPr>
              <a:t>refernet.cz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>
                <a:solidFill>
                  <a:schemeClr val="tx2"/>
                </a:solidFill>
                <a:hlinkClick r:id="rId4"/>
              </a:rPr>
              <a:t>www.</a:t>
            </a:r>
            <a:r>
              <a:rPr lang="cs-CZ" dirty="0" err="1" smtClean="0">
                <a:solidFill>
                  <a:schemeClr val="tx2"/>
                </a:solidFill>
                <a:hlinkClick r:id="rId4"/>
              </a:rPr>
              <a:t>cedefop.europa.eu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err="1" smtClean="0">
                <a:solidFill>
                  <a:schemeClr val="tx2"/>
                </a:solidFill>
              </a:rPr>
              <a:t>martina.kanakova</a:t>
            </a:r>
            <a:r>
              <a:rPr lang="en-US" dirty="0" smtClean="0">
                <a:solidFill>
                  <a:schemeClr val="tx2"/>
                </a:solidFill>
              </a:rPr>
              <a:t>@</a:t>
            </a:r>
            <a:r>
              <a:rPr lang="en-US" dirty="0" err="1" smtClean="0">
                <a:solidFill>
                  <a:schemeClr val="tx2"/>
                </a:solidFill>
              </a:rPr>
              <a:t>nuv.c</a:t>
            </a:r>
            <a:r>
              <a:rPr lang="cs-CZ" dirty="0" smtClean="0">
                <a:solidFill>
                  <a:schemeClr val="tx2"/>
                </a:solidFill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238092" y="357166"/>
            <a:ext cx="9359900" cy="58324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b="1" dirty="0" smtClean="0"/>
              <a:t>Co je </a:t>
            </a:r>
            <a:r>
              <a:rPr lang="cs-CZ" sz="2800" b="1" dirty="0" err="1" smtClean="0"/>
              <a:t>ReferNet</a:t>
            </a:r>
            <a:r>
              <a:rPr lang="cs-CZ" sz="2800" b="1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celoevropská </a:t>
            </a:r>
            <a:r>
              <a:rPr lang="cs-CZ" sz="2400" b="1" dirty="0" smtClean="0"/>
              <a:t>expertní síť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zdroj informací o </a:t>
            </a:r>
            <a:r>
              <a:rPr lang="cs-CZ" sz="2400" dirty="0" smtClean="0"/>
              <a:t>vývoji </a:t>
            </a:r>
            <a:r>
              <a:rPr lang="cs-CZ" sz="2400" dirty="0"/>
              <a:t>v systému a politice </a:t>
            </a:r>
            <a:r>
              <a:rPr lang="cs-CZ" sz="2400" b="1" dirty="0"/>
              <a:t>odborného </a:t>
            </a:r>
            <a:r>
              <a:rPr lang="cs-CZ" sz="2400" b="1" dirty="0" smtClean="0"/>
              <a:t>vzdělávání </a:t>
            </a:r>
            <a:r>
              <a:rPr lang="cs-CZ" sz="2400" dirty="0"/>
              <a:t>i </a:t>
            </a:r>
            <a:r>
              <a:rPr lang="cs-CZ" sz="2400" dirty="0" smtClean="0"/>
              <a:t>o dalších </a:t>
            </a:r>
            <a:r>
              <a:rPr lang="cs-CZ" sz="2400" dirty="0"/>
              <a:t>vybraných </a:t>
            </a:r>
            <a:r>
              <a:rPr lang="cs-CZ" sz="2400" dirty="0" smtClean="0"/>
              <a:t>tématech </a:t>
            </a:r>
            <a:r>
              <a:rPr lang="cs-CZ" sz="2400" b="1" dirty="0" smtClean="0"/>
              <a:t>v zemích EU</a:t>
            </a:r>
            <a:endParaRPr lang="cs-CZ" sz="2400" dirty="0"/>
          </a:p>
          <a:p>
            <a:r>
              <a:rPr lang="cs-CZ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/>
              <a:t>Komu je určen?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tvůrcům strategických dokumentů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odborné veřejnosti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Cedefopu</a:t>
            </a:r>
            <a:r>
              <a:rPr lang="cs-CZ" sz="2400" dirty="0" smtClean="0"/>
              <a:t> i Evropské komisi </a:t>
            </a:r>
          </a:p>
          <a:p>
            <a:pPr marL="609600" indent="-6096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Kdo síť řídí? </a:t>
            </a:r>
          </a:p>
          <a:p>
            <a:r>
              <a:rPr lang="cs-CZ" sz="2400" dirty="0" smtClean="0"/>
              <a:t>Síť byla založena v roce 2002 Evropským střediskem pro rozvoj odborné přípravy( CEDEFOP), </a:t>
            </a:r>
            <a:r>
              <a:rPr lang="cs-CZ" sz="2400" b="1" dirty="0" smtClean="0"/>
              <a:t>ČR </a:t>
            </a:r>
            <a:r>
              <a:rPr lang="cs-CZ" sz="2400" dirty="0" smtClean="0"/>
              <a:t>je jejím</a:t>
            </a:r>
            <a:r>
              <a:rPr lang="cs-CZ" sz="2400" b="1" dirty="0" smtClean="0"/>
              <a:t> členem od r. 2004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endParaRPr lang="cs-CZ" sz="2400" dirty="0" smtClean="0"/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166654" y="357166"/>
            <a:ext cx="9359900" cy="5761037"/>
          </a:xfrm>
        </p:spPr>
        <p:txBody>
          <a:bodyPr/>
          <a:lstStyle/>
          <a:p>
            <a:r>
              <a:rPr lang="cs-CZ" sz="2800" b="1" dirty="0" smtClean="0"/>
              <a:t>Výstupy </a:t>
            </a:r>
            <a:r>
              <a:rPr lang="cs-CZ" sz="2800" b="1" dirty="0" err="1" smtClean="0"/>
              <a:t>ReferNetu</a:t>
            </a:r>
            <a:r>
              <a:rPr lang="cs-CZ" sz="2800" b="1" dirty="0" smtClean="0"/>
              <a:t> ČR 2016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altLang="cs-CZ" sz="1600" b="1" dirty="0" err="1" smtClean="0"/>
              <a:t>Policy</a:t>
            </a:r>
            <a:r>
              <a:rPr lang="cs-CZ" altLang="cs-CZ" sz="1600" b="1" dirty="0" smtClean="0"/>
              <a:t> Report- </a:t>
            </a:r>
            <a:r>
              <a:rPr lang="cs-CZ" altLang="cs-CZ" sz="1600" dirty="0" smtClean="0"/>
              <a:t>rozsáhlý dotazník, který monitoruje vývoj v politice odborného vzdělávání a pokrok při plnění cílů a priorit stanovených jednotlivými dokumenty (např. Bruggské komuniké, Riga, atd.) či plnění některých společných indikátorů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cs-CZ" sz="1600" b="1" dirty="0" err="1" smtClean="0"/>
              <a:t>Survey</a:t>
            </a:r>
            <a:r>
              <a:rPr lang="cs-CZ" sz="1600" b="1" dirty="0" smtClean="0"/>
              <a:t> on mobility- </a:t>
            </a:r>
            <a:r>
              <a:rPr lang="cs-CZ" sz="1600" dirty="0"/>
              <a:t>zpráva o mobilitě žáků v počátečním odborném </a:t>
            </a:r>
            <a:r>
              <a:rPr lang="cs-CZ" sz="1600" dirty="0" smtClean="0"/>
              <a:t>vzdělávání (ve spolupráci s DZS)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Forma </a:t>
            </a:r>
            <a:r>
              <a:rPr lang="cs-CZ" sz="1600" dirty="0"/>
              <a:t>rozsáhlého online dotazníku </a:t>
            </a:r>
            <a:r>
              <a:rPr lang="cs-CZ" sz="1600" dirty="0" smtClean="0"/>
              <a:t> s cílem zjistit </a:t>
            </a:r>
            <a:r>
              <a:rPr lang="cs-CZ" sz="1600" dirty="0"/>
              <a:t>a </a:t>
            </a:r>
            <a:r>
              <a:rPr lang="cs-CZ" sz="1600" dirty="0" smtClean="0"/>
              <a:t>zhodnotit: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jaká </a:t>
            </a:r>
            <a:r>
              <a:rPr lang="cs-CZ" sz="1600" dirty="0"/>
              <a:t>je situace v členských zemích EU v oblasti podpory a propagace mobility po Evropě i mimo </a:t>
            </a:r>
            <a:r>
              <a:rPr lang="cs-CZ" sz="1600" dirty="0" smtClean="0"/>
              <a:t>ni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jaké </a:t>
            </a:r>
            <a:r>
              <a:rPr lang="cs-CZ" sz="1600" dirty="0"/>
              <a:t>jsou nejčastější překážky </a:t>
            </a:r>
            <a:r>
              <a:rPr lang="cs-CZ" sz="1600" dirty="0" smtClean="0"/>
              <a:t>mobility a </a:t>
            </a:r>
            <a:r>
              <a:rPr lang="cs-CZ" sz="1600" dirty="0"/>
              <a:t>slabiny v politice odborného </a:t>
            </a:r>
            <a:r>
              <a:rPr lang="cs-CZ" sz="1600" dirty="0" smtClean="0"/>
              <a:t>vzdělávání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jaká </a:t>
            </a:r>
            <a:r>
              <a:rPr lang="cs-CZ" sz="1600" dirty="0"/>
              <a:t>je metodika monitorování mobility. </a:t>
            </a:r>
            <a:endParaRPr lang="cs-CZ" sz="16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cs-CZ" sz="1600" dirty="0" smtClean="0"/>
              <a:t>Dotazník </a:t>
            </a:r>
            <a:r>
              <a:rPr lang="cs-CZ" sz="1600" dirty="0"/>
              <a:t>se zaměřil na podmínky mezinárodní učební mobility mladých lidí (žáků) ve čtyřech tematických oblastech: informace a poradenství o možnostech učební mobility (viditelnost a dostupnost kontaktních míst); administrativní a institucionální otázky vztahující se k učební mobilitě v zahraničí; uznávání výsledků </a:t>
            </a:r>
            <a:r>
              <a:rPr lang="cs-CZ" sz="1600" dirty="0" smtClean="0"/>
              <a:t>učení; </a:t>
            </a:r>
            <a:r>
              <a:rPr lang="cs-CZ" sz="1600" dirty="0"/>
              <a:t>partnerství a financování.  </a:t>
            </a:r>
            <a:endParaRPr lang="cs-CZ" sz="16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cs-CZ" sz="1600" dirty="0" smtClean="0"/>
              <a:t>Z</a:t>
            </a:r>
            <a:r>
              <a:rPr lang="cs-CZ" sz="1600" dirty="0"/>
              <a:t> jednotlivých národních dotazníků </a:t>
            </a:r>
            <a:r>
              <a:rPr lang="cs-CZ" sz="1600" dirty="0" err="1"/>
              <a:t>Cedefop</a:t>
            </a:r>
            <a:r>
              <a:rPr lang="cs-CZ" sz="1600" dirty="0"/>
              <a:t> </a:t>
            </a:r>
            <a:r>
              <a:rPr lang="cs-CZ" sz="1600" dirty="0" smtClean="0"/>
              <a:t>zpracoval </a:t>
            </a:r>
            <a:r>
              <a:rPr lang="cs-CZ" sz="1600" dirty="0"/>
              <a:t>národní </a:t>
            </a:r>
            <a:r>
              <a:rPr lang="cs-CZ" sz="1600" dirty="0" err="1" smtClean="0"/>
              <a:t>fiche</a:t>
            </a:r>
            <a:r>
              <a:rPr lang="cs-CZ" sz="1600" dirty="0"/>
              <a:t>, které shrnou informace o situaci a politice v oblasti mezinárodní mobility v jednotlivých zemích a budou součástí studie proveditelnosti, která představí „</a:t>
            </a:r>
            <a:r>
              <a:rPr lang="cs-CZ" sz="1600" b="1" dirty="0" err="1"/>
              <a:t>mobilitní</a:t>
            </a:r>
            <a:r>
              <a:rPr lang="cs-CZ" sz="1600" b="1" dirty="0"/>
              <a:t> mapu Evropy</a:t>
            </a:r>
            <a:r>
              <a:rPr lang="cs-CZ" sz="1600" dirty="0"/>
              <a:t>“. 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cs-CZ" sz="1600" b="1" dirty="0" smtClean="0"/>
          </a:p>
          <a:p>
            <a:pPr marL="0" indent="0">
              <a:spcBef>
                <a:spcPct val="50000"/>
              </a:spcBef>
              <a:buNone/>
            </a:pPr>
            <a:endParaRPr lang="cs-CZ" sz="1600" b="1" dirty="0" smtClean="0"/>
          </a:p>
          <a:p>
            <a:pPr>
              <a:buFont typeface="Wingdings" pitchFamily="2" charset="2"/>
              <a:buChar char="Ø"/>
            </a:pPr>
            <a:endParaRPr lang="cs-CZ" altLang="cs-CZ" sz="1600" dirty="0" smtClean="0"/>
          </a:p>
          <a:p>
            <a:pPr marL="0" indent="0">
              <a:buNone/>
            </a:pPr>
            <a:endParaRPr lang="cs-CZ" altLang="cs-CZ" dirty="0"/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002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166654" y="357166"/>
            <a:ext cx="9359900" cy="5761037"/>
          </a:xfrm>
        </p:spPr>
        <p:txBody>
          <a:bodyPr/>
          <a:lstStyle/>
          <a:p>
            <a:r>
              <a:rPr lang="cs-CZ" sz="2800" b="1" dirty="0" err="1" smtClean="0"/>
              <a:t>ReferNet</a:t>
            </a:r>
            <a:r>
              <a:rPr lang="cs-CZ" sz="2800" b="1" dirty="0" smtClean="0"/>
              <a:t> ČR 2015</a:t>
            </a:r>
          </a:p>
          <a:p>
            <a:pPr marL="0" indent="0">
              <a:spcBef>
                <a:spcPct val="50000"/>
              </a:spcBef>
              <a:buNone/>
            </a:pPr>
            <a:endParaRPr lang="cs-CZ" sz="1600" b="1" dirty="0" smtClean="0"/>
          </a:p>
          <a:p>
            <a:pPr>
              <a:buFont typeface="Wingdings" pitchFamily="2" charset="2"/>
              <a:buChar char="Ø"/>
            </a:pPr>
            <a:r>
              <a:rPr lang="cs-CZ" sz="1800" b="1" dirty="0" smtClean="0"/>
              <a:t>Vet </a:t>
            </a:r>
            <a:r>
              <a:rPr lang="cs-CZ" sz="1800" b="1" dirty="0" smtClean="0"/>
              <a:t>in </a:t>
            </a:r>
            <a:r>
              <a:rPr lang="cs-CZ" sz="1800" b="1" dirty="0" err="1" smtClean="0"/>
              <a:t>Europe-Spotlight</a:t>
            </a:r>
            <a:r>
              <a:rPr lang="cs-CZ" sz="1800" b="1" dirty="0" smtClean="0"/>
              <a:t> </a:t>
            </a:r>
            <a:r>
              <a:rPr lang="cs-CZ" sz="1800" dirty="0" smtClean="0"/>
              <a:t>(Odborné vzdělávání v Evropě- leták)-</a:t>
            </a:r>
            <a:r>
              <a:rPr lang="cs-CZ" altLang="cs-CZ" sz="1800" dirty="0"/>
              <a:t>přehled základních fakt o OV v ČR – schéma systému, popis specifik systému, vybrané </a:t>
            </a:r>
            <a:r>
              <a:rPr lang="cs-CZ" altLang="cs-CZ" sz="1800" dirty="0" smtClean="0"/>
              <a:t>statistiky</a:t>
            </a:r>
          </a:p>
          <a:p>
            <a:pPr>
              <a:buFont typeface="Wingdings" pitchFamily="2" charset="2"/>
              <a:buChar char="Ø"/>
            </a:pPr>
            <a:endParaRPr lang="cs-CZ" altLang="cs-CZ" sz="1600" dirty="0" smtClean="0"/>
          </a:p>
          <a:p>
            <a:pPr marL="0" indent="0">
              <a:buNone/>
            </a:pPr>
            <a:endParaRPr lang="cs-CZ" altLang="cs-CZ" dirty="0"/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1800" b="1" dirty="0" err="1"/>
              <a:t>Articles</a:t>
            </a:r>
            <a:r>
              <a:rPr lang="cs-CZ" sz="1800" b="1" dirty="0"/>
              <a:t>- </a:t>
            </a:r>
            <a:r>
              <a:rPr lang="cs-CZ" sz="1800" dirty="0"/>
              <a:t>kratší tematické studie či průzkumy na konkrétní téma z aktuální agendy evropské politiky OV.</a:t>
            </a:r>
          </a:p>
          <a:p>
            <a:r>
              <a:rPr lang="cs-CZ" sz="1800" b="1" dirty="0" smtClean="0"/>
              <a:t>Učitelé</a:t>
            </a:r>
            <a:r>
              <a:rPr lang="cs-CZ" sz="1800" b="1" dirty="0"/>
              <a:t>, instruktoři a lektoři v IVET (2015)</a:t>
            </a:r>
          </a:p>
          <a:p>
            <a:r>
              <a:rPr lang="cs-CZ" sz="1800" b="1" dirty="0"/>
              <a:t>Klíčové kompetence ve VET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6" name="Obrázek 5" descr="Spotlight on VET Czech Republ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1844824"/>
            <a:ext cx="166643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3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261938" y="260648"/>
            <a:ext cx="9359900" cy="576103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Učitelé jako priorita?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1800" dirty="0"/>
              <a:t>Role učitelů a instruktorů v odborném vzdělávání a potřebnost podpory jejich profesního rozvoje, je součástí evropské agendy v oblasti vzdělávací politiky již </a:t>
            </a:r>
            <a:r>
              <a:rPr lang="cs-CZ" sz="1800" dirty="0" smtClean="0"/>
              <a:t>řadu let (</a:t>
            </a:r>
            <a:r>
              <a:rPr lang="cs-CZ" sz="1800" dirty="0"/>
              <a:t>Závěry Rady </a:t>
            </a:r>
            <a:r>
              <a:rPr lang="cs-CZ" sz="1800" dirty="0" smtClean="0"/>
              <a:t>o </a:t>
            </a:r>
            <a:r>
              <a:rPr lang="cs-CZ" sz="1800" dirty="0"/>
              <a:t>zlepšování kvality vzdělávání </a:t>
            </a:r>
            <a:r>
              <a:rPr lang="cs-CZ" sz="1800" dirty="0" smtClean="0"/>
              <a:t>učitelů 2007, </a:t>
            </a:r>
            <a:r>
              <a:rPr lang="cs-CZ" sz="1800" dirty="0" smtClean="0"/>
              <a:t>Bruggy 2010, Závěry Rady o účinné přípravě učitelů 2014, Riga 2015).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Profesní </a:t>
            </a:r>
            <a:r>
              <a:rPr lang="cs-CZ" sz="1800" dirty="0"/>
              <a:t>příprava učitelů a instruktorů v počátečním i dalším odborném vzdělávání </a:t>
            </a:r>
            <a:r>
              <a:rPr lang="cs-CZ" sz="1800" dirty="0" smtClean="0"/>
              <a:t>= klíč k</a:t>
            </a:r>
            <a:r>
              <a:rPr lang="cs-CZ" sz="1800" dirty="0"/>
              <a:t> zajištění kvality a relevance odborného vzdělávání ve školním i podnikovém prostředí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Změny a vývoj ve společnosti se odrážejí v profesi učitele- je vyžadován angažovaný a kompetentní pedagogický pracovník, který má </a:t>
            </a:r>
            <a:r>
              <a:rPr lang="cs-CZ" sz="1800" b="1" dirty="0" smtClean="0"/>
              <a:t>možnost odpovídajícího rozvoje </a:t>
            </a:r>
            <a:r>
              <a:rPr lang="cs-CZ" sz="1800" b="1" dirty="0" smtClean="0"/>
              <a:t>i růstu </a:t>
            </a:r>
            <a:r>
              <a:rPr lang="cs-CZ" sz="1800" dirty="0" smtClean="0"/>
              <a:t>a </a:t>
            </a:r>
            <a:r>
              <a:rPr lang="cs-CZ" sz="1800" b="1" dirty="0" smtClean="0"/>
              <a:t>dostatečnou </a:t>
            </a:r>
            <a:r>
              <a:rPr lang="cs-CZ" sz="1800" b="1" dirty="0" smtClean="0"/>
              <a:t>podporu </a:t>
            </a:r>
            <a:endParaRPr lang="cs-CZ" sz="1800" b="1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Dlouholeté téma evropské agendy: </a:t>
            </a:r>
          </a:p>
          <a:p>
            <a:pPr>
              <a:buFontTx/>
              <a:buChar char="-"/>
            </a:pPr>
            <a:r>
              <a:rPr lang="cs-CZ" sz="1800" dirty="0" smtClean="0"/>
              <a:t>role  </a:t>
            </a:r>
            <a:r>
              <a:rPr lang="cs-CZ" sz="1800" dirty="0"/>
              <a:t>učitelů a instruktorů v odborném vzdělávání </a:t>
            </a:r>
            <a:endParaRPr lang="cs-CZ" sz="1800" dirty="0" smtClean="0"/>
          </a:p>
          <a:p>
            <a:pPr>
              <a:buFontTx/>
              <a:buChar char="-"/>
            </a:pPr>
            <a:r>
              <a:rPr lang="cs-CZ" sz="1800" dirty="0" smtClean="0"/>
              <a:t> </a:t>
            </a:r>
            <a:r>
              <a:rPr lang="cs-CZ" sz="1800" dirty="0"/>
              <a:t>potřeba jejich odborného </a:t>
            </a:r>
            <a:r>
              <a:rPr lang="cs-CZ" sz="1800" dirty="0" smtClean="0"/>
              <a:t>růstu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endParaRPr lang="cs-CZ" sz="1600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pPr marL="0" indent="0">
              <a:spcBef>
                <a:spcPct val="50000"/>
              </a:spcBef>
              <a:buNone/>
            </a:pPr>
            <a:endParaRPr lang="cs-CZ" sz="1600" b="1" dirty="0" smtClean="0"/>
          </a:p>
          <a:p>
            <a:pPr>
              <a:buFont typeface="Wingdings" pitchFamily="2" charset="2"/>
              <a:buChar char="Ø"/>
            </a:pPr>
            <a:endParaRPr lang="cs-CZ" sz="16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7" name="Obrázek 6" descr="http://www.knk.cz/image.php?nid=4928&amp;oid=338586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4149080"/>
            <a:ext cx="22860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5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166654" y="357166"/>
            <a:ext cx="9359900" cy="576103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Učitelé jako priorita?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b="1" u="sng" dirty="0" smtClean="0"/>
              <a:t>Komuniké z Brugg 2010</a:t>
            </a:r>
          </a:p>
          <a:p>
            <a:pPr marL="0" indent="0">
              <a:buNone/>
            </a:pPr>
            <a:r>
              <a:rPr lang="cs-CZ" sz="1600" b="1" i="1" dirty="0" smtClean="0"/>
              <a:t>Kvalita </a:t>
            </a:r>
            <a:r>
              <a:rPr lang="cs-CZ" sz="1600" b="1" i="1" dirty="0"/>
              <a:t>učitelů, školitelů a dalších odborných pracovníků působících v oblasti odborného</a:t>
            </a:r>
          </a:p>
          <a:p>
            <a:pPr marL="0" indent="0">
              <a:buNone/>
            </a:pPr>
            <a:r>
              <a:rPr lang="cs-CZ" sz="1600" b="1" i="1" dirty="0"/>
              <a:t>vzdělávání a </a:t>
            </a:r>
            <a:r>
              <a:rPr lang="cs-CZ" sz="1600" b="1" i="1" dirty="0" smtClean="0"/>
              <a:t>přípravy</a:t>
            </a:r>
          </a:p>
          <a:p>
            <a:pPr marL="0" indent="0">
              <a:buNone/>
            </a:pPr>
            <a:endParaRPr lang="cs-CZ" sz="1600" b="1" i="1" dirty="0"/>
          </a:p>
          <a:p>
            <a:pPr marL="342900" indent="-342900">
              <a:buFont typeface="Wingdings" pitchFamily="2" charset="2"/>
              <a:buAutoNum type="alphaLcParenR"/>
            </a:pPr>
            <a:r>
              <a:rPr lang="cs-CZ" sz="1600" b="1" dirty="0" smtClean="0"/>
              <a:t>zlepšit </a:t>
            </a:r>
            <a:r>
              <a:rPr lang="cs-CZ" sz="1600" b="1" dirty="0"/>
              <a:t>počáteční a další odbornou přípravu</a:t>
            </a:r>
            <a:r>
              <a:rPr lang="cs-CZ" sz="1600" dirty="0"/>
              <a:t> učitelů, </a:t>
            </a:r>
            <a:r>
              <a:rPr lang="cs-CZ" sz="1600" dirty="0" smtClean="0"/>
              <a:t>školitelů, instruktorů </a:t>
            </a:r>
            <a:r>
              <a:rPr lang="cs-CZ" sz="1600" dirty="0"/>
              <a:t>a poradců tím, že nabídnou </a:t>
            </a:r>
            <a:r>
              <a:rPr lang="cs-CZ" sz="1600" b="1" dirty="0"/>
              <a:t>flexibilní formu odborné přípravy a </a:t>
            </a:r>
            <a:r>
              <a:rPr lang="cs-CZ" sz="1600" b="1" dirty="0" smtClean="0"/>
              <a:t>investice, </a:t>
            </a:r>
            <a:r>
              <a:rPr lang="cs-CZ" sz="1600" dirty="0" smtClean="0"/>
              <a:t>která </a:t>
            </a:r>
            <a:r>
              <a:rPr lang="cs-CZ" sz="1600" dirty="0"/>
              <a:t>by jim </a:t>
            </a:r>
            <a:r>
              <a:rPr lang="cs-CZ" sz="1600" dirty="0" smtClean="0"/>
              <a:t>umožnila </a:t>
            </a:r>
            <a:r>
              <a:rPr lang="cs-CZ" sz="1600" dirty="0"/>
              <a:t>získat např. odpovídající kompetence, používat nové výukové metody, využívat moderní technologie, vhodně zacházet se zvyšující se </a:t>
            </a:r>
            <a:r>
              <a:rPr lang="cs-CZ" sz="1600" dirty="0" smtClean="0"/>
              <a:t>heterogenitou </a:t>
            </a:r>
            <a:r>
              <a:rPr lang="cs-CZ" sz="1600" dirty="0"/>
              <a:t>učících se osob. </a:t>
            </a:r>
            <a:endParaRPr lang="cs-CZ" sz="1600" dirty="0" smtClean="0"/>
          </a:p>
          <a:p>
            <a:pPr marL="342900" indent="-342900">
              <a:buFont typeface="Wingdings" pitchFamily="2" charset="2"/>
              <a:buAutoNum type="alphaLcParenR"/>
            </a:pPr>
            <a:endParaRPr lang="cs-CZ" sz="1600" b="1" u="sng" dirty="0"/>
          </a:p>
          <a:p>
            <a:pPr marL="0" indent="0">
              <a:buNone/>
            </a:pPr>
            <a:r>
              <a:rPr lang="cs-CZ" sz="1600" dirty="0" smtClean="0"/>
              <a:t>Tento cíl </a:t>
            </a:r>
            <a:r>
              <a:rPr lang="cs-CZ" sz="1600" dirty="0"/>
              <a:t>nabývá ještě většího </a:t>
            </a:r>
            <a:r>
              <a:rPr lang="cs-CZ" sz="1600" dirty="0" smtClean="0"/>
              <a:t>významu v souvislosti se </a:t>
            </a:r>
            <a:r>
              <a:rPr lang="cs-CZ" sz="1600" b="1" dirty="0" smtClean="0"/>
              <a:t>stárnoucí evropskou populací učitelů a </a:t>
            </a:r>
            <a:r>
              <a:rPr lang="cs-CZ" sz="1600" b="1" dirty="0"/>
              <a:t>školitelů</a:t>
            </a:r>
            <a:r>
              <a:rPr lang="cs-CZ" sz="1600" dirty="0"/>
              <a:t>, </a:t>
            </a:r>
            <a:r>
              <a:rPr lang="cs-CZ" sz="1600" dirty="0" smtClean="0"/>
              <a:t>měnícími </a:t>
            </a:r>
            <a:r>
              <a:rPr lang="cs-CZ" sz="1600" dirty="0"/>
              <a:t>se trhy práce a pracovní prostředí, jakož i </a:t>
            </a:r>
            <a:r>
              <a:rPr lang="cs-CZ" sz="1600" dirty="0" smtClean="0"/>
              <a:t>potřebou </a:t>
            </a:r>
            <a:r>
              <a:rPr lang="cs-CZ" sz="1600" dirty="0"/>
              <a:t>získat osoby, </a:t>
            </a:r>
            <a:r>
              <a:rPr lang="cs-CZ" sz="1600" dirty="0" smtClean="0"/>
              <a:t>které mají </a:t>
            </a:r>
            <a:r>
              <a:rPr lang="cs-CZ" sz="1600" dirty="0"/>
              <a:t>nejvhodnější pedagogické předpoklady. </a:t>
            </a:r>
            <a:r>
              <a:rPr lang="cs-CZ" sz="1600" dirty="0" smtClean="0"/>
              <a:t>Je </a:t>
            </a:r>
            <a:r>
              <a:rPr lang="cs-CZ" sz="1600" dirty="0"/>
              <a:t>třeba </a:t>
            </a:r>
            <a:r>
              <a:rPr lang="cs-CZ" sz="1600" b="1" dirty="0"/>
              <a:t>podporovat odborné stáže </a:t>
            </a:r>
            <a:r>
              <a:rPr lang="cs-CZ" sz="1600" dirty="0" smtClean="0"/>
              <a:t>učitelů a </a:t>
            </a:r>
            <a:r>
              <a:rPr lang="cs-CZ" sz="1600" dirty="0"/>
              <a:t>školitelů v podnicích;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b</a:t>
            </a:r>
            <a:r>
              <a:rPr lang="cs-CZ" sz="1600" dirty="0"/>
              <a:t>) </a:t>
            </a:r>
            <a:r>
              <a:rPr lang="cs-CZ" sz="1600" b="1" dirty="0" smtClean="0"/>
              <a:t>určit </a:t>
            </a:r>
            <a:r>
              <a:rPr lang="cs-CZ" sz="1600" b="1" dirty="0"/>
              <a:t>osvědčené postupy a </a:t>
            </a:r>
            <a:r>
              <a:rPr lang="cs-CZ" sz="1600" b="1" dirty="0" smtClean="0"/>
              <a:t>hlavní zásady</a:t>
            </a:r>
            <a:r>
              <a:rPr lang="cs-CZ" sz="1600" dirty="0"/>
              <a:t>, pokud jde o měnící se kompetence a </a:t>
            </a:r>
            <a:r>
              <a:rPr lang="cs-CZ" sz="1600" b="1" dirty="0"/>
              <a:t>profily učitelů a školitelů </a:t>
            </a:r>
            <a:r>
              <a:rPr lang="cs-CZ" sz="1600" b="1" dirty="0" smtClean="0"/>
              <a:t>odborného vzdělávání </a:t>
            </a:r>
            <a:r>
              <a:rPr lang="cs-CZ" sz="1600" b="1" dirty="0"/>
              <a:t>a přípravy</a:t>
            </a:r>
            <a:r>
              <a:rPr lang="cs-CZ" sz="1600" dirty="0"/>
              <a:t>. Tuto činnost by mohla podpořit Evropská komise a </a:t>
            </a:r>
            <a:r>
              <a:rPr lang="cs-CZ" sz="1600" dirty="0" smtClean="0"/>
              <a:t>Evropské středisko </a:t>
            </a:r>
            <a:r>
              <a:rPr lang="cs-CZ" sz="1600" dirty="0"/>
              <a:t>pro rozvoj odborného vzdělávání </a:t>
            </a:r>
            <a:r>
              <a:rPr lang="cs-CZ" sz="1600" dirty="0">
                <a:solidFill>
                  <a:srgbClr val="FF0000"/>
                </a:solidFill>
              </a:rPr>
              <a:t>s využitím sítě sdružující učitele a školitele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odborného vzdělávání a přípravy.</a:t>
            </a:r>
            <a:endParaRPr lang="cs-CZ" sz="1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endParaRPr lang="cs-CZ" sz="1600" b="1" dirty="0" smtClean="0"/>
          </a:p>
          <a:p>
            <a:pPr>
              <a:buFont typeface="Wingdings" pitchFamily="2" charset="2"/>
              <a:buChar char="Ø"/>
            </a:pPr>
            <a:endParaRPr lang="cs-CZ" sz="16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15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166654" y="357166"/>
            <a:ext cx="9359900" cy="576103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Učitelé jako priorita?</a:t>
            </a:r>
          </a:p>
          <a:p>
            <a:pPr marL="0" indent="0">
              <a:buNone/>
            </a:pPr>
            <a:r>
              <a:rPr lang="cs-CZ" b="1" dirty="0" smtClean="0"/>
              <a:t>Riga  2015</a:t>
            </a:r>
          </a:p>
          <a:p>
            <a:pPr marL="0" indent="0">
              <a:buNone/>
            </a:pPr>
            <a:r>
              <a:rPr lang="cs-CZ" dirty="0"/>
              <a:t>Na </a:t>
            </a:r>
            <a:r>
              <a:rPr lang="cs-CZ" dirty="0" smtClean="0"/>
              <a:t>důležitost tématu znovu </a:t>
            </a:r>
            <a:r>
              <a:rPr lang="cs-CZ" dirty="0"/>
              <a:t>poukázalo také červnové setkání ministrů školství, sociálních partnerů se zástupci Evropské komise v Rize.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Závěry </a:t>
            </a:r>
            <a:r>
              <a:rPr lang="cs-CZ" b="1" dirty="0"/>
              <a:t>z Rigy </a:t>
            </a:r>
            <a:r>
              <a:rPr lang="cs-CZ" dirty="0"/>
              <a:t>jsou současně deklarací střednědobých cílů evropské spolupráce v oblasti odborného vzdělávání do roku 2020 </a:t>
            </a:r>
            <a:r>
              <a:rPr lang="cs-CZ" b="1" dirty="0"/>
              <a:t>a právě rozvoj odborné přípravy učitelů a instruktorů je jedním z pěti střednědobých cílů. 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Setkání </a:t>
            </a:r>
            <a:r>
              <a:rPr lang="cs-CZ" dirty="0"/>
              <a:t>ministrů školství v Rize v červnu 2015 však poukázalo na to, že </a:t>
            </a:r>
            <a:r>
              <a:rPr lang="cs-CZ" dirty="0" smtClean="0"/>
              <a:t>význam jejich role </a:t>
            </a:r>
            <a:r>
              <a:rPr lang="cs-CZ" b="1" dirty="0" smtClean="0"/>
              <a:t>není </a:t>
            </a:r>
            <a:r>
              <a:rPr lang="cs-CZ" b="1" dirty="0"/>
              <a:t>v národní vzdělávací politice evropských zemí dostatečně patrný</a:t>
            </a:r>
            <a:r>
              <a:rPr lang="cs-CZ" dirty="0"/>
              <a:t>. Proto je jedním z pěti střednědobých cílů do roku 2020 také </a:t>
            </a:r>
            <a:r>
              <a:rPr lang="cs-CZ" b="1" dirty="0"/>
              <a:t>zavedení systematického postupu, ale také příležitostí pro počáteční a další profesní rozvoj učitelů, instruktorů, lektorů a mentorů působících jak ve školním, tak ve firemním prostředí.</a:t>
            </a:r>
            <a:r>
              <a:rPr lang="cs-CZ" b="1" dirty="0" smtClean="0"/>
              <a:t>  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spcBef>
                <a:spcPct val="50000"/>
              </a:spcBef>
              <a:buNone/>
            </a:pPr>
            <a:endParaRPr lang="cs-CZ" sz="1600" b="1" dirty="0" smtClean="0"/>
          </a:p>
          <a:p>
            <a:pPr>
              <a:buFont typeface="Wingdings" pitchFamily="2" charset="2"/>
              <a:buChar char="Ø"/>
            </a:pPr>
            <a:endParaRPr lang="cs-CZ" sz="16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197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166654" y="357166"/>
            <a:ext cx="9359900" cy="5761037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Krátká tematická zpráva 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„Podpora </a:t>
            </a:r>
            <a:r>
              <a:rPr lang="cs-CZ" sz="1600" b="1" dirty="0"/>
              <a:t>učitelů, instruktorů a lektorů pro </a:t>
            </a:r>
            <a:r>
              <a:rPr lang="cs-CZ" sz="1600" b="1" dirty="0" smtClean="0"/>
              <a:t>úspěšné reformy </a:t>
            </a:r>
            <a:r>
              <a:rPr lang="cs-CZ" sz="1600" b="1" dirty="0"/>
              <a:t>a kvalitu odborného vzdělávání a přípravy </a:t>
            </a:r>
            <a:r>
              <a:rPr lang="cs-CZ" sz="1600" b="1" dirty="0" smtClean="0"/>
              <a:t>- </a:t>
            </a:r>
            <a:r>
              <a:rPr lang="cs-CZ" sz="1600" b="1" dirty="0"/>
              <a:t>mapování jejich profesního rozvoje v </a:t>
            </a:r>
            <a:r>
              <a:rPr lang="cs-CZ" sz="1600" b="1" dirty="0" smtClean="0"/>
              <a:t>EU“ 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r>
              <a:rPr lang="cs-CZ" sz="1600" dirty="0" smtClean="0"/>
              <a:t>zprostředkovat </a:t>
            </a:r>
            <a:r>
              <a:rPr lang="cs-CZ" sz="1600" dirty="0"/>
              <a:t>informace o národním systémovém přístupu a příležitostech pro rozvoj </a:t>
            </a:r>
            <a:r>
              <a:rPr lang="cs-CZ" sz="1600" dirty="0" smtClean="0"/>
              <a:t>počátečního </a:t>
            </a:r>
            <a:r>
              <a:rPr lang="cs-CZ" sz="1600" dirty="0"/>
              <a:t>a dalšího vzdělávání učitelů, instruktorů, trenérů i mentorů ve školním i podnikovém </a:t>
            </a:r>
            <a:r>
              <a:rPr lang="cs-CZ" sz="1600" dirty="0" smtClean="0"/>
              <a:t>prostředí</a:t>
            </a:r>
            <a:r>
              <a:rPr lang="cs-CZ" sz="1600" dirty="0" smtClean="0"/>
              <a:t>; </a:t>
            </a:r>
          </a:p>
          <a:p>
            <a:r>
              <a:rPr lang="cs-CZ" alt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vzdělávání </a:t>
            </a:r>
            <a:r>
              <a:rPr lang="cs-CZ" altLang="cs-CZ" sz="1600" dirty="0">
                <a:ea typeface="Calibri" panose="020F0502020204030204" pitchFamily="34" charset="0"/>
                <a:cs typeface="Arial" panose="020B0604020202020204" pitchFamily="34" charset="0"/>
              </a:rPr>
              <a:t>pedagogů v rámci školského </a:t>
            </a:r>
            <a:r>
              <a:rPr lang="cs-CZ" alt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systému; druhy a členění pedagogických pracovníků</a:t>
            </a:r>
            <a:endParaRPr lang="cs-CZ" sz="1600" dirty="0" smtClean="0"/>
          </a:p>
          <a:p>
            <a:r>
              <a:rPr lang="cs-CZ" altLang="cs-CZ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požadavky </a:t>
            </a:r>
            <a:r>
              <a:rPr lang="cs-CZ" altLang="cs-CZ" sz="1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 profesní rozvoj učitelů působících v odborném vzdělávání a </a:t>
            </a:r>
            <a:r>
              <a:rPr lang="cs-CZ" altLang="cs-CZ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přípravě</a:t>
            </a:r>
          </a:p>
          <a:p>
            <a:r>
              <a:rPr lang="cs-CZ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formy a druhy DVPP</a:t>
            </a:r>
            <a:endParaRPr lang="cs-CZ" sz="1600" dirty="0" smtClean="0"/>
          </a:p>
          <a:p>
            <a:r>
              <a:rPr lang="cs-CZ" sz="1600" dirty="0" smtClean="0"/>
              <a:t>monitoring dalšího vzdělávání; </a:t>
            </a:r>
          </a:p>
          <a:p>
            <a:r>
              <a:rPr lang="cs-CZ" sz="1600" dirty="0" err="1" smtClean="0"/>
              <a:t>mentoring</a:t>
            </a:r>
            <a:r>
              <a:rPr lang="cs-CZ" sz="1600" dirty="0" smtClean="0"/>
              <a:t> učitelů; </a:t>
            </a:r>
          </a:p>
          <a:p>
            <a:r>
              <a:rPr lang="cs-CZ" altLang="cs-CZ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vzdělávání </a:t>
            </a:r>
            <a:r>
              <a:rPr lang="cs-CZ" altLang="cs-CZ" sz="1600" dirty="0">
                <a:ea typeface="Times New Roman" panose="02020603050405020304" pitchFamily="18" charset="0"/>
                <a:cs typeface="Arial" panose="020B0604020202020204" pitchFamily="34" charset="0"/>
              </a:rPr>
              <a:t>v dovednostech, které vyžadují úpravy kurikul a proměny škol</a:t>
            </a:r>
            <a:endParaRPr lang="cs-CZ" sz="1600" dirty="0"/>
          </a:p>
          <a:p>
            <a:r>
              <a:rPr lang="cs-CZ" alt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partnerství </a:t>
            </a:r>
            <a:r>
              <a:rPr lang="cs-CZ" altLang="cs-CZ" sz="1600" dirty="0">
                <a:ea typeface="Calibri" panose="020F0502020204030204" pitchFamily="34" charset="0"/>
                <a:cs typeface="Arial" panose="020B0604020202020204" pitchFamily="34" charset="0"/>
              </a:rPr>
              <a:t>vzdělávacího systému se světem práce při </a:t>
            </a:r>
            <a:r>
              <a:rPr lang="cs-CZ" alt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podpoře </a:t>
            </a:r>
            <a:r>
              <a:rPr lang="cs-CZ" altLang="cs-CZ" sz="1600" dirty="0">
                <a:ea typeface="Calibri" panose="020F0502020204030204" pitchFamily="34" charset="0"/>
                <a:cs typeface="Arial" panose="020B0604020202020204" pitchFamily="34" charset="0"/>
              </a:rPr>
              <a:t>dalšího profesního rozvoje učitelů v odborném </a:t>
            </a:r>
            <a:r>
              <a:rPr lang="cs-CZ" altLang="cs-CZ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vzdělávání</a:t>
            </a:r>
          </a:p>
          <a:p>
            <a:r>
              <a:rPr lang="cs-CZ" sz="1600" dirty="0"/>
              <a:t>projekty podporující profesní rozvoj učitelů;</a:t>
            </a:r>
          </a:p>
          <a:p>
            <a:endParaRPr lang="cs-CZ" altLang="cs-CZ" sz="16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dirty="0" smtClean="0"/>
              <a:t>Krátké </a:t>
            </a:r>
            <a:r>
              <a:rPr lang="cs-CZ" sz="1600" dirty="0"/>
              <a:t>národní zprávy poslouží jako podklad pro analýzu, která bude základem pro další monitorování cílů, jež definovalo komuniké z Brugg v roce 2010. 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spcBef>
                <a:spcPct val="50000"/>
              </a:spcBef>
              <a:buNone/>
            </a:pPr>
            <a:endParaRPr lang="cs-CZ" sz="1600" b="1" dirty="0" smtClean="0"/>
          </a:p>
          <a:p>
            <a:pPr>
              <a:buFont typeface="Wingdings" pitchFamily="2" charset="2"/>
              <a:buChar char="Ø"/>
            </a:pPr>
            <a:endParaRPr lang="cs-CZ" sz="16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b="1" dirty="0" smtClean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113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166654" y="357166"/>
            <a:ext cx="9359900" cy="5761037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cs-CZ" sz="1600" b="1" dirty="0" smtClean="0"/>
              <a:t>Zajímavosti 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u="sng" dirty="0" smtClean="0"/>
          </a:p>
          <a:p>
            <a:pPr marL="0" indent="0">
              <a:buNone/>
            </a:pPr>
            <a:r>
              <a:rPr lang="cs-CZ" sz="1400" dirty="0" smtClean="0"/>
              <a:t>Počty učitelů ve VET- přepočteno na plný úvazek </a:t>
            </a:r>
          </a:p>
          <a:p>
            <a:pPr marL="0" indent="0">
              <a:buNone/>
            </a:pPr>
            <a:r>
              <a:rPr lang="cs-CZ" sz="1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 smtClean="0"/>
              <a:t>ČR </a:t>
            </a:r>
            <a:r>
              <a:rPr lang="cs-CZ" sz="1400" dirty="0" smtClean="0"/>
              <a:t>v roce </a:t>
            </a:r>
            <a:r>
              <a:rPr lang="cs-CZ" sz="1400" dirty="0" smtClean="0"/>
              <a:t>2013: </a:t>
            </a:r>
            <a:r>
              <a:rPr lang="cs-CZ" sz="1400" dirty="0"/>
              <a:t>28 </a:t>
            </a:r>
            <a:r>
              <a:rPr lang="cs-CZ" sz="1400" dirty="0" smtClean="0"/>
              <a:t>524 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 smtClean="0"/>
              <a:t>Nizozemí 2014: 24 438</a:t>
            </a:r>
          </a:p>
          <a:p>
            <a:pPr>
              <a:buFont typeface="Wingdings" pitchFamily="2" charset="2"/>
              <a:buChar char="Ø"/>
            </a:pPr>
            <a:r>
              <a:rPr lang="cs-CZ" sz="1400" dirty="0" smtClean="0"/>
              <a:t>SR 2014 : 13 779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Učitelé stárnou nejen u nás i jinde je malá generační výměna, např. ve Finsku byl v roce 2013 každý druhý učitel starší 50 let, na Slovensku je nejnižší věkový průměr téměř 47 let v okolí Bratislavy pak téměř 50 let. 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Nízký společenský status učitele v ČR i SR, naopak je tomu ve Finsku a Nizozemí či Německu. </a:t>
            </a:r>
            <a:endParaRPr lang="cs-CZ" sz="1400" dirty="0" smtClean="0"/>
          </a:p>
          <a:p>
            <a:endParaRPr lang="cs-CZ" sz="2400" dirty="0" smtClean="0"/>
          </a:p>
          <a:p>
            <a:endParaRPr lang="cs-CZ" sz="2400" dirty="0" smtClean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86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V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NUV</Template>
  <TotalTime>836</TotalTime>
  <Words>558</Words>
  <Application>Microsoft Office PowerPoint</Application>
  <PresentationFormat>A4 (210 x 297 mm)</PresentationFormat>
  <Paragraphs>136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NUV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MaP</dc:creator>
  <cp:lastModifiedBy>Kaňáková Martina</cp:lastModifiedBy>
  <cp:revision>104</cp:revision>
  <cp:lastPrinted>2015-11-20T13:49:34Z</cp:lastPrinted>
  <dcterms:created xsi:type="dcterms:W3CDTF">2013-06-10T06:14:03Z</dcterms:created>
  <dcterms:modified xsi:type="dcterms:W3CDTF">2015-11-22T21:17:02Z</dcterms:modified>
</cp:coreProperties>
</file>