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9" r:id="rId3"/>
    <p:sldId id="352" r:id="rId4"/>
    <p:sldId id="356" r:id="rId5"/>
    <p:sldId id="357" r:id="rId6"/>
    <p:sldId id="355" r:id="rId7"/>
    <p:sldId id="392" r:id="rId8"/>
    <p:sldId id="360" r:id="rId9"/>
    <p:sldId id="364" r:id="rId10"/>
    <p:sldId id="371" r:id="rId11"/>
    <p:sldId id="368" r:id="rId12"/>
    <p:sldId id="322" r:id="rId13"/>
    <p:sldId id="395" r:id="rId14"/>
    <p:sldId id="359" r:id="rId15"/>
    <p:sldId id="380" r:id="rId16"/>
    <p:sldId id="389" r:id="rId17"/>
    <p:sldId id="390" r:id="rId18"/>
    <p:sldId id="391" r:id="rId19"/>
    <p:sldId id="260" r:id="rId20"/>
    <p:sldId id="271" r:id="rId21"/>
    <p:sldId id="332" r:id="rId22"/>
    <p:sldId id="308" r:id="rId23"/>
    <p:sldId id="282" r:id="rId24"/>
    <p:sldId id="297" r:id="rId25"/>
    <p:sldId id="334" r:id="rId26"/>
    <p:sldId id="335" r:id="rId27"/>
    <p:sldId id="336" r:id="rId28"/>
    <p:sldId id="374" r:id="rId29"/>
    <p:sldId id="373" r:id="rId30"/>
    <p:sldId id="394" r:id="rId31"/>
    <p:sldId id="338" r:id="rId32"/>
    <p:sldId id="396" r:id="rId33"/>
    <p:sldId id="397" r:id="rId34"/>
    <p:sldId id="375" r:id="rId35"/>
    <p:sldId id="294" r:id="rId3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benjamin" initials="r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94" d="100"/>
          <a:sy n="94" d="100"/>
        </p:scale>
        <p:origin x="1158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e-fs01\common\Collegiate%20Learning%20Assessment\REPORTING%20AND%20RESEARCH\Responses%20to%20Questions%20&amp;%20Other%20Research\2012.11_Roger_VA%20Score%20Histograms\Value-Added%20Scores,%202009-1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2009-12, n=481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'2009-12 Chart'!$B$1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cat>
            <c:strRef>
              <c:f>'2009-12 Chart'!$A$2:$A$63</c:f>
              <c:strCache>
                <c:ptCount val="62"/>
                <c:pt idx="0">
                  <c:v>-3.0</c:v>
                </c:pt>
                <c:pt idx="1">
                  <c:v>-2.9</c:v>
                </c:pt>
                <c:pt idx="2">
                  <c:v>-2.8</c:v>
                </c:pt>
                <c:pt idx="3">
                  <c:v>-2.7</c:v>
                </c:pt>
                <c:pt idx="4">
                  <c:v>-2.6</c:v>
                </c:pt>
                <c:pt idx="5">
                  <c:v>-2.5</c:v>
                </c:pt>
                <c:pt idx="6">
                  <c:v>-2.4</c:v>
                </c:pt>
                <c:pt idx="7">
                  <c:v>-2.3</c:v>
                </c:pt>
                <c:pt idx="8">
                  <c:v>-2.2</c:v>
                </c:pt>
                <c:pt idx="9">
                  <c:v>-2.1</c:v>
                </c:pt>
                <c:pt idx="10">
                  <c:v>-2.0</c:v>
                </c:pt>
                <c:pt idx="11">
                  <c:v>-1.9</c:v>
                </c:pt>
                <c:pt idx="12">
                  <c:v>-1.8</c:v>
                </c:pt>
                <c:pt idx="13">
                  <c:v>-1.7</c:v>
                </c:pt>
                <c:pt idx="14">
                  <c:v>-1.6</c:v>
                </c:pt>
                <c:pt idx="15">
                  <c:v>-1.5</c:v>
                </c:pt>
                <c:pt idx="16">
                  <c:v>-1.4</c:v>
                </c:pt>
                <c:pt idx="17">
                  <c:v>-1.3</c:v>
                </c:pt>
                <c:pt idx="18">
                  <c:v>-1.2</c:v>
                </c:pt>
                <c:pt idx="19">
                  <c:v>-1.1</c:v>
                </c:pt>
                <c:pt idx="20">
                  <c:v>-1.0</c:v>
                </c:pt>
                <c:pt idx="21">
                  <c:v>-0.9</c:v>
                </c:pt>
                <c:pt idx="22">
                  <c:v>-0.8</c:v>
                </c:pt>
                <c:pt idx="23">
                  <c:v>-0.7</c:v>
                </c:pt>
                <c:pt idx="24">
                  <c:v>-0.6</c:v>
                </c:pt>
                <c:pt idx="25">
                  <c:v>-0.5</c:v>
                </c:pt>
                <c:pt idx="26">
                  <c:v>-0.4</c:v>
                </c:pt>
                <c:pt idx="27">
                  <c:v>-0.3</c:v>
                </c:pt>
                <c:pt idx="28">
                  <c:v>-0.2</c:v>
                </c:pt>
                <c:pt idx="29">
                  <c:v>-0.1</c:v>
                </c:pt>
                <c:pt idx="30">
                  <c:v>0.0</c:v>
                </c:pt>
                <c:pt idx="31">
                  <c:v>0.1</c:v>
                </c:pt>
                <c:pt idx="32">
                  <c:v>0.2</c:v>
                </c:pt>
                <c:pt idx="33">
                  <c:v>0.3</c:v>
                </c:pt>
                <c:pt idx="34">
                  <c:v>0.4</c:v>
                </c:pt>
                <c:pt idx="35">
                  <c:v>0.5</c:v>
                </c:pt>
                <c:pt idx="36">
                  <c:v>0.6</c:v>
                </c:pt>
                <c:pt idx="37">
                  <c:v>0.7</c:v>
                </c:pt>
                <c:pt idx="38">
                  <c:v>0.8</c:v>
                </c:pt>
                <c:pt idx="39">
                  <c:v>0.9</c:v>
                </c:pt>
                <c:pt idx="40">
                  <c:v>1.0</c:v>
                </c:pt>
                <c:pt idx="41">
                  <c:v>1.1</c:v>
                </c:pt>
                <c:pt idx="42">
                  <c:v>1.2</c:v>
                </c:pt>
                <c:pt idx="43">
                  <c:v>1.3</c:v>
                </c:pt>
                <c:pt idx="44">
                  <c:v>1.4</c:v>
                </c:pt>
                <c:pt idx="45">
                  <c:v>1.5</c:v>
                </c:pt>
                <c:pt idx="46">
                  <c:v>1.6</c:v>
                </c:pt>
                <c:pt idx="47">
                  <c:v>1.7</c:v>
                </c:pt>
                <c:pt idx="48">
                  <c:v>1.8</c:v>
                </c:pt>
                <c:pt idx="49">
                  <c:v>1.9</c:v>
                </c:pt>
                <c:pt idx="50">
                  <c:v>2.0</c:v>
                </c:pt>
                <c:pt idx="51">
                  <c:v>2.1</c:v>
                </c:pt>
                <c:pt idx="52">
                  <c:v>2.2</c:v>
                </c:pt>
                <c:pt idx="53">
                  <c:v>2.3</c:v>
                </c:pt>
                <c:pt idx="54">
                  <c:v>2.4</c:v>
                </c:pt>
                <c:pt idx="55">
                  <c:v>2.5</c:v>
                </c:pt>
                <c:pt idx="56">
                  <c:v>2.6</c:v>
                </c:pt>
                <c:pt idx="57">
                  <c:v>2.7</c:v>
                </c:pt>
                <c:pt idx="58">
                  <c:v>2.8</c:v>
                </c:pt>
                <c:pt idx="59">
                  <c:v>2.9</c:v>
                </c:pt>
                <c:pt idx="60">
                  <c:v>3.0</c:v>
                </c:pt>
                <c:pt idx="61">
                  <c:v>More</c:v>
                </c:pt>
              </c:strCache>
            </c:strRef>
          </c:cat>
          <c:val>
            <c:numRef>
              <c:f>'2009-12 Chart'!$B$2:$B$63</c:f>
              <c:numCache>
                <c:formatCode>General</c:formatCode>
                <c:ptCount val="6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5</c:v>
                </c:pt>
                <c:pt idx="14">
                  <c:v>4</c:v>
                </c:pt>
                <c:pt idx="15">
                  <c:v>4</c:v>
                </c:pt>
                <c:pt idx="16">
                  <c:v>7</c:v>
                </c:pt>
                <c:pt idx="17">
                  <c:v>4</c:v>
                </c:pt>
                <c:pt idx="18">
                  <c:v>4</c:v>
                </c:pt>
                <c:pt idx="19">
                  <c:v>9</c:v>
                </c:pt>
                <c:pt idx="20">
                  <c:v>10</c:v>
                </c:pt>
                <c:pt idx="21">
                  <c:v>9</c:v>
                </c:pt>
                <c:pt idx="22">
                  <c:v>9</c:v>
                </c:pt>
                <c:pt idx="23">
                  <c:v>13</c:v>
                </c:pt>
                <c:pt idx="24">
                  <c:v>16</c:v>
                </c:pt>
                <c:pt idx="25">
                  <c:v>20</c:v>
                </c:pt>
                <c:pt idx="26">
                  <c:v>20</c:v>
                </c:pt>
                <c:pt idx="27">
                  <c:v>27</c:v>
                </c:pt>
                <c:pt idx="28">
                  <c:v>17</c:v>
                </c:pt>
                <c:pt idx="29">
                  <c:v>17</c:v>
                </c:pt>
                <c:pt idx="30">
                  <c:v>22</c:v>
                </c:pt>
                <c:pt idx="31">
                  <c:v>25</c:v>
                </c:pt>
                <c:pt idx="32">
                  <c:v>14</c:v>
                </c:pt>
                <c:pt idx="33">
                  <c:v>13</c:v>
                </c:pt>
                <c:pt idx="34">
                  <c:v>16</c:v>
                </c:pt>
                <c:pt idx="35">
                  <c:v>20</c:v>
                </c:pt>
                <c:pt idx="36">
                  <c:v>17</c:v>
                </c:pt>
                <c:pt idx="37">
                  <c:v>21</c:v>
                </c:pt>
                <c:pt idx="38">
                  <c:v>23</c:v>
                </c:pt>
                <c:pt idx="39">
                  <c:v>10</c:v>
                </c:pt>
                <c:pt idx="40">
                  <c:v>15</c:v>
                </c:pt>
                <c:pt idx="41">
                  <c:v>16</c:v>
                </c:pt>
                <c:pt idx="42">
                  <c:v>13</c:v>
                </c:pt>
                <c:pt idx="43">
                  <c:v>9</c:v>
                </c:pt>
                <c:pt idx="44">
                  <c:v>8</c:v>
                </c:pt>
                <c:pt idx="45">
                  <c:v>5</c:v>
                </c:pt>
                <c:pt idx="46">
                  <c:v>2</c:v>
                </c:pt>
                <c:pt idx="47">
                  <c:v>4</c:v>
                </c:pt>
                <c:pt idx="48">
                  <c:v>0</c:v>
                </c:pt>
                <c:pt idx="49">
                  <c:v>2</c:v>
                </c:pt>
                <c:pt idx="50">
                  <c:v>1</c:v>
                </c:pt>
                <c:pt idx="51">
                  <c:v>3</c:v>
                </c:pt>
                <c:pt idx="52">
                  <c:v>2</c:v>
                </c:pt>
                <c:pt idx="53">
                  <c:v>2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1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90816"/>
        <c:axId val="33509376"/>
      </c:barChart>
      <c:catAx>
        <c:axId val="3349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Value-Added</a:t>
                </a:r>
                <a:r>
                  <a:rPr lang="en-US" baseline="0" dirty="0"/>
                  <a:t> Scores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3509376"/>
        <c:crosses val="autoZero"/>
        <c:auto val="1"/>
        <c:lblAlgn val="ctr"/>
        <c:lblOffset val="100"/>
        <c:tickLblSkip val="5"/>
        <c:noMultiLvlLbl val="0"/>
      </c:catAx>
      <c:valAx>
        <c:axId val="33509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490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4C9D1-B307-4C40-90E3-D5E84A691192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93752-DA5D-4F3F-9694-5D820F0334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71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40575-3F3D-46FA-BD96-DF266760646E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1C2F3-D234-4E26-B212-C23E319A01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6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57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59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58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1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1A2C-6C61-45F2-95F7-327124C30226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18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30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07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3FD0771-50B0-4747-A1F9-2C1A3F8714D2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1391F1-9747-489D-A2AE-5D71BA4F0EEA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83F4BBE-3237-4336-86C0-416D36C01958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0E70EB-EDDE-40EC-A7E2-E01642626595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9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11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00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1C2F3-D234-4E26-B212-C23E319A01C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9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4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1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3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7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6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0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3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6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0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1DCA-3777-4779-A691-229C3D59F73A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8B7FA-E8ED-4B45-B5D8-2FFF859A9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6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ae.org/images/uploads/pdf/CLA_Plus_Practice_PT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e.org/images/uploads/pdf/CLA_Student_Guide_Institution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and New Applications of CLA+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Roger Benjamin</a:t>
            </a:r>
          </a:p>
          <a:p>
            <a:r>
              <a:rPr lang="en-US" dirty="0" smtClean="0"/>
              <a:t>CAE</a:t>
            </a:r>
          </a:p>
          <a:p>
            <a:r>
              <a:rPr lang="en-US" dirty="0" smtClean="0"/>
              <a:t>HEFCE Conference</a:t>
            </a:r>
          </a:p>
          <a:p>
            <a:r>
              <a:rPr lang="en-US" dirty="0" smtClean="0"/>
              <a:t>London</a:t>
            </a:r>
          </a:p>
          <a:p>
            <a:r>
              <a:rPr lang="en-US" dirty="0" smtClean="0"/>
              <a:t>February 9, 2015</a:t>
            </a:r>
          </a:p>
        </p:txBody>
      </p:sp>
    </p:spTree>
    <p:extLst>
      <p:ext uri="{BB962C8B-B14F-4D97-AF65-F5344CB8AC3E}">
        <p14:creationId xmlns:p14="http://schemas.microsoft.com/office/powerpoint/2010/main" val="108228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Value Added Approach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Provides an estimate of a school’s contribution to student learning after controlling for input based on a matrix sampling design.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Involves computing whether a school’s mean CLA score is higher or lower than what would be expected given (a) its mean SAT/ACT score and (b) the typical relationship between mean CLA and SAT/ACT scores among all the schools in the program.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Facilitates measuring and interpreting the progress a school’s students made relative to students at similarly situated colleges.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Critics: Attrition and Motivation Effects Negates Value Added Growth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Students’ entering academic ability (EAA) scores are made up of their SAT/ACT math and critical reading scores.  </a:t>
            </a:r>
          </a:p>
          <a:p>
            <a:r>
              <a:rPr lang="en-US" dirty="0"/>
              <a:t>T</a:t>
            </a:r>
            <a:r>
              <a:rPr lang="en-US" dirty="0" smtClean="0"/>
              <a:t>he difference in the EAA scores between freshmen and senior cohorts is 20 points, less than a 2% difference.  This is not enough to explain a mean .73 effect size value added score (equating to 19% variance) across 1,400 institutions testing over 8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4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Value Added Results for  Colleges Testing 2009-12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306856"/>
              </p:ext>
            </p:extLst>
          </p:nvPr>
        </p:nvGraphicFramePr>
        <p:xfrm>
          <a:off x="1673542" y="1673542"/>
          <a:ext cx="5796915" cy="351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99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colleges as well as faculty and employers commit to improving critical-thinking skills.</a:t>
            </a:r>
          </a:p>
          <a:p>
            <a:r>
              <a:rPr lang="en-US" dirty="0" smtClean="0"/>
              <a:t>Without comparisons based on appropriate standardized tests, institutions (and countries) are isolated one from another with no basis to know how well they are doing.  </a:t>
            </a:r>
          </a:p>
          <a:p>
            <a:r>
              <a:rPr lang="en-US" dirty="0" smtClean="0"/>
              <a:t>International comparisons are challenging but appear to be promising.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18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ill CLA+ not create a teach-to-the-test environment? </a:t>
            </a:r>
          </a:p>
          <a:p>
            <a:r>
              <a:rPr lang="en-US" dirty="0"/>
              <a:t>I</a:t>
            </a:r>
            <a:r>
              <a:rPr lang="en-US" dirty="0" smtClean="0"/>
              <a:t>s not CLA+ reductive in nature just like other such tests?</a:t>
            </a:r>
          </a:p>
          <a:p>
            <a:r>
              <a:rPr lang="en-US" dirty="0" smtClean="0"/>
              <a:t>How are the testing results used?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00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Stand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Measurement science community (TVS study) agrees that critical thinking is </a:t>
            </a:r>
            <a:r>
              <a:rPr lang="en-US" dirty="0" smtClean="0"/>
              <a:t>real, important</a:t>
            </a:r>
            <a:r>
              <a:rPr lang="en-US" dirty="0"/>
              <a:t>, can be improved, and can be measured in a reliable and valid way. </a:t>
            </a:r>
          </a:p>
          <a:p>
            <a:r>
              <a:rPr lang="en-US" dirty="0" smtClean="0"/>
              <a:t>The </a:t>
            </a:r>
            <a:r>
              <a:rPr lang="en-US" dirty="0"/>
              <a:t>Dep. of Education funded 21</a:t>
            </a:r>
            <a:r>
              <a:rPr lang="en-US" baseline="30000" dirty="0"/>
              <a:t>st</a:t>
            </a:r>
            <a:r>
              <a:rPr lang="en-US" dirty="0"/>
              <a:t> century test  program (2012) is leading to new assessment paradigms beyond multiple choice tests.  </a:t>
            </a:r>
          </a:p>
          <a:p>
            <a:r>
              <a:rPr lang="en-US" dirty="0" smtClean="0"/>
              <a:t>Computer-assisted scoring creates new assessment opportunities for performance-based assessment in the classroom.</a:t>
            </a:r>
          </a:p>
          <a:p>
            <a:r>
              <a:rPr lang="en-US" dirty="0" smtClean="0"/>
              <a:t>Methodological </a:t>
            </a:r>
            <a:r>
              <a:rPr lang="en-US" dirty="0"/>
              <a:t>innovations such as propensity matching analysis make international comparisons </a:t>
            </a:r>
            <a:r>
              <a:rPr lang="en-US" dirty="0" smtClean="0"/>
              <a:t>promising.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1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Strengthening the Value Added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any colleges find the value added approach useful for internal improvement and accountability, however, assessment not yet viewed as essential to post-secondary education, </a:t>
            </a:r>
          </a:p>
          <a:p>
            <a:pPr lvl="1"/>
            <a:r>
              <a:rPr lang="en-US" dirty="0" smtClean="0"/>
              <a:t>Students are neither required to take the test or try hard on it if they do.</a:t>
            </a:r>
          </a:p>
          <a:p>
            <a:pPr lvl="1"/>
            <a:r>
              <a:rPr lang="en-US" dirty="0" smtClean="0"/>
              <a:t>Professors do not have clear incentives to improve the critical-thinking skills of their students</a:t>
            </a:r>
          </a:p>
          <a:p>
            <a:pPr lvl="1"/>
            <a:r>
              <a:rPr lang="en-US" dirty="0" smtClean="0"/>
              <a:t>Colleges are not asked to demonstrate they produce students with the critical-thinking skills employers say are requisites for work success.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36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value added no stakes focus on improvement needs to be integrated with a CLA+ test focused on a problem of sufficient stakes that is compelling to students, professors, employers and colleges.  </a:t>
            </a:r>
          </a:p>
          <a:p>
            <a:r>
              <a:rPr lang="en-US" dirty="0" smtClean="0"/>
              <a:t>If this step is accomplished, stronger incentives to focus on improvement of teaching and learning assisted by formative and standardized assessment will exist at all levels of post- secondary education.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55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To Focus On: College To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problems, combine, to warrant CLA+ focus with stakes attached, </a:t>
            </a:r>
          </a:p>
          <a:p>
            <a:pPr lvl="1"/>
            <a:r>
              <a:rPr lang="en-US" dirty="0" smtClean="0"/>
              <a:t>The imperative to improve human capital, the principal resource any nation has, through the post-secondary system.</a:t>
            </a:r>
          </a:p>
          <a:p>
            <a:pPr lvl="1"/>
            <a:r>
              <a:rPr lang="en-US" dirty="0" smtClean="0"/>
              <a:t>The need to provide equal opportunity for all college graduates to compete on a level playing field for jobs they are qualified for</a:t>
            </a:r>
            <a:r>
              <a:rPr lang="en-US" dirty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22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 Policy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small set of selective colleges form a positional good that blunts the opportunities of too many high ability college seniors in less selective colleges to obtain high value added jobs.</a:t>
            </a:r>
          </a:p>
          <a:p>
            <a:r>
              <a:rPr lang="en-US" dirty="0" smtClean="0"/>
              <a:t>The result is a mal-distribution of human capital at the national level and an unequal playing field for too many high ability students who graduate from  less selective colleges.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1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and evolution of the CLA Value Added protocol</a:t>
            </a:r>
          </a:p>
          <a:p>
            <a:r>
              <a:rPr lang="en-US" dirty="0" smtClean="0"/>
              <a:t>Meeting new challenges: CLA+ Career Connect</a:t>
            </a:r>
          </a:p>
          <a:p>
            <a:r>
              <a:rPr lang="en-US" dirty="0" smtClean="0"/>
              <a:t>Observations about adapting standardized assessments in the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1045335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Market Failure in the Graduating Seniors to Career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They are impediments that impede the efficiency and effectiveness of </a:t>
            </a:r>
            <a:r>
              <a:rPr lang="en-US" sz="3200" dirty="0" smtClean="0"/>
              <a:t>buyer (employer)  </a:t>
            </a:r>
            <a:r>
              <a:rPr lang="en-US" sz="3200" dirty="0"/>
              <a:t>and </a:t>
            </a:r>
            <a:r>
              <a:rPr lang="en-US" sz="3200" dirty="0" smtClean="0"/>
              <a:t>seller (graduating college senior) </a:t>
            </a:r>
            <a:r>
              <a:rPr lang="en-US" sz="3200" dirty="0"/>
              <a:t>exchanges.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In this case, </a:t>
            </a:r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Because </a:t>
            </a:r>
            <a:r>
              <a:rPr lang="en-US" dirty="0"/>
              <a:t>of grade inflation, the cumulative national mean senior GPA is 3.3 on a 4.0 scale.</a:t>
            </a:r>
          </a:p>
          <a:p>
            <a:pPr marL="742950" lvl="2" indent="-342900"/>
            <a:r>
              <a:rPr lang="en-US" dirty="0" smtClean="0"/>
              <a:t>Employers </a:t>
            </a:r>
            <a:r>
              <a:rPr lang="en-US" dirty="0"/>
              <a:t>do not have the information they need to decide which applicants to </a:t>
            </a:r>
            <a:r>
              <a:rPr lang="en-US" dirty="0" smtClean="0"/>
              <a:t>interview.  Too </a:t>
            </a:r>
            <a:r>
              <a:rPr lang="en-US" dirty="0"/>
              <a:t>many students do not get a chance to interview with appropriate potential employers</a:t>
            </a:r>
            <a:r>
              <a:rPr lang="en-US" dirty="0" smtClean="0"/>
              <a:t>.  Colleges do not know which skills employers are looking for or what skills they should inform employers they should evaluate.</a:t>
            </a:r>
          </a:p>
          <a:p>
            <a:pPr marL="400050" lvl="2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80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26"/>
          <a:stretch/>
        </p:blipFill>
        <p:spPr bwMode="auto">
          <a:xfrm>
            <a:off x="1295400" y="2286000"/>
            <a:ext cx="701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1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1 Projected National CLA+ Performance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508" y="2196687"/>
            <a:ext cx="5586984" cy="3332988"/>
          </a:xfrm>
        </p:spPr>
      </p:pic>
    </p:spTree>
    <p:extLst>
      <p:ext uri="{BB962C8B-B14F-4D97-AF65-F5344CB8AC3E}">
        <p14:creationId xmlns:p14="http://schemas.microsoft.com/office/powerpoint/2010/main" val="21569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Geographic Distribution of Institutions, by Selectivity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00200"/>
            <a:ext cx="8334375" cy="481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505373" cy="64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Selective Colleges Are Isolated From Most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143 selective colleges, largely in the North East, form a positional good gatekeeper system that overly determines the life chances of all college graduates in the United States.  </a:t>
            </a:r>
            <a:endParaRPr lang="en-US" dirty="0"/>
          </a:p>
          <a:p>
            <a:r>
              <a:rPr lang="en-US" dirty="0" smtClean="0"/>
              <a:t>The location of the selective colleges means there is a geographic disconnect with large and growing ethnic/racial groups throughout the United States.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Readiness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focused on Human Resource office requirements and are comprised of one or more of the following,</a:t>
            </a:r>
          </a:p>
          <a:p>
            <a:pPr lvl="1"/>
            <a:r>
              <a:rPr lang="en-US" dirty="0"/>
              <a:t>Personality measures, e g., extrovert/introvert, degree of teamwork, persistence, well being </a:t>
            </a:r>
          </a:p>
          <a:p>
            <a:pPr lvl="1"/>
            <a:r>
              <a:rPr lang="en-US" dirty="0" smtClean="0"/>
              <a:t>Academic discipline tests, Content/knowledge  </a:t>
            </a:r>
            <a:endParaRPr lang="en-US" dirty="0"/>
          </a:p>
          <a:p>
            <a:pPr lvl="1"/>
            <a:r>
              <a:rPr lang="en-US" dirty="0"/>
              <a:t>Aptitude tests, prediction of ability of candidate to succeed in specific fields---Work Keys</a:t>
            </a:r>
          </a:p>
          <a:p>
            <a:pPr lvl="1"/>
            <a:r>
              <a:rPr lang="en-US" dirty="0"/>
              <a:t>Ability tests, “hard and soft” cognitive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00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Work Readiness Tests Suggests Significant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criteria to evaluate assessments are reliability, validity, time, and cost.</a:t>
            </a:r>
          </a:p>
          <a:p>
            <a:r>
              <a:rPr lang="en-US" dirty="0"/>
              <a:t>T</a:t>
            </a:r>
            <a:r>
              <a:rPr lang="en-US" dirty="0" smtClean="0"/>
              <a:t>here is no </a:t>
            </a:r>
            <a:r>
              <a:rPr lang="en-US" dirty="0"/>
              <a:t>consensus about ability of </a:t>
            </a:r>
            <a:r>
              <a:rPr lang="en-US" dirty="0" smtClean="0"/>
              <a:t>work readiness tests, alone </a:t>
            </a:r>
            <a:r>
              <a:rPr lang="en-US" dirty="0"/>
              <a:t>or in </a:t>
            </a:r>
            <a:r>
              <a:rPr lang="en-US" dirty="0" smtClean="0"/>
              <a:t>combination</a:t>
            </a:r>
            <a:r>
              <a:rPr lang="en-US" dirty="0"/>
              <a:t>, to </a:t>
            </a:r>
            <a:r>
              <a:rPr lang="en-US" dirty="0" smtClean="0"/>
              <a:t>meet </a:t>
            </a:r>
            <a:r>
              <a:rPr lang="en-US" dirty="0"/>
              <a:t>the evaluation </a:t>
            </a:r>
            <a:r>
              <a:rPr lang="en-US" dirty="0" smtClean="0"/>
              <a:t>criteria.</a:t>
            </a:r>
          </a:p>
          <a:p>
            <a:r>
              <a:rPr lang="en-US" dirty="0" smtClean="0"/>
              <a:t>Moreover, work readiness tests do not deal directly with the market failure issue.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77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CLA+ Career Connect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Career connect is designed as a </a:t>
            </a:r>
            <a:r>
              <a:rPr lang="en-US" b="1" dirty="0" smtClean="0"/>
              <a:t>pre-screening </a:t>
            </a:r>
            <a:r>
              <a:rPr lang="en-US" b="1" dirty="0"/>
              <a:t>tool </a:t>
            </a:r>
            <a:r>
              <a:rPr lang="en-US" dirty="0"/>
              <a:t>between college and career, upstream from Human Resource offices.  This is the major part of the market failure problem. </a:t>
            </a:r>
          </a:p>
          <a:p>
            <a:r>
              <a:rPr lang="en-US" dirty="0"/>
              <a:t>Department of Labor OBON data base demonstrates hundreds of fields require </a:t>
            </a:r>
            <a:r>
              <a:rPr lang="en-US" dirty="0" smtClean="0"/>
              <a:t>critical thinking skills measured by CLA+.</a:t>
            </a:r>
            <a:endParaRPr lang="en-US" dirty="0"/>
          </a:p>
          <a:p>
            <a:r>
              <a:rPr lang="en-US" dirty="0"/>
              <a:t>The CLA+ and its career connect system meets Occam’s Razor requirements---metrics should deal with the most significant problem and  not be multiplied unnecessarily to cover it. </a:t>
            </a:r>
            <a:endParaRPr lang="en-US" dirty="0" smtClean="0"/>
          </a:p>
          <a:p>
            <a:r>
              <a:rPr lang="en-US" dirty="0" smtClean="0"/>
              <a:t>Therefore, offer CLA+ Career Connect to graduating seniors</a:t>
            </a:r>
            <a:r>
              <a:rPr lang="en-US" dirty="0"/>
              <a:t> </a:t>
            </a:r>
          </a:p>
          <a:p>
            <a:r>
              <a:rPr lang="en-US" dirty="0" smtClean="0"/>
              <a:t>Use Career Connect system to bring employers and students together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91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CLA+ Career Connect System?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Badges for students who take CLA+ and score in top 50%---proficient, accomplished, advanced.  Students can take CLA+ through their institutions or alone.  </a:t>
            </a:r>
          </a:p>
          <a:p>
            <a:r>
              <a:rPr lang="en-US" dirty="0"/>
              <a:t>Qualifying students will be able </a:t>
            </a:r>
            <a:r>
              <a:rPr lang="en-US" dirty="0" smtClean="0"/>
              <a:t>share </a:t>
            </a:r>
            <a:r>
              <a:rPr lang="en-US" dirty="0"/>
              <a:t>CLA+ scores directly on employment boards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Virtual career fair that brings employers and badged students together . Employers chose students they wish to continue the potential employment process with.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14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CLA+ Career Connect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34" y="1600200"/>
            <a:ext cx="7155331" cy="4525963"/>
          </a:xfrm>
        </p:spPr>
      </p:pic>
    </p:spTree>
    <p:extLst>
      <p:ext uri="{BB962C8B-B14F-4D97-AF65-F5344CB8AC3E}">
        <p14:creationId xmlns:p14="http://schemas.microsoft.com/office/powerpoint/2010/main" val="28638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Matters, 1999-2004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easurement scientists and education policy specialists at RAND launch new approach to standardized assessment in post-secondary education.</a:t>
            </a:r>
          </a:p>
          <a:p>
            <a:r>
              <a:rPr lang="en-US" dirty="0" smtClean="0"/>
              <a:t>Goals and Premises of the group,</a:t>
            </a:r>
          </a:p>
          <a:p>
            <a:pPr lvl="1"/>
            <a:r>
              <a:rPr lang="en-US" dirty="0" smtClean="0"/>
              <a:t>Focus on improvement</a:t>
            </a:r>
          </a:p>
          <a:p>
            <a:pPr lvl="1"/>
            <a:r>
              <a:rPr lang="en-US" dirty="0" smtClean="0"/>
              <a:t>Maintain high measurement science standards</a:t>
            </a:r>
          </a:p>
          <a:p>
            <a:pPr lvl="1"/>
            <a:r>
              <a:rPr lang="en-US" dirty="0" smtClean="0"/>
              <a:t>Gain initial funding from foundations</a:t>
            </a:r>
          </a:p>
        </p:txBody>
      </p:sp>
    </p:spTree>
    <p:extLst>
      <p:ext uri="{BB962C8B-B14F-4D97-AF65-F5344CB8AC3E}">
        <p14:creationId xmlns:p14="http://schemas.microsoft.com/office/powerpoint/2010/main" val="616507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CLA+ Career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National U.S. Pilot May 2014 results, </a:t>
            </a:r>
          </a:p>
          <a:p>
            <a:pPr lvl="1"/>
            <a:r>
              <a:rPr lang="en-US" dirty="0"/>
              <a:t>Eight percent of the 2</a:t>
            </a:r>
            <a:r>
              <a:rPr lang="en-US" dirty="0" smtClean="0"/>
              <a:t>0,000 testing seniors </a:t>
            </a:r>
            <a:r>
              <a:rPr lang="en-US" dirty="0"/>
              <a:t>scored in the </a:t>
            </a:r>
            <a:r>
              <a:rPr lang="en-US" dirty="0" smtClean="0"/>
              <a:t>advanced </a:t>
            </a:r>
            <a:r>
              <a:rPr lang="en-US" dirty="0"/>
              <a:t>levels</a:t>
            </a:r>
          </a:p>
          <a:p>
            <a:pPr lvl="1"/>
            <a:r>
              <a:rPr lang="en-US" dirty="0"/>
              <a:t>Employer </a:t>
            </a:r>
            <a:r>
              <a:rPr lang="en-US" dirty="0" smtClean="0"/>
              <a:t>Fortune 500 group </a:t>
            </a:r>
            <a:r>
              <a:rPr lang="en-US" dirty="0"/>
              <a:t>found </a:t>
            </a:r>
            <a:r>
              <a:rPr lang="en-US" dirty="0" smtClean="0"/>
              <a:t>20 </a:t>
            </a:r>
            <a:r>
              <a:rPr lang="en-US" dirty="0"/>
              <a:t>percent of </a:t>
            </a:r>
            <a:r>
              <a:rPr lang="en-US" dirty="0" smtClean="0"/>
              <a:t>members of this </a:t>
            </a:r>
            <a:r>
              <a:rPr lang="en-US" dirty="0"/>
              <a:t>group </a:t>
            </a:r>
            <a:r>
              <a:rPr lang="en-US" dirty="0" smtClean="0"/>
              <a:t>who attended a virtual career fair acceptable to hire </a:t>
            </a:r>
            <a:r>
              <a:rPr lang="en-US" dirty="0"/>
              <a:t>and indicated they would participate </a:t>
            </a:r>
            <a:r>
              <a:rPr lang="en-US" dirty="0" smtClean="0"/>
              <a:t>in Career Connect again</a:t>
            </a:r>
          </a:p>
          <a:p>
            <a:r>
              <a:rPr lang="en-US" dirty="0" smtClean="0"/>
              <a:t>Two regional applications underway in Texas</a:t>
            </a:r>
          </a:p>
          <a:p>
            <a:r>
              <a:rPr lang="en-US" dirty="0" smtClean="0"/>
              <a:t>Italian Teco (CLA+)  with Career Connect underway for this spring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27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 U.S. current </a:t>
            </a:r>
            <a:r>
              <a:rPr lang="en-US" dirty="0"/>
              <a:t>positional good-based system led by selective </a:t>
            </a:r>
            <a:r>
              <a:rPr lang="en-US" dirty="0" smtClean="0"/>
              <a:t>colleges (founded before 1900) in U.S. is no </a:t>
            </a:r>
            <a:r>
              <a:rPr lang="en-US" dirty="0"/>
              <a:t>longer sustainable. The </a:t>
            </a:r>
            <a:r>
              <a:rPr lang="en-US" dirty="0" smtClean="0"/>
              <a:t>population has grown from 75 million in 1900 to over 320 million in 2014 and will increase to over 400 million over the next several decades. </a:t>
            </a:r>
          </a:p>
          <a:p>
            <a:r>
              <a:rPr lang="en-US" dirty="0"/>
              <a:t>Countries in the European Union and elsewhere may face similar market failures with different characteristics.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Factors Create Need For Standardized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Recognition of the centrality of human capital will translate into more demands for oversight </a:t>
            </a:r>
          </a:p>
          <a:p>
            <a:r>
              <a:rPr lang="en-US" dirty="0" smtClean="0"/>
              <a:t>The “cost-disease” problem, combined with declining public resources, presents the need for metrics to evaluate quality of outcomes.</a:t>
            </a:r>
          </a:p>
          <a:p>
            <a:r>
              <a:rPr lang="en-US" dirty="0" smtClean="0"/>
              <a:t>The drive for equal opportunity will accelerate the use of objective measures of student learning outcomes graduating seniors can use.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2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Principal 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to make assessment, formative and standardized, essential to teaching and learning.</a:t>
            </a:r>
          </a:p>
          <a:p>
            <a:r>
              <a:rPr lang="en-US" dirty="0" smtClean="0"/>
              <a:t>When this is accomplished, we will have taken a significant step toward a continuous system of improvement of undergraduate education analogous to the peer review based continuous system of improvement that drives research.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77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of Adapting U.S.-Based Standardized Assessments to UK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Translation and adaptation of assessment items required if international comparisons desired.</a:t>
            </a:r>
          </a:p>
          <a:p>
            <a:r>
              <a:rPr lang="en-US" dirty="0" smtClean="0"/>
              <a:t>Value added approach possible but A Levels provide different starting point and typical undergraduate program is three not four years.  Equating, standard setting methods useful.</a:t>
            </a:r>
          </a:p>
          <a:p>
            <a:r>
              <a:rPr lang="en-US" dirty="0"/>
              <a:t>For value added approach no </a:t>
            </a:r>
            <a:r>
              <a:rPr lang="en-US" dirty="0" smtClean="0"/>
              <a:t>tests </a:t>
            </a:r>
            <a:r>
              <a:rPr lang="en-US" dirty="0"/>
              <a:t>like SAT to use to adjust for entering </a:t>
            </a:r>
            <a:r>
              <a:rPr lang="en-US" dirty="0" smtClean="0"/>
              <a:t>abilities?  </a:t>
            </a:r>
            <a:r>
              <a:rPr lang="en-US" dirty="0"/>
              <a:t>Propensity matching analysis is a possibility.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578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See R</a:t>
            </a:r>
            <a:r>
              <a:rPr lang="en-US" dirty="0"/>
              <a:t>. Benjamin et al., (2013), The Case for Critical Thinking Skills and Performance Assessment at </a:t>
            </a:r>
            <a:r>
              <a:rPr lang="en-US" dirty="0" smtClean="0"/>
              <a:t>cae.org</a:t>
            </a:r>
            <a:r>
              <a:rPr lang="en-US" dirty="0"/>
              <a:t> </a:t>
            </a:r>
            <a:r>
              <a:rPr lang="en-US" dirty="0" smtClean="0"/>
              <a:t>for review of reliability and validity studies of CLA. </a:t>
            </a:r>
            <a:endParaRPr lang="en-US" dirty="0"/>
          </a:p>
          <a:p>
            <a:r>
              <a:rPr lang="en-US" u="sng" dirty="0">
                <a:hlinkClick r:id="rId3"/>
              </a:rPr>
              <a:t>For sample performance tasks and selective response tests see http://cae.org/images/uploads/pdf/CLA_Plus_Practice_PT.pdf</a:t>
            </a:r>
            <a:r>
              <a:rPr lang="en-US" u="sng" dirty="0"/>
              <a:t> and </a:t>
            </a:r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://cae.org/images/uploads/pdf/CLA_Student_Guide_Institution.pdf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Purposes of CLA+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575" y="1284288"/>
            <a:ext cx="7585075" cy="507523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Measures critical thinking skills faculty/employers emphasize</a:t>
            </a:r>
          </a:p>
          <a:p>
            <a:pPr lvl="1"/>
            <a:r>
              <a:rPr lang="en-US" altLang="en-US" dirty="0" smtClean="0"/>
              <a:t>Analysis and problem solving</a:t>
            </a:r>
          </a:p>
          <a:p>
            <a:pPr lvl="1"/>
            <a:r>
              <a:rPr lang="en-US" altLang="en-US" dirty="0" smtClean="0"/>
              <a:t>Scientific and quantitative reasoning</a:t>
            </a:r>
          </a:p>
          <a:p>
            <a:pPr lvl="1"/>
            <a:r>
              <a:rPr lang="en-US" altLang="en-US" dirty="0" smtClean="0"/>
              <a:t>Critical reading and evaluation</a:t>
            </a:r>
          </a:p>
          <a:p>
            <a:pPr lvl="1"/>
            <a:r>
              <a:rPr lang="en-US" altLang="en-US" dirty="0" smtClean="0"/>
              <a:t>Critique and argument</a:t>
            </a:r>
          </a:p>
          <a:p>
            <a:pPr lvl="1"/>
            <a:r>
              <a:rPr lang="en-US" altLang="en-US" dirty="0" smtClean="0"/>
              <a:t>Writing mechanics, writing effectiveness</a:t>
            </a:r>
          </a:p>
          <a:p>
            <a:r>
              <a:rPr lang="en-US" altLang="en-US" dirty="0" smtClean="0"/>
              <a:t>Provides within and across institutional </a:t>
            </a:r>
            <a:r>
              <a:rPr lang="en-US" altLang="en-US" u="sng" dirty="0" smtClean="0"/>
              <a:t>benchmarks</a:t>
            </a:r>
            <a:r>
              <a:rPr lang="en-US" altLang="en-US" dirty="0" smtClean="0"/>
              <a:t> for measuring improvement</a:t>
            </a:r>
          </a:p>
          <a:p>
            <a:r>
              <a:rPr lang="en-US" altLang="en-US" dirty="0" smtClean="0"/>
              <a:t>Influences curriculum and instruction</a:t>
            </a:r>
          </a:p>
          <a:p>
            <a:r>
              <a:rPr lang="en-US" altLang="en-US" dirty="0" smtClean="0"/>
              <a:t>Provides test results, normed and criterion referenced for individual students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7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4175"/>
            <a:ext cx="9144000" cy="611188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CLA + 90 minute Test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1238250"/>
            <a:ext cx="8153400" cy="495935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Performance tasks, direct measures of critical-thinking, require open-ended, constructed responses</a:t>
            </a:r>
          </a:p>
          <a:p>
            <a:r>
              <a:rPr lang="en-US" altLang="en-US" dirty="0" smtClean="0"/>
              <a:t>Selective Response Questions require critical thinking skills</a:t>
            </a:r>
          </a:p>
          <a:p>
            <a:r>
              <a:rPr lang="en-US" altLang="en-US" dirty="0" smtClean="0"/>
              <a:t>The student and the school are the units of analysis</a:t>
            </a:r>
          </a:p>
          <a:p>
            <a:r>
              <a:rPr lang="en-US" altLang="en-US" dirty="0" smtClean="0"/>
              <a:t>Control for input (ACT/SAT scores or other proxy)</a:t>
            </a:r>
          </a:p>
          <a:p>
            <a:r>
              <a:rPr lang="en-US" altLang="en-US" dirty="0" smtClean="0"/>
              <a:t>Internet-based test for administration, scoring, and reporting</a:t>
            </a:r>
          </a:p>
          <a:p>
            <a:r>
              <a:rPr lang="en-US" altLang="en-US" dirty="0" smtClean="0"/>
              <a:t>Computer assisted scoring </a:t>
            </a:r>
          </a:p>
          <a:p>
            <a:r>
              <a:rPr lang="en-US" altLang="en-US" dirty="0" smtClean="0"/>
              <a:t>Use engaging cases and problems that assess an integrated combination of skills based on a variety of topics from arts and sciences. Document library provides all the information needed for the student. </a:t>
            </a:r>
          </a:p>
        </p:txBody>
      </p:sp>
    </p:spTree>
    <p:extLst>
      <p:ext uri="{BB962C8B-B14F-4D97-AF65-F5344CB8AC3E}">
        <p14:creationId xmlns:p14="http://schemas.microsoft.com/office/powerpoint/2010/main" val="28278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Performance </a:t>
            </a:r>
            <a:r>
              <a:rPr lang="en-US" dirty="0"/>
              <a:t>T</a:t>
            </a:r>
            <a:r>
              <a:rPr lang="en-US" dirty="0" smtClean="0"/>
              <a:t>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Lionfish			   Science</a:t>
            </a:r>
          </a:p>
          <a:p>
            <a:r>
              <a:rPr lang="en-US" dirty="0" smtClean="0"/>
              <a:t>More memory 	  	   Science</a:t>
            </a:r>
          </a:p>
          <a:p>
            <a:r>
              <a:rPr lang="en-US" dirty="0" smtClean="0"/>
              <a:t>Life expectancy	  	   Science</a:t>
            </a:r>
          </a:p>
          <a:p>
            <a:r>
              <a:rPr lang="en-US" dirty="0" smtClean="0"/>
              <a:t>Myth of Icarus		   Humanities</a:t>
            </a:r>
          </a:p>
          <a:p>
            <a:r>
              <a:rPr lang="en-US" dirty="0" smtClean="0"/>
              <a:t>Museum			   Humanities</a:t>
            </a:r>
          </a:p>
          <a:p>
            <a:r>
              <a:rPr lang="en-US" dirty="0" smtClean="0"/>
              <a:t>Literacy Organization        Humanities </a:t>
            </a:r>
          </a:p>
          <a:p>
            <a:r>
              <a:rPr lang="en-US" dirty="0" smtClean="0"/>
              <a:t>Lake-to-River		   Social sciences</a:t>
            </a:r>
          </a:p>
          <a:p>
            <a:r>
              <a:rPr lang="en-US" dirty="0" smtClean="0"/>
              <a:t>Social media		   Social science</a:t>
            </a:r>
          </a:p>
          <a:p>
            <a:r>
              <a:rPr lang="en-US" dirty="0" smtClean="0"/>
              <a:t>Crime reduction	               Public policy</a:t>
            </a:r>
            <a:endParaRPr lang="en-US" dirty="0"/>
          </a:p>
          <a:p>
            <a:r>
              <a:rPr lang="en-US" dirty="0" smtClean="0"/>
              <a:t>Voting age	                           Public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3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for Performance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Performance assessments predict college freshmen success as well as the SAT or ACT.  </a:t>
            </a:r>
          </a:p>
          <a:p>
            <a:r>
              <a:rPr lang="en-US" dirty="0"/>
              <a:t>Performance assessments therefore become highly desirable because, </a:t>
            </a:r>
          </a:p>
          <a:p>
            <a:pPr lvl="1"/>
            <a:r>
              <a:rPr lang="en-US" dirty="0"/>
              <a:t>Such tests illustrate the desired coherence between instruction, assessment, and the complex challenges students face in the classroom and </a:t>
            </a:r>
            <a:r>
              <a:rPr lang="en-US" dirty="0" smtClean="0"/>
              <a:t>beyond. </a:t>
            </a:r>
            <a:endParaRPr lang="en-US" dirty="0"/>
          </a:p>
          <a:p>
            <a:pPr lvl="1"/>
            <a:r>
              <a:rPr lang="en-US" dirty="0" smtClean="0"/>
              <a:t>They are </a:t>
            </a:r>
            <a:r>
              <a:rPr lang="en-US" dirty="0"/>
              <a:t>superior to multiple choice tests that only predict </a:t>
            </a:r>
            <a:r>
              <a:rPr lang="en-US" dirty="0" smtClean="0"/>
              <a:t>success.</a:t>
            </a:r>
          </a:p>
          <a:p>
            <a:pPr lvl="1"/>
            <a:r>
              <a:rPr lang="en-US" dirty="0"/>
              <a:t>Class time spent on teaching students how to apply knowledge and skills to real-world problems is time well spent</a:t>
            </a:r>
            <a:r>
              <a:rPr lang="en-US" dirty="0" smtClean="0"/>
              <a:t>. Teach-to-test should therefore be encouraged for performance assessments which are based on real world problems or cases to analyze.  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52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Critical Thinking Independent From Academic Disciplines?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Critical-thinking </a:t>
            </a:r>
            <a:r>
              <a:rPr lang="en-US" dirty="0"/>
              <a:t>skills are situated between Spearman’s G---a single undifferentiated general intelligence and differing and independent kinds of intelligence (Gardner). Critical-thinking skills are broad abilities that are applicable across an array of academic disciplines or domains.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8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Interaction Effects With disciplines Inevitable? The Chemistry Flame Test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Students are evaluated on whether they can figure out the chemical composition of an unknown substance by its response to a flame test</a:t>
            </a:r>
          </a:p>
          <a:p>
            <a:pPr lvl="1"/>
            <a:r>
              <a:rPr lang="en-US" dirty="0" smtClean="0"/>
              <a:t>But also on the appropriateness of the tests they ran, the sequence of those tests, and the rationale for their conclusions</a:t>
            </a:r>
          </a:p>
          <a:p>
            <a:pPr lvl="1"/>
            <a:r>
              <a:rPr lang="en-US" dirty="0" smtClean="0"/>
              <a:t>This test </a:t>
            </a:r>
            <a:r>
              <a:rPr lang="en-US" dirty="0"/>
              <a:t>requires substantive and procedural knowledge but it also assesses generic problem-solving and reasoning skills. 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8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2002</Words>
  <Application>Microsoft Office PowerPoint</Application>
  <PresentationFormat>Předvádění na obrazovce (4:3)</PresentationFormat>
  <Paragraphs>197</Paragraphs>
  <Slides>35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Office Theme</vt:lpstr>
      <vt:lpstr>Current and New Applications of CLA+</vt:lpstr>
      <vt:lpstr>Themes</vt:lpstr>
      <vt:lpstr>History Matters, 1999-2004</vt:lpstr>
      <vt:lpstr>Purposes of CLA+</vt:lpstr>
      <vt:lpstr>CLA + 90 minute Test Features</vt:lpstr>
      <vt:lpstr>Sample Performance Tasks</vt:lpstr>
      <vt:lpstr>Case for Performance Assessment</vt:lpstr>
      <vt:lpstr>Is Critical Thinking Independent From Academic Disciplines? </vt:lpstr>
      <vt:lpstr>Are Interaction Effects With disciplines Inevitable? The Chemistry Flame Test </vt:lpstr>
      <vt:lpstr>The Value Added Approach </vt:lpstr>
      <vt:lpstr>Critics: Attrition and Motivation Effects Negates Value Added Growth Claims</vt:lpstr>
      <vt:lpstr>Value Added Results for  Colleges Testing 2009-12</vt:lpstr>
      <vt:lpstr>The Case for Comparisons</vt:lpstr>
      <vt:lpstr>Other Questions </vt:lpstr>
      <vt:lpstr>Where We Stand Today</vt:lpstr>
      <vt:lpstr>Strengthening the Value Added Approach </vt:lpstr>
      <vt:lpstr>The Solution</vt:lpstr>
      <vt:lpstr>The Problem To Focus On: College To Career</vt:lpstr>
      <vt:lpstr>The Major Policy Challenge</vt:lpstr>
      <vt:lpstr>A Market Failure in the Graduating Seniors to Career Space</vt:lpstr>
      <vt:lpstr>Table 1</vt:lpstr>
      <vt:lpstr>Graph 1 Projected National CLA+ Performance</vt:lpstr>
      <vt:lpstr> Geographic Distribution of Institutions, by Selectivity</vt:lpstr>
      <vt:lpstr>Selective Colleges Are Isolated From Most Students</vt:lpstr>
      <vt:lpstr>Work Readiness Assessments</vt:lpstr>
      <vt:lpstr>Evaluation of Work Readiness Tests Suggests Significant Problems </vt:lpstr>
      <vt:lpstr>The CLA+ Career Connect Premise</vt:lpstr>
      <vt:lpstr>What Is The CLA+ Career Connect System? </vt:lpstr>
      <vt:lpstr>CLA+ Career Connect </vt:lpstr>
      <vt:lpstr>Applications of CLA+ Career Connect</vt:lpstr>
      <vt:lpstr>Implications </vt:lpstr>
      <vt:lpstr>Three Factors Create Need For Standardized Assessments</vt:lpstr>
      <vt:lpstr>The Principal Goal </vt:lpstr>
      <vt:lpstr>Challenges of Adapting U.S.-Based Standardized Assessments to UK </vt:lpstr>
      <vt:lpstr>References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Capital, Postsecondary Education and the Role of Innovation</dc:title>
  <dc:creator>Roger Benjamin</dc:creator>
  <cp:lastModifiedBy>Husová Barbora</cp:lastModifiedBy>
  <cp:revision>237</cp:revision>
  <cp:lastPrinted>2015-02-04T15:46:11Z</cp:lastPrinted>
  <dcterms:created xsi:type="dcterms:W3CDTF">2014-03-03T16:33:14Z</dcterms:created>
  <dcterms:modified xsi:type="dcterms:W3CDTF">2015-02-18T21:50:30Z</dcterms:modified>
</cp:coreProperties>
</file>