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5" r:id="rId2"/>
    <p:sldId id="319" r:id="rId3"/>
    <p:sldId id="348" r:id="rId4"/>
    <p:sldId id="289" r:id="rId5"/>
    <p:sldId id="321" r:id="rId6"/>
    <p:sldId id="350" r:id="rId7"/>
    <p:sldId id="327" r:id="rId8"/>
    <p:sldId id="292" r:id="rId9"/>
    <p:sldId id="328" r:id="rId10"/>
    <p:sldId id="347" r:id="rId11"/>
    <p:sldId id="329" r:id="rId12"/>
    <p:sldId id="355" r:id="rId13"/>
    <p:sldId id="356" r:id="rId14"/>
    <p:sldId id="339" r:id="rId15"/>
    <p:sldId id="352" r:id="rId16"/>
    <p:sldId id="354" r:id="rId17"/>
    <p:sldId id="340" r:id="rId18"/>
    <p:sldId id="341" r:id="rId19"/>
    <p:sldId id="343" r:id="rId20"/>
    <p:sldId id="344" r:id="rId21"/>
    <p:sldId id="296" r:id="rId2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80" autoAdjust="0"/>
    <p:restoredTop sz="80458" autoAdjust="0"/>
  </p:normalViewPr>
  <p:slideViewPr>
    <p:cSldViewPr>
      <p:cViewPr>
        <p:scale>
          <a:sx n="75" d="100"/>
          <a:sy n="75" d="100"/>
        </p:scale>
        <p:origin x="-318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160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DOKUMENTY%20O%20DV\Pod&#237;l%20dosp&#283;l&#233;%20populace%20na%20DV%202002-2009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F:\AKRED\ZPRAVA\financ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sycham\Dokumenty\Statistiky\AES%20-%20Participace%20na%20DV%202007%20a%20201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Statistiky\AES%20-%20Participace%20na%20DV%202007%20a%202011%20dle%20dosa&#382;.%20vzd&#283;l&#225;n&#237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NSK\Aktu&#225;ln&#237;%20&#250;daje\Aktu&#225;ln&#237;%20&#250;daje%20NSK%20-%202011-1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NSK\Aktu&#225;ln&#237;%20&#250;daje\Aktu&#225;ln&#237;%20&#250;daje%20NSK%20-%202011-1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NSK\Aktu&#225;ln&#237;%20&#250;daje\Aktu&#225;ln&#237;%20&#250;daje%20NSK%20-%202011-1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cham\Dokumenty\NSK\Aktu&#225;ln&#237;%20&#250;daje\Aktu&#225;ln&#237;%20&#250;daje%20NSK%20-%202011-12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DON\MSMT\Skupina_II\Odbor_21\Oddeleni_212\NOV&#201;%20eRko\REKVALIFIKACE\DAK_akreditovan&#233;%20programy_2010-2012.xlsx" TargetMode="External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DON\MSMT\Skupina_II\Odbor_21\Oddeleni_212\NOV&#201;%20eRko\REKVALIFIKACE\DAK_akreditovan&#233;%20programy_2010-2012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>
        <c:manualLayout>
          <c:layoutTarget val="inner"/>
          <c:xMode val="edge"/>
          <c:yMode val="edge"/>
          <c:x val="7.3434320660301686E-2"/>
          <c:y val="0.19573398942200515"/>
          <c:w val="0.79546577397806151"/>
          <c:h val="0.66980597012006549"/>
        </c:manualLayout>
      </c:layout>
      <c:lineChart>
        <c:grouping val="standard"/>
        <c:ser>
          <c:idx val="0"/>
          <c:order val="0"/>
          <c:tx>
            <c:strRef>
              <c:f>List1!$B$3</c:f>
              <c:strCache>
                <c:ptCount val="1"/>
                <c:pt idx="0">
                  <c:v>ČR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txPr>
              <a:bodyPr/>
              <a:lstStyle/>
              <a:p>
                <a:pPr>
                  <a:defRPr sz="800" b="1"/>
                </a:pPr>
                <a:endParaRPr lang="cs-CZ"/>
              </a:p>
            </c:txPr>
            <c:dLblPos val="t"/>
            <c:showVal val="1"/>
          </c:dLbls>
          <c:cat>
            <c:numRef>
              <c:f>List1!$A$4:$A$14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List1!$B$4:$B$14</c:f>
              <c:numCache>
                <c:formatCode>General</c:formatCode>
                <c:ptCount val="11"/>
                <c:pt idx="0">
                  <c:v>5.6</c:v>
                </c:pt>
                <c:pt idx="1">
                  <c:v>5.0999999999999996</c:v>
                </c:pt>
                <c:pt idx="2">
                  <c:v>5.8</c:v>
                </c:pt>
                <c:pt idx="3">
                  <c:v>5.6</c:v>
                </c:pt>
                <c:pt idx="4">
                  <c:v>5.6</c:v>
                </c:pt>
                <c:pt idx="5">
                  <c:v>5.6</c:v>
                </c:pt>
                <c:pt idx="6">
                  <c:v>7.8</c:v>
                </c:pt>
                <c:pt idx="7">
                  <c:v>6.8</c:v>
                </c:pt>
                <c:pt idx="8">
                  <c:v>7.5</c:v>
                </c:pt>
                <c:pt idx="9">
                  <c:v>11.4</c:v>
                </c:pt>
                <c:pt idx="10">
                  <c:v>10.8</c:v>
                </c:pt>
              </c:numCache>
            </c:numRef>
          </c:val>
        </c:ser>
        <c:ser>
          <c:idx val="1"/>
          <c:order val="1"/>
          <c:tx>
            <c:strRef>
              <c:f>List1!$C$3</c:f>
              <c:strCache>
                <c:ptCount val="1"/>
                <c:pt idx="0">
                  <c:v>EU 27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0"/>
              <c:layout>
                <c:manualLayout>
                  <c:x val="-3.248034912754949E-2"/>
                  <c:y val="-3.2631023789081795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800" b="1" i="0"/>
                </a:pPr>
                <a:endParaRPr lang="cs-CZ"/>
              </a:p>
            </c:txPr>
            <c:dLblPos val="t"/>
            <c:showVal val="1"/>
          </c:dLbls>
          <c:cat>
            <c:numRef>
              <c:f>List1!$A$4:$A$14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List1!$C$4:$C$14</c:f>
              <c:numCache>
                <c:formatCode>General</c:formatCode>
                <c:ptCount val="11"/>
                <c:pt idx="0">
                  <c:v>7.2</c:v>
                </c:pt>
                <c:pt idx="1">
                  <c:v>8.5</c:v>
                </c:pt>
                <c:pt idx="2">
                  <c:v>9.3000000000000007</c:v>
                </c:pt>
                <c:pt idx="3">
                  <c:v>9.8000000000000007</c:v>
                </c:pt>
                <c:pt idx="4">
                  <c:v>9.7000000000000011</c:v>
                </c:pt>
                <c:pt idx="5">
                  <c:v>9.5</c:v>
                </c:pt>
                <c:pt idx="6">
                  <c:v>9.4</c:v>
                </c:pt>
                <c:pt idx="7">
                  <c:v>9.3000000000000007</c:v>
                </c:pt>
                <c:pt idx="8">
                  <c:v>9.1</c:v>
                </c:pt>
                <c:pt idx="9">
                  <c:v>8.9</c:v>
                </c:pt>
                <c:pt idx="10">
                  <c:v>9</c:v>
                </c:pt>
              </c:numCache>
            </c:numRef>
          </c:val>
        </c:ser>
        <c:dLbls>
          <c:showVal val="1"/>
        </c:dLbls>
        <c:marker val="1"/>
        <c:axId val="48308608"/>
        <c:axId val="49414144"/>
      </c:lineChart>
      <c:catAx>
        <c:axId val="48308608"/>
        <c:scaling>
          <c:orientation val="minMax"/>
        </c:scaling>
        <c:axPos val="b"/>
        <c:numFmt formatCode="General" sourceLinked="1"/>
        <c:tickLblPos val="nextTo"/>
        <c:crossAx val="49414144"/>
        <c:crosses val="autoZero"/>
        <c:auto val="1"/>
        <c:lblAlgn val="ctr"/>
        <c:lblOffset val="100"/>
      </c:catAx>
      <c:valAx>
        <c:axId val="49414144"/>
        <c:scaling>
          <c:orientation val="minMax"/>
          <c:max val="12.5"/>
          <c:min val="4"/>
        </c:scaling>
        <c:axPos val="l"/>
        <c:numFmt formatCode="General" sourceLinked="1"/>
        <c:tickLblPos val="nextTo"/>
        <c:crossAx val="48308608"/>
        <c:crosses val="autoZero"/>
        <c:crossBetween val="between"/>
      </c:valAx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86929979390160161"/>
          <c:y val="0.43569260364193602"/>
          <c:w val="0.12624707146506067"/>
          <c:h val="0.22457181982686972"/>
        </c:manualLayout>
      </c:layout>
      <c:spPr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view3D>
      <c:rotX val="20"/>
      <c:perspective val="30"/>
    </c:view3D>
    <c:plotArea>
      <c:layout>
        <c:manualLayout>
          <c:layoutTarget val="inner"/>
          <c:xMode val="edge"/>
          <c:yMode val="edge"/>
          <c:x val="0.1475580855842667"/>
          <c:y val="0.11381694261676198"/>
          <c:w val="0.77388115717327244"/>
          <c:h val="0.73347265667134165"/>
        </c:manualLayout>
      </c:layout>
      <c:pie3D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explosion val="25"/>
          <c:dLbls>
            <c:dLbl>
              <c:idx val="0"/>
              <c:layout>
                <c:manualLayout>
                  <c:x val="0"/>
                  <c:y val="-5.5667272229482721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0.12311400968402114"/>
                  <c:y val="-4.978358724439904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0"/>
                  <c:y val="7.7077761548514492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2.2981616877989181E-2"/>
                  <c:y val="-1.7128391455225447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0.16833787024963737"/>
                  <c:y val="-1.6161601764897903E-2"/>
                </c:manualLayout>
              </c:layout>
              <c:dLblPos val="bestFit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2000" b="1"/>
                </a:pPr>
                <a:endParaRPr lang="cs-CZ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List1!$A$1:$E$1</c:f>
              <c:strCache>
                <c:ptCount val="5"/>
                <c:pt idx="0">
                  <c:v>úřad práce</c:v>
                </c:pt>
                <c:pt idx="1">
                  <c:v>účastník</c:v>
                </c:pt>
                <c:pt idx="2">
                  <c:v>podniky/instituce</c:v>
                </c:pt>
                <c:pt idx="3">
                  <c:v>jiné zdroje</c:v>
                </c:pt>
                <c:pt idx="4">
                  <c:v>strukturální fondy</c:v>
                </c:pt>
              </c:strCache>
            </c:strRef>
          </c:cat>
          <c:val>
            <c:numRef>
              <c:f>List1!$A$3:$E$3</c:f>
              <c:numCache>
                <c:formatCode>General</c:formatCode>
                <c:ptCount val="5"/>
                <c:pt idx="0">
                  <c:v>28.38</c:v>
                </c:pt>
                <c:pt idx="1">
                  <c:v>33.99</c:v>
                </c:pt>
                <c:pt idx="2">
                  <c:v>13.83</c:v>
                </c:pt>
                <c:pt idx="3">
                  <c:v>2.12</c:v>
                </c:pt>
                <c:pt idx="4">
                  <c:v>21.68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Data!$B$11</c:f>
              <c:strCache>
                <c:ptCount val="1"/>
                <c:pt idx="0">
                  <c:v>2007</c:v>
                </c:pt>
              </c:strCache>
            </c:strRef>
          </c:tx>
          <c:dPt>
            <c:idx val="14"/>
            <c:spPr>
              <a:solidFill>
                <a:srgbClr val="002060"/>
              </a:solidFill>
            </c:spPr>
          </c:dPt>
          <c:dPt>
            <c:idx val="16"/>
            <c:spPr>
              <a:solidFill>
                <a:schemeClr val="accent1"/>
              </a:solidFill>
            </c:spPr>
          </c:dPt>
          <c:dPt>
            <c:idx val="17"/>
            <c:spPr>
              <a:solidFill>
                <a:srgbClr val="002060"/>
              </a:solidFill>
            </c:spPr>
          </c:dPt>
          <c:dPt>
            <c:idx val="19"/>
            <c:spPr>
              <a:solidFill>
                <a:schemeClr val="accent1"/>
              </a:solidFill>
            </c:spPr>
          </c:dPt>
          <c:cat>
            <c:strRef>
              <c:f>Data!$A$12:$A$39</c:f>
              <c:strCache>
                <c:ptCount val="28"/>
                <c:pt idx="0">
                  <c:v>Sweden</c:v>
                </c:pt>
                <c:pt idx="1">
                  <c:v>Switzerland</c:v>
                </c:pt>
                <c:pt idx="2">
                  <c:v>Norway</c:v>
                </c:pt>
                <c:pt idx="3">
                  <c:v>Netherlands</c:v>
                </c:pt>
                <c:pt idx="4">
                  <c:v>Denmark</c:v>
                </c:pt>
                <c:pt idx="5">
                  <c:v>France</c:v>
                </c:pt>
                <c:pt idx="6">
                  <c:v>Germany </c:v>
                </c:pt>
                <c:pt idx="7">
                  <c:v>Estonia</c:v>
                </c:pt>
                <c:pt idx="8">
                  <c:v>Austria</c:v>
                </c:pt>
                <c:pt idx="9">
                  <c:v>EU 17</c:v>
                </c:pt>
                <c:pt idx="10">
                  <c:v>Portugal</c:v>
                </c:pt>
                <c:pt idx="11">
                  <c:v>Cyprus</c:v>
                </c:pt>
                <c:pt idx="12">
                  <c:v>Slovakia</c:v>
                </c:pt>
                <c:pt idx="13">
                  <c:v>Hungary</c:v>
                </c:pt>
                <c:pt idx="14">
                  <c:v>EU 27 </c:v>
                </c:pt>
                <c:pt idx="15">
                  <c:v>Belgium</c:v>
                </c:pt>
                <c:pt idx="16">
                  <c:v>Spain</c:v>
                </c:pt>
                <c:pt idx="17">
                  <c:v>Czech Republic</c:v>
                </c:pt>
                <c:pt idx="18">
                  <c:v>Slovenia</c:v>
                </c:pt>
                <c:pt idx="19">
                  <c:v>Malta</c:v>
                </c:pt>
                <c:pt idx="20">
                  <c:v>United Kingdom</c:v>
                </c:pt>
                <c:pt idx="21">
                  <c:v>Italy</c:v>
                </c:pt>
                <c:pt idx="22">
                  <c:v>Latvia</c:v>
                </c:pt>
                <c:pt idx="23">
                  <c:v>Lithuania</c:v>
                </c:pt>
                <c:pt idx="24">
                  <c:v>Bulgaria</c:v>
                </c:pt>
                <c:pt idx="25">
                  <c:v>Poland</c:v>
                </c:pt>
                <c:pt idx="26">
                  <c:v>Greece</c:v>
                </c:pt>
                <c:pt idx="27">
                  <c:v>Romania</c:v>
                </c:pt>
              </c:strCache>
            </c:strRef>
          </c:cat>
          <c:val>
            <c:numRef>
              <c:f>Data!$B$12:$B$39</c:f>
              <c:numCache>
                <c:formatCode>#,##0</c:formatCode>
                <c:ptCount val="28"/>
                <c:pt idx="0" formatCode="#,##0.0">
                  <c:v>73.400000000000006</c:v>
                </c:pt>
                <c:pt idx="1">
                  <c:v>49</c:v>
                </c:pt>
                <c:pt idx="2" formatCode="#,##0.0">
                  <c:v>54.6</c:v>
                </c:pt>
                <c:pt idx="3" formatCode="#,##0.0">
                  <c:v>44.6</c:v>
                </c:pt>
                <c:pt idx="4" formatCode="#,##0.0">
                  <c:v>44.5</c:v>
                </c:pt>
                <c:pt idx="5" formatCode="#,##0.0">
                  <c:v>35.1</c:v>
                </c:pt>
                <c:pt idx="6" formatCode="#,##0.0">
                  <c:v>45.4</c:v>
                </c:pt>
                <c:pt idx="7" formatCode="#,##0.0">
                  <c:v>42.1</c:v>
                </c:pt>
                <c:pt idx="8" formatCode="#,##0.0">
                  <c:v>41.9</c:v>
                </c:pt>
                <c:pt idx="9" formatCode="#,##0.0">
                  <c:v>35.1</c:v>
                </c:pt>
                <c:pt idx="10" formatCode="#,##0.0">
                  <c:v>26.4</c:v>
                </c:pt>
                <c:pt idx="11" formatCode="#,##0.0">
                  <c:v>40.6</c:v>
                </c:pt>
                <c:pt idx="12">
                  <c:v>44</c:v>
                </c:pt>
                <c:pt idx="13">
                  <c:v>9</c:v>
                </c:pt>
                <c:pt idx="14" formatCode="#,##0.0">
                  <c:v>34.9</c:v>
                </c:pt>
                <c:pt idx="15" formatCode="#,##0.0">
                  <c:v>40.5</c:v>
                </c:pt>
                <c:pt idx="16" formatCode="#,##0.0">
                  <c:v>30.9</c:v>
                </c:pt>
                <c:pt idx="17" formatCode="#,##0.0">
                  <c:v>37.6</c:v>
                </c:pt>
                <c:pt idx="18" formatCode="#,##0.0">
                  <c:v>40.6</c:v>
                </c:pt>
                <c:pt idx="19" formatCode="#,##0.0">
                  <c:v>33.700000000000003</c:v>
                </c:pt>
                <c:pt idx="20" formatCode="#,##0.0">
                  <c:v>49.3</c:v>
                </c:pt>
                <c:pt idx="21" formatCode="#,##0.0">
                  <c:v>22.2</c:v>
                </c:pt>
                <c:pt idx="22" formatCode="#,##0.0">
                  <c:v>32.700000000000003</c:v>
                </c:pt>
                <c:pt idx="23" formatCode="#,##0.0">
                  <c:v>33.9</c:v>
                </c:pt>
                <c:pt idx="24" formatCode="#,##0.0">
                  <c:v>36.4</c:v>
                </c:pt>
                <c:pt idx="25" formatCode="#,##0.0">
                  <c:v>21.8</c:v>
                </c:pt>
                <c:pt idx="26" formatCode="#,##0.0">
                  <c:v>14.5</c:v>
                </c:pt>
                <c:pt idx="27" formatCode="#,##0.0">
                  <c:v>7.4</c:v>
                </c:pt>
              </c:numCache>
            </c:numRef>
          </c:val>
        </c:ser>
        <c:ser>
          <c:idx val="1"/>
          <c:order val="1"/>
          <c:tx>
            <c:strRef>
              <c:f>Data!$C$11</c:f>
              <c:strCache>
                <c:ptCount val="1"/>
                <c:pt idx="0">
                  <c:v>2011</c:v>
                </c:pt>
              </c:strCache>
            </c:strRef>
          </c:tx>
          <c:dPt>
            <c:idx val="14"/>
            <c:spPr>
              <a:solidFill>
                <a:srgbClr val="C00000"/>
              </a:solidFill>
            </c:spPr>
          </c:dPt>
          <c:dPt>
            <c:idx val="16"/>
            <c:spPr>
              <a:solidFill>
                <a:schemeClr val="accent2"/>
              </a:solidFill>
            </c:spPr>
          </c:dPt>
          <c:dPt>
            <c:idx val="17"/>
            <c:spPr>
              <a:solidFill>
                <a:srgbClr val="C00000"/>
              </a:solidFill>
            </c:spPr>
          </c:dPt>
          <c:dPt>
            <c:idx val="19"/>
            <c:spPr>
              <a:solidFill>
                <a:schemeClr val="accent2"/>
              </a:solidFill>
            </c:spPr>
          </c:dPt>
          <c:cat>
            <c:strRef>
              <c:f>Data!$A$12:$A$39</c:f>
              <c:strCache>
                <c:ptCount val="28"/>
                <c:pt idx="0">
                  <c:v>Sweden</c:v>
                </c:pt>
                <c:pt idx="1">
                  <c:v>Switzerland</c:v>
                </c:pt>
                <c:pt idx="2">
                  <c:v>Norway</c:v>
                </c:pt>
                <c:pt idx="3">
                  <c:v>Netherlands</c:v>
                </c:pt>
                <c:pt idx="4">
                  <c:v>Denmark</c:v>
                </c:pt>
                <c:pt idx="5">
                  <c:v>France</c:v>
                </c:pt>
                <c:pt idx="6">
                  <c:v>Germany </c:v>
                </c:pt>
                <c:pt idx="7">
                  <c:v>Estonia</c:v>
                </c:pt>
                <c:pt idx="8">
                  <c:v>Austria</c:v>
                </c:pt>
                <c:pt idx="9">
                  <c:v>EU 17</c:v>
                </c:pt>
                <c:pt idx="10">
                  <c:v>Portugal</c:v>
                </c:pt>
                <c:pt idx="11">
                  <c:v>Cyprus</c:v>
                </c:pt>
                <c:pt idx="12">
                  <c:v>Slovakia</c:v>
                </c:pt>
                <c:pt idx="13">
                  <c:v>Hungary</c:v>
                </c:pt>
                <c:pt idx="14">
                  <c:v>EU 27 </c:v>
                </c:pt>
                <c:pt idx="15">
                  <c:v>Belgium</c:v>
                </c:pt>
                <c:pt idx="16">
                  <c:v>Spain</c:v>
                </c:pt>
                <c:pt idx="17">
                  <c:v>Czech Republic</c:v>
                </c:pt>
                <c:pt idx="18">
                  <c:v>Slovenia</c:v>
                </c:pt>
                <c:pt idx="19">
                  <c:v>Malta</c:v>
                </c:pt>
                <c:pt idx="20">
                  <c:v>United Kingdom</c:v>
                </c:pt>
                <c:pt idx="21">
                  <c:v>Italy</c:v>
                </c:pt>
                <c:pt idx="22">
                  <c:v>Latvia</c:v>
                </c:pt>
                <c:pt idx="23">
                  <c:v>Lithuania</c:v>
                </c:pt>
                <c:pt idx="24">
                  <c:v>Bulgaria</c:v>
                </c:pt>
                <c:pt idx="25">
                  <c:v>Poland</c:v>
                </c:pt>
                <c:pt idx="26">
                  <c:v>Greece</c:v>
                </c:pt>
                <c:pt idx="27">
                  <c:v>Romania</c:v>
                </c:pt>
              </c:strCache>
            </c:strRef>
          </c:cat>
          <c:val>
            <c:numRef>
              <c:f>Data!$C$12:$C$39</c:f>
              <c:numCache>
                <c:formatCode>#,##0.0</c:formatCode>
                <c:ptCount val="28"/>
                <c:pt idx="0">
                  <c:v>71.8</c:v>
                </c:pt>
                <c:pt idx="1">
                  <c:v>65.5</c:v>
                </c:pt>
                <c:pt idx="2">
                  <c:v>60.2</c:v>
                </c:pt>
                <c:pt idx="3">
                  <c:v>59.3</c:v>
                </c:pt>
                <c:pt idx="4">
                  <c:v>58.5</c:v>
                </c:pt>
                <c:pt idx="5">
                  <c:v>50.5</c:v>
                </c:pt>
                <c:pt idx="6">
                  <c:v>50.1</c:v>
                </c:pt>
                <c:pt idx="7" formatCode="#,##0">
                  <c:v>50</c:v>
                </c:pt>
                <c:pt idx="8">
                  <c:v>48.2</c:v>
                </c:pt>
                <c:pt idx="9">
                  <c:v>44.9</c:v>
                </c:pt>
                <c:pt idx="10">
                  <c:v>44.4</c:v>
                </c:pt>
                <c:pt idx="11">
                  <c:v>42.3</c:v>
                </c:pt>
                <c:pt idx="12">
                  <c:v>41.6</c:v>
                </c:pt>
                <c:pt idx="13">
                  <c:v>41.1</c:v>
                </c:pt>
                <c:pt idx="14">
                  <c:v>40.300000000000011</c:v>
                </c:pt>
                <c:pt idx="15">
                  <c:v>37.700000000000003</c:v>
                </c:pt>
                <c:pt idx="16">
                  <c:v>37.700000000000003</c:v>
                </c:pt>
                <c:pt idx="17">
                  <c:v>37.1</c:v>
                </c:pt>
                <c:pt idx="18">
                  <c:v>36.200000000000003</c:v>
                </c:pt>
                <c:pt idx="19">
                  <c:v>35.800000000000011</c:v>
                </c:pt>
                <c:pt idx="20">
                  <c:v>35.800000000000011</c:v>
                </c:pt>
                <c:pt idx="21">
                  <c:v>35.6</c:v>
                </c:pt>
                <c:pt idx="22">
                  <c:v>32.4</c:v>
                </c:pt>
                <c:pt idx="23">
                  <c:v>28.5</c:v>
                </c:pt>
                <c:pt idx="24" formatCode="#,##0">
                  <c:v>26</c:v>
                </c:pt>
                <c:pt idx="25">
                  <c:v>24.2</c:v>
                </c:pt>
                <c:pt idx="26">
                  <c:v>11.7</c:v>
                </c:pt>
                <c:pt idx="27" formatCode="#,##0">
                  <c:v>8</c:v>
                </c:pt>
              </c:numCache>
            </c:numRef>
          </c:val>
        </c:ser>
        <c:shape val="box"/>
        <c:axId val="49476352"/>
        <c:axId val="49477888"/>
        <c:axId val="0"/>
      </c:bar3DChart>
      <c:catAx>
        <c:axId val="49476352"/>
        <c:scaling>
          <c:orientation val="minMax"/>
        </c:scaling>
        <c:axPos val="b"/>
        <c:numFmt formatCode="General" sourceLinked="1"/>
        <c:majorTickMark val="none"/>
        <c:tickLblPos val="nextTo"/>
        <c:crossAx val="49477888"/>
        <c:crosses val="autoZero"/>
        <c:auto val="1"/>
        <c:lblAlgn val="ctr"/>
        <c:lblOffset val="100"/>
      </c:catAx>
      <c:valAx>
        <c:axId val="49477888"/>
        <c:scaling>
          <c:orientation val="minMax"/>
        </c:scaling>
        <c:axPos val="l"/>
        <c:majorGridlines/>
        <c:numFmt formatCode="#,##0.0" sourceLinked="1"/>
        <c:majorTickMark val="none"/>
        <c:tickLblPos val="nextTo"/>
        <c:crossAx val="494763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'ISCED 0-2'!$B$51</c:f>
              <c:strCache>
                <c:ptCount val="1"/>
                <c:pt idx="0">
                  <c:v>2011 ISCED 0-2</c:v>
                </c:pt>
              </c:strCache>
            </c:strRef>
          </c:tx>
          <c:cat>
            <c:strRef>
              <c:f>'ISCED 0-2'!$A$52:$A$56</c:f>
              <c:strCache>
                <c:ptCount val="5"/>
                <c:pt idx="0">
                  <c:v>Sweden</c:v>
                </c:pt>
                <c:pt idx="1">
                  <c:v>European Union (27 countries)</c:v>
                </c:pt>
                <c:pt idx="2">
                  <c:v>Czech Republic</c:v>
                </c:pt>
                <c:pt idx="3">
                  <c:v>Poland</c:v>
                </c:pt>
                <c:pt idx="4">
                  <c:v>Romania</c:v>
                </c:pt>
              </c:strCache>
            </c:strRef>
          </c:cat>
          <c:val>
            <c:numRef>
              <c:f>'ISCED 0-2'!$B$52:$B$56</c:f>
              <c:numCache>
                <c:formatCode>#,##0.0</c:formatCode>
                <c:ptCount val="5"/>
                <c:pt idx="0">
                  <c:v>44.2</c:v>
                </c:pt>
                <c:pt idx="1">
                  <c:v>21.8</c:v>
                </c:pt>
                <c:pt idx="2">
                  <c:v>10.5</c:v>
                </c:pt>
                <c:pt idx="3">
                  <c:v>5.8</c:v>
                </c:pt>
                <c:pt idx="4">
                  <c:v>1.4</c:v>
                </c:pt>
              </c:numCache>
            </c:numRef>
          </c:val>
        </c:ser>
        <c:ser>
          <c:idx val="1"/>
          <c:order val="1"/>
          <c:tx>
            <c:strRef>
              <c:f>'ISCED 0-2'!$C$51</c:f>
              <c:strCache>
                <c:ptCount val="1"/>
                <c:pt idx="0">
                  <c:v>2011 ISCED 3-4</c:v>
                </c:pt>
              </c:strCache>
            </c:strRef>
          </c:tx>
          <c:cat>
            <c:strRef>
              <c:f>'ISCED 0-2'!$A$52:$A$56</c:f>
              <c:strCache>
                <c:ptCount val="5"/>
                <c:pt idx="0">
                  <c:v>Sweden</c:v>
                </c:pt>
                <c:pt idx="1">
                  <c:v>European Union (27 countries)</c:v>
                </c:pt>
                <c:pt idx="2">
                  <c:v>Czech Republic</c:v>
                </c:pt>
                <c:pt idx="3">
                  <c:v>Poland</c:v>
                </c:pt>
                <c:pt idx="4">
                  <c:v>Romania</c:v>
                </c:pt>
              </c:strCache>
            </c:strRef>
          </c:cat>
          <c:val>
            <c:numRef>
              <c:f>'ISCED 0-2'!$C$52:$C$56</c:f>
              <c:numCache>
                <c:formatCode>#,##0.0</c:formatCode>
                <c:ptCount val="5"/>
                <c:pt idx="0">
                  <c:v>69.5</c:v>
                </c:pt>
                <c:pt idx="1">
                  <c:v>37.6</c:v>
                </c:pt>
                <c:pt idx="2">
                  <c:v>33.9</c:v>
                </c:pt>
                <c:pt idx="3">
                  <c:v>16.7</c:v>
                </c:pt>
                <c:pt idx="4" formatCode="#,##0">
                  <c:v>7</c:v>
                </c:pt>
              </c:numCache>
            </c:numRef>
          </c:val>
        </c:ser>
        <c:ser>
          <c:idx val="2"/>
          <c:order val="2"/>
          <c:tx>
            <c:strRef>
              <c:f>'ISCED 0-2'!$D$51</c:f>
              <c:strCache>
                <c:ptCount val="1"/>
                <c:pt idx="0">
                  <c:v>2011 ISCED 5-6</c:v>
                </c:pt>
              </c:strCache>
            </c:strRef>
          </c:tx>
          <c:cat>
            <c:strRef>
              <c:f>'ISCED 0-2'!$A$52:$A$56</c:f>
              <c:strCache>
                <c:ptCount val="5"/>
                <c:pt idx="0">
                  <c:v>Sweden</c:v>
                </c:pt>
                <c:pt idx="1">
                  <c:v>European Union (27 countries)</c:v>
                </c:pt>
                <c:pt idx="2">
                  <c:v>Czech Republic</c:v>
                </c:pt>
                <c:pt idx="3">
                  <c:v>Poland</c:v>
                </c:pt>
                <c:pt idx="4">
                  <c:v>Romania</c:v>
                </c:pt>
              </c:strCache>
            </c:strRef>
          </c:cat>
          <c:val>
            <c:numRef>
              <c:f>'ISCED 0-2'!$D$52:$D$56</c:f>
              <c:numCache>
                <c:formatCode>#,##0.0</c:formatCode>
                <c:ptCount val="5"/>
                <c:pt idx="0">
                  <c:v>84.9</c:v>
                </c:pt>
                <c:pt idx="1">
                  <c:v>61.4</c:v>
                </c:pt>
                <c:pt idx="2">
                  <c:v>64.2</c:v>
                </c:pt>
                <c:pt idx="3">
                  <c:v>51.7</c:v>
                </c:pt>
                <c:pt idx="4">
                  <c:v>21.8</c:v>
                </c:pt>
              </c:numCache>
            </c:numRef>
          </c:val>
        </c:ser>
        <c:shape val="box"/>
        <c:axId val="49728512"/>
        <c:axId val="49734400"/>
        <c:axId val="0"/>
      </c:bar3DChart>
      <c:catAx>
        <c:axId val="49728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49734400"/>
        <c:crosses val="autoZero"/>
        <c:auto val="1"/>
        <c:lblAlgn val="ctr"/>
        <c:lblOffset val="100"/>
      </c:catAx>
      <c:valAx>
        <c:axId val="49734400"/>
        <c:scaling>
          <c:orientation val="minMax"/>
        </c:scaling>
        <c:axPos val="l"/>
        <c:majorGridlines/>
        <c:numFmt formatCode="#,##0.0" sourceLinked="1"/>
        <c:tickLblPos val="nextTo"/>
        <c:crossAx val="497285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'Počet zkoušek PK'!$B$2</c:f>
              <c:strCache>
                <c:ptCount val="1"/>
                <c:pt idx="0">
                  <c:v>MD</c:v>
                </c:pt>
              </c:strCache>
            </c:strRef>
          </c:tx>
          <c:cat>
            <c:numRef>
              <c:f>'Počet zkoušek PK'!$A$3:$A$57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zkoušek PK'!$B$3:$B$57</c:f>
              <c:numCache>
                <c:formatCode>General</c:formatCode>
                <c:ptCount val="55"/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</c:numCache>
            </c:numRef>
          </c:val>
        </c:ser>
        <c:ser>
          <c:idx val="1"/>
          <c:order val="1"/>
          <c:tx>
            <c:strRef>
              <c:f>'Počet zkoušek PK'!$C$2</c:f>
              <c:strCache>
                <c:ptCount val="1"/>
                <c:pt idx="0">
                  <c:v>MMR</c:v>
                </c:pt>
              </c:strCache>
            </c:strRef>
          </c:tx>
          <c:cat>
            <c:numRef>
              <c:f>'Počet zkoušek PK'!$A$3:$A$57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zkoušek PK'!$C$3:$C$57</c:f>
              <c:numCache>
                <c:formatCode>General</c:formatCode>
                <c:ptCount val="55"/>
                <c:pt idx="0">
                  <c:v>29</c:v>
                </c:pt>
                <c:pt idx="1">
                  <c:v>35</c:v>
                </c:pt>
                <c:pt idx="2">
                  <c:v>51</c:v>
                </c:pt>
                <c:pt idx="3">
                  <c:v>64</c:v>
                </c:pt>
                <c:pt idx="4">
                  <c:v>77</c:v>
                </c:pt>
                <c:pt idx="5">
                  <c:v>83</c:v>
                </c:pt>
                <c:pt idx="6">
                  <c:v>92</c:v>
                </c:pt>
                <c:pt idx="7">
                  <c:v>117</c:v>
                </c:pt>
                <c:pt idx="8">
                  <c:v>128</c:v>
                </c:pt>
                <c:pt idx="9">
                  <c:v>130</c:v>
                </c:pt>
                <c:pt idx="10">
                  <c:v>144</c:v>
                </c:pt>
                <c:pt idx="11">
                  <c:v>148</c:v>
                </c:pt>
                <c:pt idx="12">
                  <c:v>149</c:v>
                </c:pt>
                <c:pt idx="13">
                  <c:v>192</c:v>
                </c:pt>
                <c:pt idx="14">
                  <c:v>212</c:v>
                </c:pt>
                <c:pt idx="15">
                  <c:v>238</c:v>
                </c:pt>
                <c:pt idx="16">
                  <c:v>262</c:v>
                </c:pt>
                <c:pt idx="17">
                  <c:v>320</c:v>
                </c:pt>
                <c:pt idx="18">
                  <c:v>322</c:v>
                </c:pt>
                <c:pt idx="19">
                  <c:v>326</c:v>
                </c:pt>
                <c:pt idx="20">
                  <c:v>330</c:v>
                </c:pt>
                <c:pt idx="21">
                  <c:v>347</c:v>
                </c:pt>
                <c:pt idx="22">
                  <c:v>364</c:v>
                </c:pt>
                <c:pt idx="23">
                  <c:v>402</c:v>
                </c:pt>
                <c:pt idx="24">
                  <c:v>407</c:v>
                </c:pt>
                <c:pt idx="25">
                  <c:v>448</c:v>
                </c:pt>
                <c:pt idx="26">
                  <c:v>472</c:v>
                </c:pt>
                <c:pt idx="27">
                  <c:v>512</c:v>
                </c:pt>
                <c:pt idx="28">
                  <c:v>598</c:v>
                </c:pt>
                <c:pt idx="29">
                  <c:v>717</c:v>
                </c:pt>
                <c:pt idx="30">
                  <c:v>718</c:v>
                </c:pt>
                <c:pt idx="31">
                  <c:v>718</c:v>
                </c:pt>
                <c:pt idx="32">
                  <c:v>735</c:v>
                </c:pt>
                <c:pt idx="33">
                  <c:v>802</c:v>
                </c:pt>
                <c:pt idx="34">
                  <c:v>883</c:v>
                </c:pt>
                <c:pt idx="35">
                  <c:v>920</c:v>
                </c:pt>
                <c:pt idx="36">
                  <c:v>927</c:v>
                </c:pt>
                <c:pt idx="37">
                  <c:v>1062</c:v>
                </c:pt>
                <c:pt idx="38">
                  <c:v>1170</c:v>
                </c:pt>
                <c:pt idx="39">
                  <c:v>1255</c:v>
                </c:pt>
                <c:pt idx="40">
                  <c:v>1392</c:v>
                </c:pt>
                <c:pt idx="41">
                  <c:v>1629</c:v>
                </c:pt>
                <c:pt idx="42">
                  <c:v>1696</c:v>
                </c:pt>
                <c:pt idx="43">
                  <c:v>1764</c:v>
                </c:pt>
                <c:pt idx="44">
                  <c:v>1837</c:v>
                </c:pt>
                <c:pt idx="45">
                  <c:v>1886</c:v>
                </c:pt>
                <c:pt idx="46">
                  <c:v>1981</c:v>
                </c:pt>
                <c:pt idx="47">
                  <c:v>2047</c:v>
                </c:pt>
                <c:pt idx="48">
                  <c:v>2229</c:v>
                </c:pt>
                <c:pt idx="49">
                  <c:v>2330</c:v>
                </c:pt>
                <c:pt idx="50">
                  <c:v>2467</c:v>
                </c:pt>
                <c:pt idx="51">
                  <c:v>2883</c:v>
                </c:pt>
                <c:pt idx="52">
                  <c:v>2883</c:v>
                </c:pt>
                <c:pt idx="53">
                  <c:v>3274</c:v>
                </c:pt>
                <c:pt idx="54">
                  <c:v>3475</c:v>
                </c:pt>
              </c:numCache>
            </c:numRef>
          </c:val>
        </c:ser>
        <c:ser>
          <c:idx val="2"/>
          <c:order val="2"/>
          <c:tx>
            <c:strRef>
              <c:f>'Počet zkoušek PK'!$D$2</c:f>
              <c:strCache>
                <c:ptCount val="1"/>
                <c:pt idx="0">
                  <c:v>MPO</c:v>
                </c:pt>
              </c:strCache>
            </c:strRef>
          </c:tx>
          <c:cat>
            <c:numRef>
              <c:f>'Počet zkoušek PK'!$A$3:$A$57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zkoušek PK'!$D$3:$D$57</c:f>
              <c:numCache>
                <c:formatCode>General</c:formatCode>
                <c:ptCount val="5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6</c:v>
                </c:pt>
                <c:pt idx="15">
                  <c:v>8</c:v>
                </c:pt>
                <c:pt idx="16">
                  <c:v>132</c:v>
                </c:pt>
                <c:pt idx="17">
                  <c:v>150</c:v>
                </c:pt>
                <c:pt idx="18">
                  <c:v>161</c:v>
                </c:pt>
                <c:pt idx="19">
                  <c:v>207</c:v>
                </c:pt>
                <c:pt idx="20">
                  <c:v>207</c:v>
                </c:pt>
                <c:pt idx="21">
                  <c:v>230</c:v>
                </c:pt>
                <c:pt idx="22">
                  <c:v>266</c:v>
                </c:pt>
                <c:pt idx="23">
                  <c:v>286</c:v>
                </c:pt>
                <c:pt idx="24">
                  <c:v>306</c:v>
                </c:pt>
                <c:pt idx="25">
                  <c:v>321</c:v>
                </c:pt>
                <c:pt idx="26">
                  <c:v>362</c:v>
                </c:pt>
                <c:pt idx="27">
                  <c:v>517</c:v>
                </c:pt>
                <c:pt idx="28">
                  <c:v>654</c:v>
                </c:pt>
                <c:pt idx="29">
                  <c:v>741</c:v>
                </c:pt>
                <c:pt idx="30">
                  <c:v>768</c:v>
                </c:pt>
                <c:pt idx="31">
                  <c:v>860</c:v>
                </c:pt>
                <c:pt idx="32">
                  <c:v>894</c:v>
                </c:pt>
                <c:pt idx="33">
                  <c:v>978</c:v>
                </c:pt>
                <c:pt idx="34">
                  <c:v>1137</c:v>
                </c:pt>
                <c:pt idx="35">
                  <c:v>1180</c:v>
                </c:pt>
                <c:pt idx="36">
                  <c:v>1219</c:v>
                </c:pt>
                <c:pt idx="37">
                  <c:v>1283</c:v>
                </c:pt>
                <c:pt idx="38">
                  <c:v>1310</c:v>
                </c:pt>
                <c:pt idx="39">
                  <c:v>1318</c:v>
                </c:pt>
                <c:pt idx="40">
                  <c:v>1675</c:v>
                </c:pt>
                <c:pt idx="41">
                  <c:v>1779</c:v>
                </c:pt>
                <c:pt idx="42">
                  <c:v>1849</c:v>
                </c:pt>
                <c:pt idx="43">
                  <c:v>1857</c:v>
                </c:pt>
                <c:pt idx="44">
                  <c:v>1942</c:v>
                </c:pt>
                <c:pt idx="45">
                  <c:v>1956</c:v>
                </c:pt>
                <c:pt idx="46">
                  <c:v>1956</c:v>
                </c:pt>
                <c:pt idx="47">
                  <c:v>1956</c:v>
                </c:pt>
                <c:pt idx="48">
                  <c:v>2200</c:v>
                </c:pt>
                <c:pt idx="49">
                  <c:v>2450</c:v>
                </c:pt>
                <c:pt idx="50">
                  <c:v>2700</c:v>
                </c:pt>
                <c:pt idx="51">
                  <c:v>2950</c:v>
                </c:pt>
                <c:pt idx="52">
                  <c:v>2999</c:v>
                </c:pt>
                <c:pt idx="53">
                  <c:v>2999</c:v>
                </c:pt>
                <c:pt idx="54">
                  <c:v>2999</c:v>
                </c:pt>
              </c:numCache>
            </c:numRef>
          </c:val>
        </c:ser>
        <c:ser>
          <c:idx val="3"/>
          <c:order val="3"/>
          <c:tx>
            <c:strRef>
              <c:f>'Počet zkoušek PK'!$E$2</c:f>
              <c:strCache>
                <c:ptCount val="1"/>
                <c:pt idx="0">
                  <c:v>MPSV</c:v>
                </c:pt>
              </c:strCache>
            </c:strRef>
          </c:tx>
          <c:cat>
            <c:numRef>
              <c:f>'Počet zkoušek PK'!$A$3:$A$57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zkoušek PK'!$E$3:$E$57</c:f>
              <c:numCache>
                <c:formatCode>General</c:formatCode>
                <c:ptCount val="55"/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3</c:v>
                </c:pt>
                <c:pt idx="51">
                  <c:v>5</c:v>
                </c:pt>
                <c:pt idx="52">
                  <c:v>5</c:v>
                </c:pt>
                <c:pt idx="53">
                  <c:v>43</c:v>
                </c:pt>
                <c:pt idx="54">
                  <c:v>69</c:v>
                </c:pt>
              </c:numCache>
            </c:numRef>
          </c:val>
        </c:ser>
        <c:ser>
          <c:idx val="4"/>
          <c:order val="4"/>
          <c:tx>
            <c:strRef>
              <c:f>'Počet zkoušek PK'!$F$2</c:f>
              <c:strCache>
                <c:ptCount val="1"/>
                <c:pt idx="0">
                  <c:v>MŠMT</c:v>
                </c:pt>
              </c:strCache>
            </c:strRef>
          </c:tx>
          <c:cat>
            <c:numRef>
              <c:f>'Počet zkoušek PK'!$A$3:$A$57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zkoušek PK'!$F$3:$F$57</c:f>
              <c:numCache>
                <c:formatCode>General</c:formatCode>
                <c:ptCount val="55"/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2</c:v>
                </c:pt>
                <c:pt idx="17">
                  <c:v>6</c:v>
                </c:pt>
                <c:pt idx="18">
                  <c:v>6</c:v>
                </c:pt>
                <c:pt idx="19">
                  <c:v>7</c:v>
                </c:pt>
                <c:pt idx="20">
                  <c:v>7</c:v>
                </c:pt>
                <c:pt idx="21">
                  <c:v>10</c:v>
                </c:pt>
                <c:pt idx="22">
                  <c:v>10</c:v>
                </c:pt>
                <c:pt idx="23">
                  <c:v>11</c:v>
                </c:pt>
                <c:pt idx="24">
                  <c:v>13</c:v>
                </c:pt>
                <c:pt idx="25">
                  <c:v>18</c:v>
                </c:pt>
                <c:pt idx="26">
                  <c:v>18</c:v>
                </c:pt>
                <c:pt idx="27">
                  <c:v>27</c:v>
                </c:pt>
                <c:pt idx="28">
                  <c:v>39</c:v>
                </c:pt>
                <c:pt idx="29">
                  <c:v>56</c:v>
                </c:pt>
                <c:pt idx="30">
                  <c:v>56</c:v>
                </c:pt>
                <c:pt idx="31">
                  <c:v>56</c:v>
                </c:pt>
                <c:pt idx="32">
                  <c:v>58</c:v>
                </c:pt>
                <c:pt idx="33">
                  <c:v>72</c:v>
                </c:pt>
                <c:pt idx="34">
                  <c:v>92</c:v>
                </c:pt>
                <c:pt idx="35">
                  <c:v>112</c:v>
                </c:pt>
                <c:pt idx="36">
                  <c:v>113</c:v>
                </c:pt>
                <c:pt idx="37">
                  <c:v>122</c:v>
                </c:pt>
                <c:pt idx="38">
                  <c:v>129</c:v>
                </c:pt>
                <c:pt idx="39">
                  <c:v>170</c:v>
                </c:pt>
                <c:pt idx="40">
                  <c:v>170</c:v>
                </c:pt>
                <c:pt idx="41">
                  <c:v>233</c:v>
                </c:pt>
                <c:pt idx="42">
                  <c:v>264</c:v>
                </c:pt>
                <c:pt idx="43">
                  <c:v>276</c:v>
                </c:pt>
                <c:pt idx="44">
                  <c:v>278</c:v>
                </c:pt>
                <c:pt idx="45">
                  <c:v>319</c:v>
                </c:pt>
                <c:pt idx="46">
                  <c:v>329</c:v>
                </c:pt>
                <c:pt idx="47">
                  <c:v>449</c:v>
                </c:pt>
                <c:pt idx="48">
                  <c:v>474</c:v>
                </c:pt>
                <c:pt idx="49">
                  <c:v>528</c:v>
                </c:pt>
                <c:pt idx="50">
                  <c:v>641</c:v>
                </c:pt>
                <c:pt idx="51">
                  <c:v>789</c:v>
                </c:pt>
                <c:pt idx="52">
                  <c:v>821</c:v>
                </c:pt>
                <c:pt idx="53">
                  <c:v>1102</c:v>
                </c:pt>
                <c:pt idx="54">
                  <c:v>1252</c:v>
                </c:pt>
              </c:numCache>
            </c:numRef>
          </c:val>
        </c:ser>
        <c:ser>
          <c:idx val="5"/>
          <c:order val="5"/>
          <c:tx>
            <c:strRef>
              <c:f>'Počet zkoušek PK'!$G$2</c:f>
              <c:strCache>
                <c:ptCount val="1"/>
                <c:pt idx="0">
                  <c:v>MV</c:v>
                </c:pt>
              </c:strCache>
            </c:strRef>
          </c:tx>
          <c:cat>
            <c:numRef>
              <c:f>'Počet zkoušek PK'!$A$3:$A$57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zkoušek PK'!$G$3:$G$57</c:f>
              <c:numCache>
                <c:formatCode>General</c:formatCode>
                <c:ptCount val="55"/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10</c:v>
                </c:pt>
                <c:pt idx="10">
                  <c:v>215</c:v>
                </c:pt>
                <c:pt idx="11">
                  <c:v>545</c:v>
                </c:pt>
                <c:pt idx="12">
                  <c:v>592</c:v>
                </c:pt>
                <c:pt idx="13">
                  <c:v>769</c:v>
                </c:pt>
                <c:pt idx="14">
                  <c:v>1072</c:v>
                </c:pt>
                <c:pt idx="15">
                  <c:v>1478</c:v>
                </c:pt>
                <c:pt idx="16">
                  <c:v>1835</c:v>
                </c:pt>
                <c:pt idx="17">
                  <c:v>2428</c:v>
                </c:pt>
                <c:pt idx="18">
                  <c:v>2592</c:v>
                </c:pt>
                <c:pt idx="19">
                  <c:v>2903</c:v>
                </c:pt>
                <c:pt idx="20">
                  <c:v>3348</c:v>
                </c:pt>
                <c:pt idx="21">
                  <c:v>3775</c:v>
                </c:pt>
                <c:pt idx="22">
                  <c:v>4358</c:v>
                </c:pt>
                <c:pt idx="23">
                  <c:v>4645</c:v>
                </c:pt>
                <c:pt idx="24">
                  <c:v>5166</c:v>
                </c:pt>
                <c:pt idx="25">
                  <c:v>5760</c:v>
                </c:pt>
                <c:pt idx="26">
                  <c:v>6589</c:v>
                </c:pt>
                <c:pt idx="27">
                  <c:v>7713</c:v>
                </c:pt>
                <c:pt idx="28">
                  <c:v>9070</c:v>
                </c:pt>
                <c:pt idx="29">
                  <c:v>10716</c:v>
                </c:pt>
                <c:pt idx="30">
                  <c:v>11516</c:v>
                </c:pt>
                <c:pt idx="31">
                  <c:v>13338</c:v>
                </c:pt>
                <c:pt idx="32">
                  <c:v>15322</c:v>
                </c:pt>
                <c:pt idx="33">
                  <c:v>17673</c:v>
                </c:pt>
                <c:pt idx="34">
                  <c:v>20705</c:v>
                </c:pt>
                <c:pt idx="35">
                  <c:v>22489</c:v>
                </c:pt>
                <c:pt idx="36">
                  <c:v>24238</c:v>
                </c:pt>
                <c:pt idx="37">
                  <c:v>27049</c:v>
                </c:pt>
                <c:pt idx="38">
                  <c:v>31027</c:v>
                </c:pt>
                <c:pt idx="39">
                  <c:v>35037</c:v>
                </c:pt>
                <c:pt idx="40">
                  <c:v>39973</c:v>
                </c:pt>
                <c:pt idx="41">
                  <c:v>46790</c:v>
                </c:pt>
                <c:pt idx="42">
                  <c:v>52649</c:v>
                </c:pt>
                <c:pt idx="43">
                  <c:v>54958</c:v>
                </c:pt>
                <c:pt idx="44">
                  <c:v>56784</c:v>
                </c:pt>
                <c:pt idx="45">
                  <c:v>58439</c:v>
                </c:pt>
                <c:pt idx="46">
                  <c:v>60496</c:v>
                </c:pt>
                <c:pt idx="47">
                  <c:v>61793</c:v>
                </c:pt>
                <c:pt idx="48">
                  <c:v>63017</c:v>
                </c:pt>
                <c:pt idx="49">
                  <c:v>64320</c:v>
                </c:pt>
                <c:pt idx="50">
                  <c:v>65948</c:v>
                </c:pt>
                <c:pt idx="51">
                  <c:v>67110</c:v>
                </c:pt>
                <c:pt idx="52">
                  <c:v>68212</c:v>
                </c:pt>
                <c:pt idx="53">
                  <c:v>68584</c:v>
                </c:pt>
                <c:pt idx="54">
                  <c:v>70473</c:v>
                </c:pt>
              </c:numCache>
            </c:numRef>
          </c:val>
        </c:ser>
        <c:ser>
          <c:idx val="6"/>
          <c:order val="6"/>
          <c:tx>
            <c:strRef>
              <c:f>'Počet zkoušek PK'!$H$2</c:f>
              <c:strCache>
                <c:ptCount val="1"/>
                <c:pt idx="0">
                  <c:v>MZE</c:v>
                </c:pt>
              </c:strCache>
            </c:strRef>
          </c:tx>
          <c:cat>
            <c:numRef>
              <c:f>'Počet zkoušek PK'!$A$3:$A$57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zkoušek PK'!$H$3:$H$57</c:f>
              <c:numCache>
                <c:formatCode>General</c:formatCode>
                <c:ptCount val="55"/>
                <c:pt idx="0">
                  <c:v>8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19</c:v>
                </c:pt>
                <c:pt idx="8">
                  <c:v>19</c:v>
                </c:pt>
                <c:pt idx="9">
                  <c:v>19</c:v>
                </c:pt>
                <c:pt idx="10">
                  <c:v>43</c:v>
                </c:pt>
                <c:pt idx="11">
                  <c:v>43</c:v>
                </c:pt>
                <c:pt idx="12">
                  <c:v>43</c:v>
                </c:pt>
                <c:pt idx="13">
                  <c:v>43</c:v>
                </c:pt>
                <c:pt idx="14">
                  <c:v>43</c:v>
                </c:pt>
                <c:pt idx="15">
                  <c:v>43</c:v>
                </c:pt>
                <c:pt idx="16">
                  <c:v>43</c:v>
                </c:pt>
                <c:pt idx="17">
                  <c:v>45</c:v>
                </c:pt>
                <c:pt idx="18">
                  <c:v>45</c:v>
                </c:pt>
                <c:pt idx="19">
                  <c:v>46</c:v>
                </c:pt>
                <c:pt idx="20">
                  <c:v>46</c:v>
                </c:pt>
                <c:pt idx="21">
                  <c:v>46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106</c:v>
                </c:pt>
                <c:pt idx="27">
                  <c:v>118</c:v>
                </c:pt>
                <c:pt idx="28">
                  <c:v>229</c:v>
                </c:pt>
                <c:pt idx="29">
                  <c:v>282</c:v>
                </c:pt>
                <c:pt idx="30">
                  <c:v>282</c:v>
                </c:pt>
                <c:pt idx="31">
                  <c:v>282</c:v>
                </c:pt>
                <c:pt idx="32">
                  <c:v>290</c:v>
                </c:pt>
                <c:pt idx="33">
                  <c:v>336</c:v>
                </c:pt>
                <c:pt idx="34">
                  <c:v>379</c:v>
                </c:pt>
                <c:pt idx="35">
                  <c:v>385</c:v>
                </c:pt>
                <c:pt idx="36">
                  <c:v>399</c:v>
                </c:pt>
                <c:pt idx="37">
                  <c:v>428</c:v>
                </c:pt>
                <c:pt idx="38">
                  <c:v>436</c:v>
                </c:pt>
                <c:pt idx="39">
                  <c:v>500</c:v>
                </c:pt>
                <c:pt idx="40">
                  <c:v>508</c:v>
                </c:pt>
                <c:pt idx="41">
                  <c:v>585</c:v>
                </c:pt>
                <c:pt idx="42">
                  <c:v>660</c:v>
                </c:pt>
                <c:pt idx="43">
                  <c:v>671</c:v>
                </c:pt>
                <c:pt idx="44">
                  <c:v>687</c:v>
                </c:pt>
                <c:pt idx="45">
                  <c:v>805</c:v>
                </c:pt>
                <c:pt idx="46">
                  <c:v>840</c:v>
                </c:pt>
                <c:pt idx="47">
                  <c:v>912</c:v>
                </c:pt>
                <c:pt idx="48">
                  <c:v>980</c:v>
                </c:pt>
                <c:pt idx="49">
                  <c:v>1026</c:v>
                </c:pt>
                <c:pt idx="50">
                  <c:v>1098</c:v>
                </c:pt>
                <c:pt idx="51">
                  <c:v>1159</c:v>
                </c:pt>
                <c:pt idx="52">
                  <c:v>1159</c:v>
                </c:pt>
                <c:pt idx="53">
                  <c:v>1369</c:v>
                </c:pt>
                <c:pt idx="54">
                  <c:v>1474</c:v>
                </c:pt>
              </c:numCache>
            </c:numRef>
          </c:val>
        </c:ser>
        <c:ser>
          <c:idx val="7"/>
          <c:order val="7"/>
          <c:tx>
            <c:strRef>
              <c:f>'Počet zkoušek PK'!$I$2</c:f>
              <c:strCache>
                <c:ptCount val="1"/>
                <c:pt idx="0">
                  <c:v>MŽP</c:v>
                </c:pt>
              </c:strCache>
            </c:strRef>
          </c:tx>
          <c:cat>
            <c:numRef>
              <c:f>'Počet zkoušek PK'!$A$3:$A$57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zkoušek PK'!$I$3:$I$57</c:f>
              <c:numCache>
                <c:formatCode>General</c:formatCode>
                <c:ptCount val="55"/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</c:numCache>
            </c:numRef>
          </c:val>
        </c:ser>
        <c:gapWidth val="75"/>
        <c:shape val="cylinder"/>
        <c:axId val="50964736"/>
        <c:axId val="50982912"/>
        <c:axId val="0"/>
      </c:bar3DChart>
      <c:dateAx>
        <c:axId val="50964736"/>
        <c:scaling>
          <c:orientation val="minMax"/>
        </c:scaling>
        <c:axPos val="b"/>
        <c:numFmt formatCode="mmm/yy" sourceLinked="0"/>
        <c:majorTickMark val="none"/>
        <c:tickLblPos val="nextTo"/>
        <c:crossAx val="50982912"/>
        <c:crosses val="autoZero"/>
        <c:auto val="1"/>
        <c:lblOffset val="100"/>
      </c:dateAx>
      <c:valAx>
        <c:axId val="50982912"/>
        <c:scaling>
          <c:orientation val="minMax"/>
        </c:scaling>
        <c:axPos val="l"/>
        <c:numFmt formatCode="General" sourceLinked="1"/>
        <c:majorTickMark val="none"/>
        <c:tickLblPos val="nextTo"/>
        <c:crossAx val="509647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30"/>
      <c:rotY val="32"/>
      <c:perspective val="90"/>
    </c:view3D>
    <c:plotArea>
      <c:layout>
        <c:manualLayout>
          <c:layoutTarget val="inner"/>
          <c:xMode val="edge"/>
          <c:yMode val="edge"/>
          <c:x val="0.16041666666666671"/>
          <c:y val="0.33340503828773982"/>
          <c:w val="0.53541666666666565"/>
          <c:h val="0.55555555555555569"/>
        </c:manualLayout>
      </c:layout>
      <c:pie3DChart>
        <c:varyColors val="1"/>
        <c:ser>
          <c:idx val="0"/>
          <c:order val="0"/>
          <c:explosion val="4"/>
          <c:dLbls>
            <c:dLbl>
              <c:idx val="0"/>
              <c:layout>
                <c:manualLayout>
                  <c:x val="2.5000000000000001E-2"/>
                  <c:y val="-1.441441441441441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2.7777777777777861E-3"/>
                  <c:y val="-2.162162162162159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dLblPos val="bestFit"/>
              <c:showVal val="1"/>
            </c:dLbl>
            <c:dLbl>
              <c:idx val="2"/>
              <c:layout>
                <c:manualLayout>
                  <c:x val="-1.6666666666666687E-2"/>
                  <c:y val="-6.6065302874050011E-1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dLblPos val="bestFit"/>
              <c:showVal val="1"/>
            </c:dLbl>
            <c:dLbl>
              <c:idx val="3"/>
              <c:layout>
                <c:manualLayout>
                  <c:x val="-8.3333333333333367E-3"/>
                  <c:y val="-3.603603603603603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dLblPos val="bestFit"/>
              <c:showVal val="1"/>
            </c:dLbl>
            <c:dLbl>
              <c:idx val="4"/>
              <c:layout>
                <c:manualLayout>
                  <c:x val="-8.3333333333333939E-3"/>
                  <c:y val="-3.603603603603603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dLblPos val="bestFit"/>
              <c:showVal val="1"/>
            </c:dLbl>
            <c:dLbl>
              <c:idx val="5"/>
              <c:layout>
                <c:manualLayout>
                  <c:x val="0"/>
                  <c:y val="-2.522522522522525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dLblPos val="bestFit"/>
              <c:showVal val="1"/>
            </c:dLbl>
            <c:dLbl>
              <c:idx val="6"/>
              <c:layout>
                <c:manualLayout>
                  <c:x val="8.3333333333333367E-3"/>
                  <c:y val="-2.522522522522525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dLblPos val="bestFit"/>
              <c:showVal val="1"/>
            </c:dLbl>
            <c:dLbl>
              <c:idx val="7"/>
              <c:layout>
                <c:manualLayout>
                  <c:x val="3.6111111111111149E-2"/>
                  <c:y val="-1.801801801801802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dLblPos val="bestFit"/>
              <c:showVal val="1"/>
            </c:dLbl>
            <c:dLblPos val="outEnd"/>
            <c:showVal val="1"/>
            <c:showLeaderLines val="1"/>
          </c:dLbls>
          <c:cat>
            <c:strRef>
              <c:f>'Počet PK spadající pod AOr'!$A$5:$H$5</c:f>
              <c:strCache>
                <c:ptCount val="8"/>
                <c:pt idx="0">
                  <c:v>MMR</c:v>
                </c:pt>
                <c:pt idx="1">
                  <c:v>MZe</c:v>
                </c:pt>
                <c:pt idx="2">
                  <c:v>MPO</c:v>
                </c:pt>
                <c:pt idx="3">
                  <c:v>MV</c:v>
                </c:pt>
                <c:pt idx="4">
                  <c:v>MŠMT</c:v>
                </c:pt>
                <c:pt idx="5">
                  <c:v>MD</c:v>
                </c:pt>
                <c:pt idx="6">
                  <c:v>MPSV</c:v>
                </c:pt>
                <c:pt idx="7">
                  <c:v>MŽP</c:v>
                </c:pt>
              </c:strCache>
            </c:strRef>
          </c:cat>
          <c:val>
            <c:numRef>
              <c:f>'Počet PK spadající pod AOr'!$A$6:$H$6</c:f>
              <c:numCache>
                <c:formatCode>General</c:formatCode>
                <c:ptCount val="8"/>
                <c:pt idx="0">
                  <c:v>46</c:v>
                </c:pt>
                <c:pt idx="1">
                  <c:v>111</c:v>
                </c:pt>
                <c:pt idx="2">
                  <c:v>299</c:v>
                </c:pt>
                <c:pt idx="3">
                  <c:v>6</c:v>
                </c:pt>
                <c:pt idx="4">
                  <c:v>12</c:v>
                </c:pt>
                <c:pt idx="5">
                  <c:v>10</c:v>
                </c:pt>
                <c:pt idx="6">
                  <c:v>10</c:v>
                </c:pt>
                <c:pt idx="7">
                  <c:v>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'Počet udělených autorizací'!$B$2</c:f>
              <c:strCache>
                <c:ptCount val="1"/>
                <c:pt idx="0">
                  <c:v>MD</c:v>
                </c:pt>
              </c:strCache>
            </c:strRef>
          </c:tx>
          <c:cat>
            <c:numRef>
              <c:f>'Počet udělených autorizací'!$A$3:$A$57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udělených autorizací'!$B$3:$B$57</c:f>
              <c:numCache>
                <c:formatCode>General</c:formatCode>
                <c:ptCount val="5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9</c:v>
                </c:pt>
                <c:pt idx="40">
                  <c:v>9</c:v>
                </c:pt>
                <c:pt idx="41">
                  <c:v>9</c:v>
                </c:pt>
                <c:pt idx="42">
                  <c:v>9</c:v>
                </c:pt>
                <c:pt idx="43">
                  <c:v>9</c:v>
                </c:pt>
                <c:pt idx="44">
                  <c:v>9</c:v>
                </c:pt>
                <c:pt idx="45">
                  <c:v>9</c:v>
                </c:pt>
                <c:pt idx="46">
                  <c:v>9</c:v>
                </c:pt>
                <c:pt idx="47">
                  <c:v>9</c:v>
                </c:pt>
                <c:pt idx="48">
                  <c:v>9</c:v>
                </c:pt>
                <c:pt idx="49">
                  <c:v>9</c:v>
                </c:pt>
                <c:pt idx="50">
                  <c:v>9</c:v>
                </c:pt>
                <c:pt idx="51">
                  <c:v>9</c:v>
                </c:pt>
                <c:pt idx="52">
                  <c:v>9</c:v>
                </c:pt>
                <c:pt idx="53">
                  <c:v>9</c:v>
                </c:pt>
                <c:pt idx="54">
                  <c:v>9</c:v>
                </c:pt>
              </c:numCache>
            </c:numRef>
          </c:val>
        </c:ser>
        <c:ser>
          <c:idx val="1"/>
          <c:order val="1"/>
          <c:tx>
            <c:strRef>
              <c:f>'Počet udělených autorizací'!$C$2</c:f>
              <c:strCache>
                <c:ptCount val="1"/>
                <c:pt idx="0">
                  <c:v>MMR</c:v>
                </c:pt>
              </c:strCache>
            </c:strRef>
          </c:tx>
          <c:cat>
            <c:numRef>
              <c:f>'Počet udělených autorizací'!$A$3:$A$57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udělených autorizací'!$C$3:$C$57</c:f>
              <c:numCache>
                <c:formatCode>General</c:formatCode>
                <c:ptCount val="55"/>
                <c:pt idx="0">
                  <c:v>187</c:v>
                </c:pt>
                <c:pt idx="1">
                  <c:v>201</c:v>
                </c:pt>
                <c:pt idx="2">
                  <c:v>207</c:v>
                </c:pt>
                <c:pt idx="3">
                  <c:v>213</c:v>
                </c:pt>
                <c:pt idx="4">
                  <c:v>213</c:v>
                </c:pt>
                <c:pt idx="5">
                  <c:v>221</c:v>
                </c:pt>
                <c:pt idx="6">
                  <c:v>225</c:v>
                </c:pt>
                <c:pt idx="7">
                  <c:v>225</c:v>
                </c:pt>
                <c:pt idx="8">
                  <c:v>226</c:v>
                </c:pt>
                <c:pt idx="9">
                  <c:v>229</c:v>
                </c:pt>
                <c:pt idx="10">
                  <c:v>442</c:v>
                </c:pt>
                <c:pt idx="11">
                  <c:v>456</c:v>
                </c:pt>
                <c:pt idx="12">
                  <c:v>473</c:v>
                </c:pt>
                <c:pt idx="13">
                  <c:v>489</c:v>
                </c:pt>
                <c:pt idx="14">
                  <c:v>501</c:v>
                </c:pt>
                <c:pt idx="15">
                  <c:v>495</c:v>
                </c:pt>
                <c:pt idx="16">
                  <c:v>505</c:v>
                </c:pt>
                <c:pt idx="17">
                  <c:v>519</c:v>
                </c:pt>
                <c:pt idx="18">
                  <c:v>521</c:v>
                </c:pt>
                <c:pt idx="19">
                  <c:v>521</c:v>
                </c:pt>
                <c:pt idx="20">
                  <c:v>525</c:v>
                </c:pt>
                <c:pt idx="21">
                  <c:v>552</c:v>
                </c:pt>
                <c:pt idx="22">
                  <c:v>552</c:v>
                </c:pt>
                <c:pt idx="23">
                  <c:v>571</c:v>
                </c:pt>
                <c:pt idx="24">
                  <c:v>581</c:v>
                </c:pt>
                <c:pt idx="25">
                  <c:v>598</c:v>
                </c:pt>
                <c:pt idx="26">
                  <c:v>612</c:v>
                </c:pt>
                <c:pt idx="27">
                  <c:v>617</c:v>
                </c:pt>
                <c:pt idx="28">
                  <c:v>629</c:v>
                </c:pt>
                <c:pt idx="29">
                  <c:v>640</c:v>
                </c:pt>
                <c:pt idx="30">
                  <c:v>650</c:v>
                </c:pt>
                <c:pt idx="31">
                  <c:v>660</c:v>
                </c:pt>
                <c:pt idx="32">
                  <c:v>660</c:v>
                </c:pt>
                <c:pt idx="33">
                  <c:v>675</c:v>
                </c:pt>
                <c:pt idx="34">
                  <c:v>675</c:v>
                </c:pt>
                <c:pt idx="35">
                  <c:v>681</c:v>
                </c:pt>
                <c:pt idx="36">
                  <c:v>685</c:v>
                </c:pt>
                <c:pt idx="37">
                  <c:v>685</c:v>
                </c:pt>
                <c:pt idx="38">
                  <c:v>685</c:v>
                </c:pt>
                <c:pt idx="39">
                  <c:v>706</c:v>
                </c:pt>
                <c:pt idx="40">
                  <c:v>736</c:v>
                </c:pt>
                <c:pt idx="41">
                  <c:v>769</c:v>
                </c:pt>
                <c:pt idx="42">
                  <c:v>769</c:v>
                </c:pt>
                <c:pt idx="43">
                  <c:v>778</c:v>
                </c:pt>
                <c:pt idx="44">
                  <c:v>782</c:v>
                </c:pt>
                <c:pt idx="45">
                  <c:v>789</c:v>
                </c:pt>
                <c:pt idx="46">
                  <c:v>792</c:v>
                </c:pt>
                <c:pt idx="47">
                  <c:v>806</c:v>
                </c:pt>
                <c:pt idx="48">
                  <c:v>806</c:v>
                </c:pt>
                <c:pt idx="49">
                  <c:v>806</c:v>
                </c:pt>
                <c:pt idx="50">
                  <c:v>806</c:v>
                </c:pt>
                <c:pt idx="51">
                  <c:v>806</c:v>
                </c:pt>
                <c:pt idx="52">
                  <c:v>806</c:v>
                </c:pt>
                <c:pt idx="53">
                  <c:v>806</c:v>
                </c:pt>
                <c:pt idx="54">
                  <c:v>806</c:v>
                </c:pt>
              </c:numCache>
            </c:numRef>
          </c:val>
        </c:ser>
        <c:ser>
          <c:idx val="2"/>
          <c:order val="2"/>
          <c:tx>
            <c:strRef>
              <c:f>'Počet udělených autorizací'!$D$2</c:f>
              <c:strCache>
                <c:ptCount val="1"/>
                <c:pt idx="0">
                  <c:v>MPO</c:v>
                </c:pt>
              </c:strCache>
            </c:strRef>
          </c:tx>
          <c:cat>
            <c:numRef>
              <c:f>'Počet udělených autorizací'!$A$3:$A$57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udělených autorizací'!$D$3:$D$57</c:f>
              <c:numCache>
                <c:formatCode>General</c:formatCode>
                <c:ptCount val="55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20</c:v>
                </c:pt>
                <c:pt idx="4">
                  <c:v>36</c:v>
                </c:pt>
                <c:pt idx="5">
                  <c:v>65</c:v>
                </c:pt>
                <c:pt idx="6">
                  <c:v>100</c:v>
                </c:pt>
                <c:pt idx="7">
                  <c:v>100</c:v>
                </c:pt>
                <c:pt idx="8">
                  <c:v>109</c:v>
                </c:pt>
                <c:pt idx="9">
                  <c:v>112</c:v>
                </c:pt>
                <c:pt idx="10">
                  <c:v>112</c:v>
                </c:pt>
                <c:pt idx="11">
                  <c:v>129</c:v>
                </c:pt>
                <c:pt idx="12">
                  <c:v>129</c:v>
                </c:pt>
                <c:pt idx="13">
                  <c:v>198</c:v>
                </c:pt>
                <c:pt idx="14">
                  <c:v>229</c:v>
                </c:pt>
                <c:pt idx="15">
                  <c:v>246</c:v>
                </c:pt>
                <c:pt idx="16">
                  <c:v>263</c:v>
                </c:pt>
                <c:pt idx="17">
                  <c:v>285</c:v>
                </c:pt>
                <c:pt idx="18">
                  <c:v>287</c:v>
                </c:pt>
                <c:pt idx="19">
                  <c:v>287</c:v>
                </c:pt>
                <c:pt idx="20">
                  <c:v>336</c:v>
                </c:pt>
                <c:pt idx="21">
                  <c:v>387</c:v>
                </c:pt>
                <c:pt idx="22">
                  <c:v>415</c:v>
                </c:pt>
                <c:pt idx="23">
                  <c:v>449</c:v>
                </c:pt>
                <c:pt idx="24">
                  <c:v>492</c:v>
                </c:pt>
                <c:pt idx="25">
                  <c:v>493</c:v>
                </c:pt>
                <c:pt idx="26">
                  <c:v>530</c:v>
                </c:pt>
                <c:pt idx="27">
                  <c:v>552</c:v>
                </c:pt>
                <c:pt idx="28">
                  <c:v>560</c:v>
                </c:pt>
                <c:pt idx="29">
                  <c:v>577</c:v>
                </c:pt>
                <c:pt idx="30">
                  <c:v>592</c:v>
                </c:pt>
                <c:pt idx="31">
                  <c:v>597</c:v>
                </c:pt>
                <c:pt idx="32">
                  <c:v>598</c:v>
                </c:pt>
                <c:pt idx="33">
                  <c:v>602</c:v>
                </c:pt>
                <c:pt idx="34">
                  <c:v>613</c:v>
                </c:pt>
                <c:pt idx="35">
                  <c:v>641</c:v>
                </c:pt>
                <c:pt idx="36">
                  <c:v>704</c:v>
                </c:pt>
                <c:pt idx="37">
                  <c:v>704</c:v>
                </c:pt>
                <c:pt idx="38">
                  <c:v>753</c:v>
                </c:pt>
                <c:pt idx="39">
                  <c:v>856</c:v>
                </c:pt>
                <c:pt idx="40">
                  <c:v>874</c:v>
                </c:pt>
                <c:pt idx="41">
                  <c:v>888</c:v>
                </c:pt>
                <c:pt idx="42">
                  <c:v>914</c:v>
                </c:pt>
                <c:pt idx="43">
                  <c:v>927</c:v>
                </c:pt>
                <c:pt idx="44">
                  <c:v>940</c:v>
                </c:pt>
                <c:pt idx="45">
                  <c:v>948</c:v>
                </c:pt>
                <c:pt idx="46">
                  <c:v>961</c:v>
                </c:pt>
                <c:pt idx="47">
                  <c:v>984</c:v>
                </c:pt>
                <c:pt idx="48">
                  <c:v>984</c:v>
                </c:pt>
                <c:pt idx="49">
                  <c:v>984</c:v>
                </c:pt>
                <c:pt idx="50">
                  <c:v>984</c:v>
                </c:pt>
                <c:pt idx="51">
                  <c:v>984</c:v>
                </c:pt>
                <c:pt idx="52">
                  <c:v>1002</c:v>
                </c:pt>
                <c:pt idx="53">
                  <c:v>1002</c:v>
                </c:pt>
                <c:pt idx="54">
                  <c:v>1002</c:v>
                </c:pt>
              </c:numCache>
            </c:numRef>
          </c:val>
        </c:ser>
        <c:ser>
          <c:idx val="3"/>
          <c:order val="3"/>
          <c:tx>
            <c:strRef>
              <c:f>'Počet udělených autorizací'!$E$2</c:f>
              <c:strCache>
                <c:ptCount val="1"/>
                <c:pt idx="0">
                  <c:v>MPSV</c:v>
                </c:pt>
              </c:strCache>
            </c:strRef>
          </c:tx>
          <c:cat>
            <c:numRef>
              <c:f>'Počet udělených autorizací'!$A$3:$A$57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udělených autorizací'!$E$3:$E$57</c:f>
              <c:numCache>
                <c:formatCode>General</c:formatCode>
                <c:ptCount val="55"/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4</c:v>
                </c:pt>
                <c:pt idx="46">
                  <c:v>7</c:v>
                </c:pt>
                <c:pt idx="47">
                  <c:v>7</c:v>
                </c:pt>
                <c:pt idx="48">
                  <c:v>10</c:v>
                </c:pt>
                <c:pt idx="49">
                  <c:v>18</c:v>
                </c:pt>
                <c:pt idx="50">
                  <c:v>23</c:v>
                </c:pt>
                <c:pt idx="51">
                  <c:v>27</c:v>
                </c:pt>
                <c:pt idx="52">
                  <c:v>27</c:v>
                </c:pt>
                <c:pt idx="53">
                  <c:v>41</c:v>
                </c:pt>
                <c:pt idx="54">
                  <c:v>51</c:v>
                </c:pt>
              </c:numCache>
            </c:numRef>
          </c:val>
        </c:ser>
        <c:ser>
          <c:idx val="4"/>
          <c:order val="4"/>
          <c:tx>
            <c:strRef>
              <c:f>'Počet udělených autorizací'!$F$2</c:f>
              <c:strCache>
                <c:ptCount val="1"/>
                <c:pt idx="0">
                  <c:v>MŠMT</c:v>
                </c:pt>
              </c:strCache>
            </c:strRef>
          </c:tx>
          <c:cat>
            <c:numRef>
              <c:f>'Počet udělených autorizací'!$A$3:$A$57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udělených autorizací'!$F$3:$F$57</c:f>
              <c:numCache>
                <c:formatCode>General</c:formatCode>
                <c:ptCount val="5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4</c:v>
                </c:pt>
                <c:pt idx="19">
                  <c:v>6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10</c:v>
                </c:pt>
                <c:pt idx="24">
                  <c:v>12</c:v>
                </c:pt>
                <c:pt idx="25">
                  <c:v>12</c:v>
                </c:pt>
                <c:pt idx="26">
                  <c:v>14</c:v>
                </c:pt>
                <c:pt idx="27">
                  <c:v>16</c:v>
                </c:pt>
                <c:pt idx="28">
                  <c:v>21</c:v>
                </c:pt>
                <c:pt idx="29">
                  <c:v>21</c:v>
                </c:pt>
                <c:pt idx="30">
                  <c:v>21</c:v>
                </c:pt>
                <c:pt idx="31">
                  <c:v>23</c:v>
                </c:pt>
                <c:pt idx="32">
                  <c:v>23</c:v>
                </c:pt>
                <c:pt idx="33">
                  <c:v>23</c:v>
                </c:pt>
                <c:pt idx="34">
                  <c:v>16</c:v>
                </c:pt>
                <c:pt idx="35">
                  <c:v>16</c:v>
                </c:pt>
                <c:pt idx="36">
                  <c:v>16</c:v>
                </c:pt>
                <c:pt idx="37">
                  <c:v>18</c:v>
                </c:pt>
                <c:pt idx="38">
                  <c:v>18</c:v>
                </c:pt>
                <c:pt idx="39">
                  <c:v>20</c:v>
                </c:pt>
                <c:pt idx="40">
                  <c:v>27</c:v>
                </c:pt>
                <c:pt idx="41">
                  <c:v>28</c:v>
                </c:pt>
                <c:pt idx="42">
                  <c:v>30</c:v>
                </c:pt>
                <c:pt idx="43">
                  <c:v>30</c:v>
                </c:pt>
                <c:pt idx="44">
                  <c:v>32</c:v>
                </c:pt>
                <c:pt idx="45">
                  <c:v>40</c:v>
                </c:pt>
                <c:pt idx="46">
                  <c:v>46</c:v>
                </c:pt>
                <c:pt idx="47">
                  <c:v>50</c:v>
                </c:pt>
                <c:pt idx="48">
                  <c:v>50</c:v>
                </c:pt>
                <c:pt idx="49">
                  <c:v>50</c:v>
                </c:pt>
                <c:pt idx="50">
                  <c:v>54</c:v>
                </c:pt>
                <c:pt idx="51">
                  <c:v>59</c:v>
                </c:pt>
                <c:pt idx="52">
                  <c:v>63</c:v>
                </c:pt>
                <c:pt idx="53">
                  <c:v>64</c:v>
                </c:pt>
                <c:pt idx="54">
                  <c:v>69</c:v>
                </c:pt>
              </c:numCache>
            </c:numRef>
          </c:val>
        </c:ser>
        <c:ser>
          <c:idx val="5"/>
          <c:order val="5"/>
          <c:tx>
            <c:strRef>
              <c:f>'Počet udělených autorizací'!$G$2</c:f>
              <c:strCache>
                <c:ptCount val="1"/>
                <c:pt idx="0">
                  <c:v>MV</c:v>
                </c:pt>
              </c:strCache>
            </c:strRef>
          </c:tx>
          <c:cat>
            <c:numRef>
              <c:f>'Počet udělených autorizací'!$A$3:$A$57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udělených autorizací'!$G$3:$G$57</c:f>
              <c:numCache>
                <c:formatCode>General</c:formatCode>
                <c:ptCount val="5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10</c:v>
                </c:pt>
                <c:pt idx="9">
                  <c:v>23</c:v>
                </c:pt>
                <c:pt idx="10">
                  <c:v>45</c:v>
                </c:pt>
                <c:pt idx="11">
                  <c:v>65</c:v>
                </c:pt>
                <c:pt idx="12">
                  <c:v>72</c:v>
                </c:pt>
                <c:pt idx="13">
                  <c:v>80</c:v>
                </c:pt>
                <c:pt idx="14">
                  <c:v>92</c:v>
                </c:pt>
                <c:pt idx="15">
                  <c:v>98</c:v>
                </c:pt>
                <c:pt idx="16">
                  <c:v>101</c:v>
                </c:pt>
                <c:pt idx="17">
                  <c:v>104</c:v>
                </c:pt>
                <c:pt idx="18">
                  <c:v>107</c:v>
                </c:pt>
                <c:pt idx="19">
                  <c:v>107</c:v>
                </c:pt>
                <c:pt idx="20">
                  <c:v>107</c:v>
                </c:pt>
                <c:pt idx="21">
                  <c:v>113</c:v>
                </c:pt>
                <c:pt idx="22">
                  <c:v>119</c:v>
                </c:pt>
                <c:pt idx="23">
                  <c:v>123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141</c:v>
                </c:pt>
                <c:pt idx="28">
                  <c:v>160</c:v>
                </c:pt>
                <c:pt idx="29">
                  <c:v>179</c:v>
                </c:pt>
                <c:pt idx="30">
                  <c:v>195</c:v>
                </c:pt>
                <c:pt idx="31">
                  <c:v>203</c:v>
                </c:pt>
                <c:pt idx="32">
                  <c:v>224</c:v>
                </c:pt>
                <c:pt idx="33">
                  <c:v>235</c:v>
                </c:pt>
                <c:pt idx="34">
                  <c:v>247</c:v>
                </c:pt>
                <c:pt idx="35">
                  <c:v>247</c:v>
                </c:pt>
                <c:pt idx="36">
                  <c:v>262</c:v>
                </c:pt>
                <c:pt idx="37">
                  <c:v>280</c:v>
                </c:pt>
                <c:pt idx="38">
                  <c:v>285</c:v>
                </c:pt>
                <c:pt idx="39">
                  <c:v>290</c:v>
                </c:pt>
                <c:pt idx="40">
                  <c:v>305</c:v>
                </c:pt>
                <c:pt idx="41">
                  <c:v>317</c:v>
                </c:pt>
                <c:pt idx="42">
                  <c:v>324</c:v>
                </c:pt>
                <c:pt idx="43">
                  <c:v>328</c:v>
                </c:pt>
                <c:pt idx="44">
                  <c:v>337</c:v>
                </c:pt>
                <c:pt idx="45">
                  <c:v>345</c:v>
                </c:pt>
                <c:pt idx="46">
                  <c:v>350</c:v>
                </c:pt>
                <c:pt idx="47">
                  <c:v>356</c:v>
                </c:pt>
                <c:pt idx="48">
                  <c:v>363</c:v>
                </c:pt>
                <c:pt idx="49">
                  <c:v>374</c:v>
                </c:pt>
                <c:pt idx="50">
                  <c:v>379</c:v>
                </c:pt>
                <c:pt idx="51">
                  <c:v>377</c:v>
                </c:pt>
                <c:pt idx="52">
                  <c:v>378</c:v>
                </c:pt>
                <c:pt idx="53">
                  <c:v>384</c:v>
                </c:pt>
                <c:pt idx="54">
                  <c:v>387</c:v>
                </c:pt>
              </c:numCache>
            </c:numRef>
          </c:val>
        </c:ser>
        <c:ser>
          <c:idx val="6"/>
          <c:order val="6"/>
          <c:tx>
            <c:strRef>
              <c:f>'Počet udělených autorizací'!$H$2</c:f>
              <c:strCache>
                <c:ptCount val="1"/>
                <c:pt idx="0">
                  <c:v>MZE</c:v>
                </c:pt>
              </c:strCache>
            </c:strRef>
          </c:tx>
          <c:cat>
            <c:numRef>
              <c:f>'Počet udělených autorizací'!$A$3:$A$57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udělených autorizací'!$H$3:$H$57</c:f>
              <c:numCache>
                <c:formatCode>General</c:formatCode>
                <c:ptCount val="55"/>
                <c:pt idx="0">
                  <c:v>152</c:v>
                </c:pt>
                <c:pt idx="1">
                  <c:v>154</c:v>
                </c:pt>
                <c:pt idx="2">
                  <c:v>154</c:v>
                </c:pt>
                <c:pt idx="3">
                  <c:v>162</c:v>
                </c:pt>
                <c:pt idx="4">
                  <c:v>162</c:v>
                </c:pt>
                <c:pt idx="5">
                  <c:v>167</c:v>
                </c:pt>
                <c:pt idx="6">
                  <c:v>167</c:v>
                </c:pt>
                <c:pt idx="7">
                  <c:v>225</c:v>
                </c:pt>
                <c:pt idx="8">
                  <c:v>225</c:v>
                </c:pt>
                <c:pt idx="9">
                  <c:v>225</c:v>
                </c:pt>
                <c:pt idx="10">
                  <c:v>229</c:v>
                </c:pt>
                <c:pt idx="11">
                  <c:v>229</c:v>
                </c:pt>
                <c:pt idx="12">
                  <c:v>236</c:v>
                </c:pt>
                <c:pt idx="13">
                  <c:v>261</c:v>
                </c:pt>
                <c:pt idx="14">
                  <c:v>268</c:v>
                </c:pt>
                <c:pt idx="15">
                  <c:v>271</c:v>
                </c:pt>
                <c:pt idx="16">
                  <c:v>274</c:v>
                </c:pt>
                <c:pt idx="17">
                  <c:v>274</c:v>
                </c:pt>
                <c:pt idx="18">
                  <c:v>287</c:v>
                </c:pt>
                <c:pt idx="19">
                  <c:v>290</c:v>
                </c:pt>
                <c:pt idx="20">
                  <c:v>290</c:v>
                </c:pt>
                <c:pt idx="21">
                  <c:v>296</c:v>
                </c:pt>
                <c:pt idx="22">
                  <c:v>299</c:v>
                </c:pt>
                <c:pt idx="23">
                  <c:v>305</c:v>
                </c:pt>
                <c:pt idx="24">
                  <c:v>313</c:v>
                </c:pt>
                <c:pt idx="25">
                  <c:v>313</c:v>
                </c:pt>
                <c:pt idx="26">
                  <c:v>323</c:v>
                </c:pt>
                <c:pt idx="27">
                  <c:v>329</c:v>
                </c:pt>
                <c:pt idx="28">
                  <c:v>339</c:v>
                </c:pt>
                <c:pt idx="29">
                  <c:v>350</c:v>
                </c:pt>
                <c:pt idx="30">
                  <c:v>352</c:v>
                </c:pt>
                <c:pt idx="31">
                  <c:v>352</c:v>
                </c:pt>
                <c:pt idx="32">
                  <c:v>352</c:v>
                </c:pt>
                <c:pt idx="33">
                  <c:v>356</c:v>
                </c:pt>
                <c:pt idx="34">
                  <c:v>357</c:v>
                </c:pt>
                <c:pt idx="35">
                  <c:v>359</c:v>
                </c:pt>
                <c:pt idx="36">
                  <c:v>365</c:v>
                </c:pt>
                <c:pt idx="37">
                  <c:v>352</c:v>
                </c:pt>
                <c:pt idx="38">
                  <c:v>360</c:v>
                </c:pt>
                <c:pt idx="39">
                  <c:v>379</c:v>
                </c:pt>
                <c:pt idx="40">
                  <c:v>385</c:v>
                </c:pt>
                <c:pt idx="41">
                  <c:v>399</c:v>
                </c:pt>
                <c:pt idx="42">
                  <c:v>399</c:v>
                </c:pt>
                <c:pt idx="43">
                  <c:v>402</c:v>
                </c:pt>
                <c:pt idx="44">
                  <c:v>405</c:v>
                </c:pt>
                <c:pt idx="45">
                  <c:v>408</c:v>
                </c:pt>
                <c:pt idx="46">
                  <c:v>408</c:v>
                </c:pt>
                <c:pt idx="47">
                  <c:v>410</c:v>
                </c:pt>
                <c:pt idx="48">
                  <c:v>594</c:v>
                </c:pt>
                <c:pt idx="49">
                  <c:v>613</c:v>
                </c:pt>
                <c:pt idx="50">
                  <c:v>608</c:v>
                </c:pt>
                <c:pt idx="51">
                  <c:v>590</c:v>
                </c:pt>
                <c:pt idx="52">
                  <c:v>616</c:v>
                </c:pt>
                <c:pt idx="53">
                  <c:v>588</c:v>
                </c:pt>
                <c:pt idx="54">
                  <c:v>585</c:v>
                </c:pt>
              </c:numCache>
            </c:numRef>
          </c:val>
        </c:ser>
        <c:ser>
          <c:idx val="7"/>
          <c:order val="7"/>
          <c:tx>
            <c:strRef>
              <c:f>'Počet udělených autorizací'!$I$2</c:f>
              <c:strCache>
                <c:ptCount val="1"/>
                <c:pt idx="0">
                  <c:v>MŽP</c:v>
                </c:pt>
              </c:strCache>
            </c:strRef>
          </c:tx>
          <c:cat>
            <c:numRef>
              <c:f>'Počet udělených autorizací'!$A$3:$A$57</c:f>
              <c:numCache>
                <c:formatCode>mmm/yy</c:formatCode>
                <c:ptCount val="55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</c:numCache>
            </c:numRef>
          </c:cat>
          <c:val>
            <c:numRef>
              <c:f>'Počet udělených autorizací'!$I$3:$I$57</c:f>
              <c:numCache>
                <c:formatCode>General</c:formatCode>
                <c:ptCount val="55"/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</c:numCache>
            </c:numRef>
          </c:val>
        </c:ser>
        <c:gapWidth val="75"/>
        <c:shape val="cylinder"/>
        <c:axId val="51386240"/>
        <c:axId val="51387776"/>
        <c:axId val="0"/>
      </c:bar3DChart>
      <c:dateAx>
        <c:axId val="51386240"/>
        <c:scaling>
          <c:orientation val="minMax"/>
        </c:scaling>
        <c:axPos val="b"/>
        <c:numFmt formatCode="mmm/yy" sourceLinked="0"/>
        <c:majorTickMark val="none"/>
        <c:tickLblPos val="nextTo"/>
        <c:crossAx val="51387776"/>
        <c:crosses val="autoZero"/>
        <c:auto val="1"/>
        <c:lblOffset val="100"/>
      </c:dateAx>
      <c:valAx>
        <c:axId val="513877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513862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autoTitleDeleted val="1"/>
    <c:plotArea>
      <c:layout/>
      <c:doughnutChart>
        <c:varyColors val="1"/>
        <c:ser>
          <c:idx val="0"/>
          <c:order val="0"/>
          <c:dLbls>
            <c:dLbl>
              <c:idx val="0"/>
              <c:delete val="1"/>
            </c:dLbl>
            <c:dLbl>
              <c:idx val="1"/>
              <c:layout>
                <c:manualLayout>
                  <c:x val="8.3333333333333367E-3"/>
                  <c:y val="-0.1183261183261184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Percent val="1"/>
            </c:dLbl>
            <c:dLbl>
              <c:idx val="2"/>
              <c:layout>
                <c:manualLayout>
                  <c:x val="3.6111111111111149E-2"/>
                  <c:y val="-0.121212121212121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Percent val="1"/>
            </c:dLbl>
            <c:dLbl>
              <c:idx val="3"/>
              <c:delete val="1"/>
            </c:dLbl>
            <c:dLbl>
              <c:idx val="4"/>
              <c:layout>
                <c:manualLayout>
                  <c:x val="8.0555555555555727E-2"/>
                  <c:y val="-0.1125541125541125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Percent val="1"/>
            </c:dLbl>
            <c:dLbl>
              <c:idx val="5"/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</c:dLbl>
            <c:dLbl>
              <c:idx val="6"/>
              <c:layout>
                <c:manualLayout>
                  <c:x val="-8.3333333333333939E-3"/>
                  <c:y val="-0.1212121212121213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Percent val="1"/>
            </c:dLbl>
            <c:dLbl>
              <c:idx val="7"/>
              <c:delete val="1"/>
            </c:dLbl>
            <c:showPercent val="1"/>
          </c:dLbls>
          <c:cat>
            <c:strRef>
              <c:f>'Počet zkoušek dle AOr'!$A$2:$H$2</c:f>
              <c:strCache>
                <c:ptCount val="8"/>
                <c:pt idx="0">
                  <c:v>MD</c:v>
                </c:pt>
                <c:pt idx="1">
                  <c:v>MMR</c:v>
                </c:pt>
                <c:pt idx="2">
                  <c:v>MPO</c:v>
                </c:pt>
                <c:pt idx="3">
                  <c:v>MPSV</c:v>
                </c:pt>
                <c:pt idx="4">
                  <c:v>MŠMT</c:v>
                </c:pt>
                <c:pt idx="5">
                  <c:v>MV</c:v>
                </c:pt>
                <c:pt idx="6">
                  <c:v>MZE</c:v>
                </c:pt>
                <c:pt idx="7">
                  <c:v>MŽP</c:v>
                </c:pt>
              </c:strCache>
            </c:strRef>
          </c:cat>
          <c:val>
            <c:numRef>
              <c:f>'Počet zkoušek dle AOr'!$A$3:$H$3</c:f>
              <c:numCache>
                <c:formatCode>General</c:formatCode>
                <c:ptCount val="8"/>
                <c:pt idx="0">
                  <c:v>0</c:v>
                </c:pt>
                <c:pt idx="1">
                  <c:v>3475</c:v>
                </c:pt>
                <c:pt idx="2">
                  <c:v>2999</c:v>
                </c:pt>
                <c:pt idx="3">
                  <c:v>69</c:v>
                </c:pt>
                <c:pt idx="4">
                  <c:v>1074</c:v>
                </c:pt>
                <c:pt idx="5">
                  <c:v>70473</c:v>
                </c:pt>
                <c:pt idx="6">
                  <c:v>1474</c:v>
                </c:pt>
                <c:pt idx="7">
                  <c:v>0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egendEntry>
        <c:idx val="3"/>
        <c:delete val="1"/>
      </c:legendEntry>
      <c:legendEntry>
        <c:idx val="7"/>
        <c:delete val="1"/>
      </c:legendEntry>
      <c:layout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4607154842649911E-2"/>
          <c:y val="1.341639340889015E-2"/>
          <c:w val="0.83320053549849427"/>
          <c:h val="0.6340552635111234"/>
        </c:manualLayout>
      </c:layout>
      <c:barChart>
        <c:barDir val="col"/>
        <c:grouping val="clustered"/>
        <c:ser>
          <c:idx val="0"/>
          <c:order val="0"/>
          <c:tx>
            <c:strRef>
              <c:f>PK!$C$1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PK!$B$2:$B$16</c:f>
              <c:strCache>
                <c:ptCount val="15"/>
                <c:pt idx="0">
                  <c:v>Strážný</c:v>
                </c:pt>
                <c:pt idx="1">
                  <c:v>Detektiv koncipient</c:v>
                </c:pt>
                <c:pt idx="2">
                  <c:v>Skladník</c:v>
                </c:pt>
                <c:pt idx="3">
                  <c:v>Příprava teplých pokrmů</c:v>
                </c:pt>
                <c:pt idx="4">
                  <c:v>Údržba veřejné zeleně</c:v>
                </c:pt>
                <c:pt idx="5">
                  <c:v>Prodavač</c:v>
                </c:pt>
                <c:pt idx="6">
                  <c:v>Jednoduchá obsluha hostů</c:v>
                </c:pt>
                <c:pt idx="7">
                  <c:v>Příprava pokrmů studené kuchyně</c:v>
                </c:pt>
                <c:pt idx="8">
                  <c:v>Složitá obsluha hostů</c:v>
                </c:pt>
                <c:pt idx="9">
                  <c:v>Příprava minutek</c:v>
                </c:pt>
                <c:pt idx="10">
                  <c:v>Florista</c:v>
                </c:pt>
                <c:pt idx="11">
                  <c:v>Vazačské práce</c:v>
                </c:pt>
                <c:pt idx="12">
                  <c:v>Manažer prodeje</c:v>
                </c:pt>
                <c:pt idx="13">
                  <c:v>Pokladní</c:v>
                </c:pt>
                <c:pt idx="14">
                  <c:v>Průvodce cestovního ruchu</c:v>
                </c:pt>
              </c:strCache>
            </c:strRef>
          </c:cat>
          <c:val>
            <c:numRef>
              <c:f>PK!$C$2:$C$16</c:f>
              <c:numCache>
                <c:formatCode>General</c:formatCode>
                <c:ptCount val="15"/>
                <c:pt idx="0">
                  <c:v>34</c:v>
                </c:pt>
                <c:pt idx="1">
                  <c:v>20</c:v>
                </c:pt>
                <c:pt idx="2">
                  <c:v>7</c:v>
                </c:pt>
                <c:pt idx="3">
                  <c:v>9</c:v>
                </c:pt>
                <c:pt idx="4">
                  <c:v>6</c:v>
                </c:pt>
                <c:pt idx="5">
                  <c:v>3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5</c:v>
                </c:pt>
                <c:pt idx="11">
                  <c:v>4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</c:numCache>
            </c:numRef>
          </c:val>
        </c:ser>
        <c:ser>
          <c:idx val="1"/>
          <c:order val="1"/>
          <c:tx>
            <c:strRef>
              <c:f>PK!$D$1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AE189C"/>
            </a:solidFill>
          </c:spPr>
          <c:cat>
            <c:strRef>
              <c:f>PK!$B$2:$B$16</c:f>
              <c:strCache>
                <c:ptCount val="15"/>
                <c:pt idx="0">
                  <c:v>Strážný</c:v>
                </c:pt>
                <c:pt idx="1">
                  <c:v>Detektiv koncipient</c:v>
                </c:pt>
                <c:pt idx="2">
                  <c:v>Skladník</c:v>
                </c:pt>
                <c:pt idx="3">
                  <c:v>Příprava teplých pokrmů</c:v>
                </c:pt>
                <c:pt idx="4">
                  <c:v>Údržba veřejné zeleně</c:v>
                </c:pt>
                <c:pt idx="5">
                  <c:v>Prodavač</c:v>
                </c:pt>
                <c:pt idx="6">
                  <c:v>Jednoduchá obsluha hostů</c:v>
                </c:pt>
                <c:pt idx="7">
                  <c:v>Příprava pokrmů studené kuchyně</c:v>
                </c:pt>
                <c:pt idx="8">
                  <c:v>Složitá obsluha hostů</c:v>
                </c:pt>
                <c:pt idx="9">
                  <c:v>Příprava minutek</c:v>
                </c:pt>
                <c:pt idx="10">
                  <c:v>Florista</c:v>
                </c:pt>
                <c:pt idx="11">
                  <c:v>Vazačské práce</c:v>
                </c:pt>
                <c:pt idx="12">
                  <c:v>Manažer prodeje</c:v>
                </c:pt>
                <c:pt idx="13">
                  <c:v>Pokladní</c:v>
                </c:pt>
                <c:pt idx="14">
                  <c:v>Průvodce cestovního ruchu</c:v>
                </c:pt>
              </c:strCache>
            </c:strRef>
          </c:cat>
          <c:val>
            <c:numRef>
              <c:f>PK!$D$2:$D$16</c:f>
              <c:numCache>
                <c:formatCode>General</c:formatCode>
                <c:ptCount val="15"/>
                <c:pt idx="0">
                  <c:v>22</c:v>
                </c:pt>
                <c:pt idx="1">
                  <c:v>12</c:v>
                </c:pt>
                <c:pt idx="2">
                  <c:v>12</c:v>
                </c:pt>
                <c:pt idx="3">
                  <c:v>3</c:v>
                </c:pt>
                <c:pt idx="4">
                  <c:v>8</c:v>
                </c:pt>
                <c:pt idx="5">
                  <c:v>11</c:v>
                </c:pt>
                <c:pt idx="6">
                  <c:v>5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7</c:v>
                </c:pt>
                <c:pt idx="11">
                  <c:v>6</c:v>
                </c:pt>
                <c:pt idx="12">
                  <c:v>9</c:v>
                </c:pt>
                <c:pt idx="13">
                  <c:v>9</c:v>
                </c:pt>
                <c:pt idx="14">
                  <c:v>2</c:v>
                </c:pt>
              </c:numCache>
            </c:numRef>
          </c:val>
        </c:ser>
        <c:ser>
          <c:idx val="2"/>
          <c:order val="2"/>
          <c:tx>
            <c:strRef>
              <c:f>PK!$E$1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PK!$B$2:$B$16</c:f>
              <c:strCache>
                <c:ptCount val="15"/>
                <c:pt idx="0">
                  <c:v>Strážný</c:v>
                </c:pt>
                <c:pt idx="1">
                  <c:v>Detektiv koncipient</c:v>
                </c:pt>
                <c:pt idx="2">
                  <c:v>Skladník</c:v>
                </c:pt>
                <c:pt idx="3">
                  <c:v>Příprava teplých pokrmů</c:v>
                </c:pt>
                <c:pt idx="4">
                  <c:v>Údržba veřejné zeleně</c:v>
                </c:pt>
                <c:pt idx="5">
                  <c:v>Prodavač</c:v>
                </c:pt>
                <c:pt idx="6">
                  <c:v>Jednoduchá obsluha hostů</c:v>
                </c:pt>
                <c:pt idx="7">
                  <c:v>Příprava pokrmů studené kuchyně</c:v>
                </c:pt>
                <c:pt idx="8">
                  <c:v>Složitá obsluha hostů</c:v>
                </c:pt>
                <c:pt idx="9">
                  <c:v>Příprava minutek</c:v>
                </c:pt>
                <c:pt idx="10">
                  <c:v>Florista</c:v>
                </c:pt>
                <c:pt idx="11">
                  <c:v>Vazačské práce</c:v>
                </c:pt>
                <c:pt idx="12">
                  <c:v>Manažer prodeje</c:v>
                </c:pt>
                <c:pt idx="13">
                  <c:v>Pokladní</c:v>
                </c:pt>
                <c:pt idx="14">
                  <c:v>Průvodce cestovního ruchu</c:v>
                </c:pt>
              </c:strCache>
            </c:strRef>
          </c:cat>
          <c:val>
            <c:numRef>
              <c:f>PK!$E$2:$E$16</c:f>
              <c:numCache>
                <c:formatCode>General</c:formatCode>
                <c:ptCount val="15"/>
                <c:pt idx="0">
                  <c:v>23</c:v>
                </c:pt>
                <c:pt idx="1">
                  <c:v>7</c:v>
                </c:pt>
                <c:pt idx="2">
                  <c:v>7</c:v>
                </c:pt>
                <c:pt idx="3">
                  <c:v>10</c:v>
                </c:pt>
                <c:pt idx="4">
                  <c:v>8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8</c:v>
                </c:pt>
                <c:pt idx="9">
                  <c:v>8</c:v>
                </c:pt>
                <c:pt idx="10">
                  <c:v>2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7</c:v>
                </c:pt>
              </c:numCache>
            </c:numRef>
          </c:val>
        </c:ser>
        <c:ser>
          <c:idx val="3"/>
          <c:order val="3"/>
          <c:tx>
            <c:strRef>
              <c:f>PK!$F$1</c:f>
              <c:strCache>
                <c:ptCount val="1"/>
                <c:pt idx="0">
                  <c:v>Celkem
 2010 - 2012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PK!$B$2:$B$16</c:f>
              <c:strCache>
                <c:ptCount val="15"/>
                <c:pt idx="0">
                  <c:v>Strážný</c:v>
                </c:pt>
                <c:pt idx="1">
                  <c:v>Detektiv koncipient</c:v>
                </c:pt>
                <c:pt idx="2">
                  <c:v>Skladník</c:v>
                </c:pt>
                <c:pt idx="3">
                  <c:v>Příprava teplých pokrmů</c:v>
                </c:pt>
                <c:pt idx="4">
                  <c:v>Údržba veřejné zeleně</c:v>
                </c:pt>
                <c:pt idx="5">
                  <c:v>Prodavač</c:v>
                </c:pt>
                <c:pt idx="6">
                  <c:v>Jednoduchá obsluha hostů</c:v>
                </c:pt>
                <c:pt idx="7">
                  <c:v>Příprava pokrmů studené kuchyně</c:v>
                </c:pt>
                <c:pt idx="8">
                  <c:v>Složitá obsluha hostů</c:v>
                </c:pt>
                <c:pt idx="9">
                  <c:v>Příprava minutek</c:v>
                </c:pt>
                <c:pt idx="10">
                  <c:v>Florista</c:v>
                </c:pt>
                <c:pt idx="11">
                  <c:v>Vazačské práce</c:v>
                </c:pt>
                <c:pt idx="12">
                  <c:v>Manažer prodeje</c:v>
                </c:pt>
                <c:pt idx="13">
                  <c:v>Pokladní</c:v>
                </c:pt>
                <c:pt idx="14">
                  <c:v>Průvodce cestovního ruchu</c:v>
                </c:pt>
              </c:strCache>
            </c:strRef>
          </c:cat>
          <c:val>
            <c:numRef>
              <c:f>PK!$F$2:$F$16</c:f>
              <c:numCache>
                <c:formatCode>General</c:formatCode>
                <c:ptCount val="15"/>
                <c:pt idx="0">
                  <c:v>79</c:v>
                </c:pt>
                <c:pt idx="1">
                  <c:v>39</c:v>
                </c:pt>
                <c:pt idx="2">
                  <c:v>26</c:v>
                </c:pt>
                <c:pt idx="3">
                  <c:v>22</c:v>
                </c:pt>
                <c:pt idx="4">
                  <c:v>22</c:v>
                </c:pt>
                <c:pt idx="5">
                  <c:v>20</c:v>
                </c:pt>
                <c:pt idx="6">
                  <c:v>18</c:v>
                </c:pt>
                <c:pt idx="7">
                  <c:v>16</c:v>
                </c:pt>
                <c:pt idx="8">
                  <c:v>16</c:v>
                </c:pt>
                <c:pt idx="9">
                  <c:v>15</c:v>
                </c:pt>
                <c:pt idx="10">
                  <c:v>14</c:v>
                </c:pt>
                <c:pt idx="11">
                  <c:v>13</c:v>
                </c:pt>
                <c:pt idx="12">
                  <c:v>12</c:v>
                </c:pt>
                <c:pt idx="13">
                  <c:v>11</c:v>
                </c:pt>
                <c:pt idx="14">
                  <c:v>11</c:v>
                </c:pt>
              </c:numCache>
            </c:numRef>
          </c:val>
        </c:ser>
        <c:axId val="51361280"/>
        <c:axId val="51362816"/>
      </c:barChart>
      <c:catAx>
        <c:axId val="51361280"/>
        <c:scaling>
          <c:orientation val="minMax"/>
        </c:scaling>
        <c:axPos val="b"/>
        <c:tickLblPos val="nextTo"/>
        <c:crossAx val="51362816"/>
        <c:crosses val="autoZero"/>
        <c:auto val="1"/>
        <c:lblAlgn val="ctr"/>
        <c:lblOffset val="100"/>
      </c:catAx>
      <c:valAx>
        <c:axId val="51362816"/>
        <c:scaling>
          <c:orientation val="minMax"/>
          <c:max val="80"/>
        </c:scaling>
        <c:axPos val="l"/>
        <c:majorGridlines/>
        <c:numFmt formatCode="General" sourceLinked="1"/>
        <c:tickLblPos val="nextTo"/>
        <c:crossAx val="51361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651669221213535"/>
          <c:y val="0.15287736449168471"/>
          <c:w val="0.10007965687411322"/>
          <c:h val="0.26667980632443145"/>
        </c:manualLayout>
      </c:layout>
    </c:legend>
    <c:plotVisOnly val="1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609208848893891E-2"/>
          <c:y val="1.261999144899449E-2"/>
          <c:w val="0.76017937757780463"/>
          <c:h val="0.53632103530072162"/>
        </c:manualLayout>
      </c:layout>
      <c:barChart>
        <c:barDir val="col"/>
        <c:grouping val="clustered"/>
        <c:ser>
          <c:idx val="0"/>
          <c:order val="0"/>
          <c:tx>
            <c:strRef>
              <c:f>čisté!$C$1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čisté!$B$2:$B$10</c:f>
              <c:strCache>
                <c:ptCount val="9"/>
                <c:pt idx="0">
                  <c:v>Účetnictví</c:v>
                </c:pt>
                <c:pt idx="1">
                  <c:v>Obsluha osobního počítače</c:v>
                </c:pt>
                <c:pt idx="2">
                  <c:v>Manikúra a pedikúra včetně nehtové modeláže</c:v>
                </c:pt>
                <c:pt idx="3">
                  <c:v>Obsluha elektrovozíku a motovozíku </c:v>
                </c:pt>
                <c:pt idx="4">
                  <c:v>Administrativní pracovník/pracovnice</c:v>
                </c:pt>
                <c:pt idx="5">
                  <c:v>Základy podnikání</c:v>
                </c:pt>
                <c:pt idx="6">
                  <c:v>Manažer</c:v>
                </c:pt>
                <c:pt idx="7">
                  <c:v>Kosmetické služby</c:v>
                </c:pt>
                <c:pt idx="8">
                  <c:v>Obchodní zástupce</c:v>
                </c:pt>
              </c:strCache>
            </c:strRef>
          </c:cat>
          <c:val>
            <c:numRef>
              <c:f>čisté!$C$2:$C$10</c:f>
              <c:numCache>
                <c:formatCode>General</c:formatCode>
                <c:ptCount val="9"/>
                <c:pt idx="0">
                  <c:v>268</c:v>
                </c:pt>
                <c:pt idx="1">
                  <c:v>224</c:v>
                </c:pt>
                <c:pt idx="2">
                  <c:v>151</c:v>
                </c:pt>
                <c:pt idx="3">
                  <c:v>65</c:v>
                </c:pt>
                <c:pt idx="4">
                  <c:v>75</c:v>
                </c:pt>
                <c:pt idx="5">
                  <c:v>67</c:v>
                </c:pt>
                <c:pt idx="6">
                  <c:v>57</c:v>
                </c:pt>
                <c:pt idx="7">
                  <c:v>54</c:v>
                </c:pt>
                <c:pt idx="8">
                  <c:v>45</c:v>
                </c:pt>
              </c:numCache>
            </c:numRef>
          </c:val>
        </c:ser>
        <c:ser>
          <c:idx val="1"/>
          <c:order val="1"/>
          <c:tx>
            <c:strRef>
              <c:f>čisté!$D$1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AE189C"/>
            </a:solidFill>
          </c:spPr>
          <c:cat>
            <c:strRef>
              <c:f>čisté!$B$2:$B$10</c:f>
              <c:strCache>
                <c:ptCount val="9"/>
                <c:pt idx="0">
                  <c:v>Účetnictví</c:v>
                </c:pt>
                <c:pt idx="1">
                  <c:v>Obsluha osobního počítače</c:v>
                </c:pt>
                <c:pt idx="2">
                  <c:v>Manikúra a pedikúra včetně nehtové modeláže</c:v>
                </c:pt>
                <c:pt idx="3">
                  <c:v>Obsluha elektrovozíku a motovozíku </c:v>
                </c:pt>
                <c:pt idx="4">
                  <c:v>Administrativní pracovník/pracovnice</c:v>
                </c:pt>
                <c:pt idx="5">
                  <c:v>Základy podnikání</c:v>
                </c:pt>
                <c:pt idx="6">
                  <c:v>Manažer</c:v>
                </c:pt>
                <c:pt idx="7">
                  <c:v>Kosmetické služby</c:v>
                </c:pt>
                <c:pt idx="8">
                  <c:v>Obchodní zástupce</c:v>
                </c:pt>
              </c:strCache>
            </c:strRef>
          </c:cat>
          <c:val>
            <c:numRef>
              <c:f>čisté!$D$2:$D$10</c:f>
              <c:numCache>
                <c:formatCode>General</c:formatCode>
                <c:ptCount val="9"/>
                <c:pt idx="0">
                  <c:v>229</c:v>
                </c:pt>
                <c:pt idx="1">
                  <c:v>204</c:v>
                </c:pt>
                <c:pt idx="2">
                  <c:v>139</c:v>
                </c:pt>
                <c:pt idx="3">
                  <c:v>113</c:v>
                </c:pt>
                <c:pt idx="4">
                  <c:v>60</c:v>
                </c:pt>
                <c:pt idx="5">
                  <c:v>54</c:v>
                </c:pt>
                <c:pt idx="6">
                  <c:v>72</c:v>
                </c:pt>
                <c:pt idx="7">
                  <c:v>47</c:v>
                </c:pt>
                <c:pt idx="8">
                  <c:v>46</c:v>
                </c:pt>
              </c:numCache>
            </c:numRef>
          </c:val>
        </c:ser>
        <c:ser>
          <c:idx val="2"/>
          <c:order val="2"/>
          <c:tx>
            <c:strRef>
              <c:f>čisté!$E$1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čisté!$B$2:$B$10</c:f>
              <c:strCache>
                <c:ptCount val="9"/>
                <c:pt idx="0">
                  <c:v>Účetnictví</c:v>
                </c:pt>
                <c:pt idx="1">
                  <c:v>Obsluha osobního počítače</c:v>
                </c:pt>
                <c:pt idx="2">
                  <c:v>Manikúra a pedikúra včetně nehtové modeláže</c:v>
                </c:pt>
                <c:pt idx="3">
                  <c:v>Obsluha elektrovozíku a motovozíku </c:v>
                </c:pt>
                <c:pt idx="4">
                  <c:v>Administrativní pracovník/pracovnice</c:v>
                </c:pt>
                <c:pt idx="5">
                  <c:v>Základy podnikání</c:v>
                </c:pt>
                <c:pt idx="6">
                  <c:v>Manažer</c:v>
                </c:pt>
                <c:pt idx="7">
                  <c:v>Kosmetické služby</c:v>
                </c:pt>
                <c:pt idx="8">
                  <c:v>Obchodní zástupce</c:v>
                </c:pt>
              </c:strCache>
            </c:strRef>
          </c:cat>
          <c:val>
            <c:numRef>
              <c:f>čisté!$E$2:$E$10</c:f>
              <c:numCache>
                <c:formatCode>General</c:formatCode>
                <c:ptCount val="9"/>
                <c:pt idx="0">
                  <c:v>247</c:v>
                </c:pt>
                <c:pt idx="1">
                  <c:v>162</c:v>
                </c:pt>
                <c:pt idx="2">
                  <c:v>90</c:v>
                </c:pt>
                <c:pt idx="3">
                  <c:v>44</c:v>
                </c:pt>
                <c:pt idx="4">
                  <c:v>81</c:v>
                </c:pt>
                <c:pt idx="5">
                  <c:v>74</c:v>
                </c:pt>
                <c:pt idx="6">
                  <c:v>60</c:v>
                </c:pt>
                <c:pt idx="7">
                  <c:v>38</c:v>
                </c:pt>
                <c:pt idx="8">
                  <c:v>43</c:v>
                </c:pt>
              </c:numCache>
            </c:numRef>
          </c:val>
        </c:ser>
        <c:ser>
          <c:idx val="3"/>
          <c:order val="3"/>
          <c:tx>
            <c:strRef>
              <c:f>čisté!$F$1</c:f>
              <c:strCache>
                <c:ptCount val="1"/>
                <c:pt idx="0">
                  <c:v>Celkem
 2010 - 2012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čisté!$B$2:$B$10</c:f>
              <c:strCache>
                <c:ptCount val="9"/>
                <c:pt idx="0">
                  <c:v>Účetnictví</c:v>
                </c:pt>
                <c:pt idx="1">
                  <c:v>Obsluha osobního počítače</c:v>
                </c:pt>
                <c:pt idx="2">
                  <c:v>Manikúra a pedikúra včetně nehtové modeláže</c:v>
                </c:pt>
                <c:pt idx="3">
                  <c:v>Obsluha elektrovozíku a motovozíku </c:v>
                </c:pt>
                <c:pt idx="4">
                  <c:v>Administrativní pracovník/pracovnice</c:v>
                </c:pt>
                <c:pt idx="5">
                  <c:v>Základy podnikání</c:v>
                </c:pt>
                <c:pt idx="6">
                  <c:v>Manažer</c:v>
                </c:pt>
                <c:pt idx="7">
                  <c:v>Kosmetické služby</c:v>
                </c:pt>
                <c:pt idx="8">
                  <c:v>Obchodní zástupce</c:v>
                </c:pt>
              </c:strCache>
            </c:strRef>
          </c:cat>
          <c:val>
            <c:numRef>
              <c:f>čisté!$F$2:$F$10</c:f>
              <c:numCache>
                <c:formatCode>General</c:formatCode>
                <c:ptCount val="9"/>
                <c:pt idx="0">
                  <c:v>744</c:v>
                </c:pt>
                <c:pt idx="1">
                  <c:v>590</c:v>
                </c:pt>
                <c:pt idx="2">
                  <c:v>380</c:v>
                </c:pt>
                <c:pt idx="3">
                  <c:v>222</c:v>
                </c:pt>
                <c:pt idx="4">
                  <c:v>216</c:v>
                </c:pt>
                <c:pt idx="5">
                  <c:v>195</c:v>
                </c:pt>
                <c:pt idx="6">
                  <c:v>189</c:v>
                </c:pt>
                <c:pt idx="7">
                  <c:v>139</c:v>
                </c:pt>
                <c:pt idx="8">
                  <c:v>134</c:v>
                </c:pt>
              </c:numCache>
            </c:numRef>
          </c:val>
        </c:ser>
        <c:axId val="51550464"/>
        <c:axId val="51564544"/>
      </c:barChart>
      <c:catAx>
        <c:axId val="51550464"/>
        <c:scaling>
          <c:orientation val="minMax"/>
        </c:scaling>
        <c:axPos val="b"/>
        <c:tickLblPos val="nextTo"/>
        <c:txPr>
          <a:bodyPr rot="-2640000" vert="horz"/>
          <a:lstStyle/>
          <a:p>
            <a:pPr>
              <a:defRPr/>
            </a:pPr>
            <a:endParaRPr lang="cs-CZ"/>
          </a:p>
        </c:txPr>
        <c:crossAx val="51564544"/>
        <c:crosses val="autoZero"/>
        <c:auto val="1"/>
        <c:lblAlgn val="ctr"/>
        <c:lblOffset val="100"/>
      </c:catAx>
      <c:valAx>
        <c:axId val="51564544"/>
        <c:scaling>
          <c:orientation val="minMax"/>
        </c:scaling>
        <c:axPos val="l"/>
        <c:majorGridlines/>
        <c:numFmt formatCode="General" sourceLinked="1"/>
        <c:tickLblPos val="nextTo"/>
        <c:crossAx val="51550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1366912714374"/>
          <c:y val="0.12386705225687457"/>
          <c:w val="9.7991140742178198E-2"/>
          <c:h val="0.25642284651857278"/>
        </c:manualLayout>
      </c:layout>
    </c:legend>
    <c:plotVisOnly val="1"/>
  </c:chart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0.56183</cdr:x>
      <cdr:y>0.33567</cdr:y>
    </cdr:from>
    <cdr:to>
      <cdr:x>0.62084</cdr:x>
      <cdr:y>0.38928</cdr:y>
    </cdr:to>
    <cdr:sp macro="" textlink="">
      <cdr:nvSpPr>
        <cdr:cNvPr id="2" name="Obdélník 1"/>
        <cdr:cNvSpPr/>
      </cdr:nvSpPr>
      <cdr:spPr>
        <a:xfrm xmlns:a="http://schemas.openxmlformats.org/drawingml/2006/main">
          <a:off x="4896544" y="1550665"/>
          <a:ext cx="514294" cy="247658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cs-CZ" sz="1000" dirty="0"/>
            <a:t>37,1%</a:t>
          </a:r>
        </a:p>
      </cdr:txBody>
    </cdr:sp>
  </cdr:relSizeAnchor>
  <cdr:relSizeAnchor xmlns:cdr="http://schemas.openxmlformats.org/drawingml/2006/chartDrawing">
    <cdr:from>
      <cdr:x>0.47094</cdr:x>
      <cdr:y>0.33567</cdr:y>
    </cdr:from>
    <cdr:to>
      <cdr:x>0.52886</cdr:x>
      <cdr:y>0.38928</cdr:y>
    </cdr:to>
    <cdr:sp macro="" textlink="">
      <cdr:nvSpPr>
        <cdr:cNvPr id="3" name="Obdélník 2"/>
        <cdr:cNvSpPr/>
      </cdr:nvSpPr>
      <cdr:spPr>
        <a:xfrm xmlns:a="http://schemas.openxmlformats.org/drawingml/2006/main">
          <a:off x="4104456" y="1550665"/>
          <a:ext cx="504794" cy="247658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cs-CZ" sz="1000" dirty="0"/>
            <a:t>40,3%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r">
              <a:defRPr sz="1200"/>
            </a:lvl1pPr>
          </a:lstStyle>
          <a:p>
            <a:pPr>
              <a:defRPr/>
            </a:pPr>
            <a:fld id="{2A41E4CC-073E-4ADA-8203-356589A06A64}" type="datetimeFigureOut">
              <a:rPr lang="cs-CZ"/>
              <a:pPr>
                <a:defRPr/>
              </a:pPr>
              <a:t>7.10.2013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r">
              <a:defRPr sz="1200"/>
            </a:lvl1pPr>
          </a:lstStyle>
          <a:p>
            <a:pPr>
              <a:defRPr/>
            </a:pPr>
            <a:fld id="{9853F2EC-2D13-45A3-B875-041977D39D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pPr>
              <a:defRPr/>
            </a:pPr>
            <a:fld id="{9310353D-C6C9-4470-8EBB-C632EDA4A773}" type="datetimeFigureOut">
              <a:rPr lang="cs-CZ"/>
              <a:pPr>
                <a:defRPr/>
              </a:pPr>
              <a:t>7.10.2013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5558" tIns="47779" rIns="95558" bIns="47779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pPr>
              <a:defRPr/>
            </a:pPr>
            <a:fld id="{654AE6FE-A158-4FB3-B56D-AB3A8F48AF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6AB92-AE70-4202-9A35-9AF2C953E3F1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5FE72-0168-4356-8132-C836C7AE9DAB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952159-9F0B-4207-9EE7-248B06CADB9C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5958D-75EB-4807-96A3-02F7612E6442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D227C-8594-4264-A31F-E9AA1EE62C8E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A6F4D1-CD4F-4DDA-9EB1-917F783D8803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729A11-5621-4BFF-82E6-D82BD3F3CEEA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B1AB5-83C7-4D0D-BF48-91C199E770DE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pozadí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5" descr="logo_msmt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8850" y="0"/>
            <a:ext cx="3105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6226-DE8B-4272-AC6D-B786CB25E6B6}" type="datetimeFigureOut">
              <a:rPr lang="cs-CZ"/>
              <a:pPr>
                <a:defRPr/>
              </a:pPr>
              <a:t>7.10.2013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A2B85-11AA-4A57-A8AF-CAC8F1FDAC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64838-CDB3-401C-B5F3-558E9E2224E2}" type="datetimeFigureOut">
              <a:rPr lang="cs-CZ"/>
              <a:pPr>
                <a:defRPr/>
              </a:pPr>
              <a:t>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8E5C7-F433-4DB5-B43D-D5E08633BA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3DBA4-A8DB-4D99-9A29-C987CD2AAB46}" type="datetimeFigureOut">
              <a:rPr lang="cs-CZ"/>
              <a:pPr>
                <a:defRPr/>
              </a:pPr>
              <a:t>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B97AF-9867-4461-BCF4-A88EB23B6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C7349-38B4-4A48-B5D7-A6F77768921C}" type="datetimeFigureOut">
              <a:rPr lang="cs-CZ"/>
              <a:pPr>
                <a:defRPr/>
              </a:pPr>
              <a:t>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6D963-CA7C-4CCA-9EAB-2D1D5FFB8C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204FC-63D1-48E0-B9AD-0716B2AFC9B2}" type="datetimeFigureOut">
              <a:rPr lang="cs-CZ"/>
              <a:pPr>
                <a:defRPr/>
              </a:pPr>
              <a:t>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0EF1A-FDC3-449E-B377-E3823D111A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F57A-5B3F-4FD3-BB57-B335F0475A36}" type="datetimeFigureOut">
              <a:rPr lang="cs-CZ"/>
              <a:pPr>
                <a:defRPr/>
              </a:pPr>
              <a:t>7.10.2013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30914-850C-4119-9D3E-22ABD934F7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A5F3B-3910-4119-B26E-4ACC89F1ED10}" type="datetimeFigureOut">
              <a:rPr lang="cs-CZ"/>
              <a:pPr>
                <a:defRPr/>
              </a:pPr>
              <a:t>7.10.2013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F5EC6-89E7-4DF8-B3FF-B43FD431B9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06A99-F972-4620-8262-42796ED14DBB}" type="datetimeFigureOut">
              <a:rPr lang="cs-CZ"/>
              <a:pPr>
                <a:defRPr/>
              </a:pPr>
              <a:t>7.10.2013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553DF-C507-47B2-B177-E57C0EF6C4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84EB-126F-4FD5-98B4-7E881248D44D}" type="datetimeFigureOut">
              <a:rPr lang="cs-CZ"/>
              <a:pPr>
                <a:defRPr/>
              </a:pPr>
              <a:t>7.10.2013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6FA8-2070-451C-A05F-5CE2AFA577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230DC-442B-4C61-B427-43F13FEA1B35}" type="datetimeFigureOut">
              <a:rPr lang="cs-CZ"/>
              <a:pPr>
                <a:defRPr/>
              </a:pPr>
              <a:t>7.10.2013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BBCB0-D314-4B21-82C1-1FAFD3E4B5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BCCF2-74CB-46BD-BB7B-57CA8EDF5C38}" type="datetimeFigureOut">
              <a:rPr lang="cs-CZ"/>
              <a:pPr>
                <a:defRPr/>
              </a:pPr>
              <a:t>7.10.2013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BBDA-E7C2-4435-9D9B-EE87F19904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0063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2428875"/>
            <a:ext cx="8229600" cy="36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A4F929-BF1A-451D-A443-3FEF4846FC49}" type="datetimeFigureOut">
              <a:rPr lang="cs-CZ"/>
              <a:pPr>
                <a:defRPr/>
              </a:pPr>
              <a:t>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715441-D008-4101-9367-2C0256A2B9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4" descr="pozadí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5" descr="logo_msmt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38850" y="0"/>
            <a:ext cx="3105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vera.kolmerova@msmt.cz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 txBox="1">
            <a:spLocks/>
          </p:cNvSpPr>
          <p:nvPr/>
        </p:nvSpPr>
        <p:spPr bwMode="auto">
          <a:xfrm>
            <a:off x="1403648" y="4509120"/>
            <a:ext cx="6913264" cy="175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pl-PL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Tematická konference projektu UNIV 3</a:t>
            </a:r>
          </a:p>
          <a:p>
            <a:pPr algn="r" eaLnBrk="0" hangingPunct="0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PhDr. Lenka Mužíková, Mgr. Martin Sycha, Ph.D.</a:t>
            </a:r>
          </a:p>
          <a:p>
            <a:pPr algn="r" eaLnBrk="0" hangingPunct="0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Oddělení dalšího vzdělávání</a:t>
            </a:r>
          </a:p>
          <a:p>
            <a:pPr algn="r" eaLnBrk="0" hangingPunct="0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MŠMT</a:t>
            </a:r>
          </a:p>
          <a:p>
            <a:pPr algn="r" eaLnBrk="0" hangingPunct="0"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1470025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Problematika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ověřování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 uznávání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podle zákona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č.179/2006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Sb.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323528" y="1196752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udělených autorizací</a:t>
            </a:r>
            <a:b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1/2009 - 7/2013</a:t>
            </a:r>
          </a:p>
        </p:txBody>
      </p:sp>
      <p:graphicFrame>
        <p:nvGraphicFramePr>
          <p:cNvPr id="9" name="Graf 8"/>
          <p:cNvGraphicFramePr>
            <a:graphicFrameLocks/>
          </p:cNvGraphicFramePr>
          <p:nvPr/>
        </p:nvGraphicFramePr>
        <p:xfrm>
          <a:off x="179512" y="2348880"/>
          <a:ext cx="8712968" cy="4368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539552" y="1196752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zkoušek dle autorizujících orgánů - 7/2013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971600" y="2241426"/>
          <a:ext cx="5904656" cy="4616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348880"/>
            <a:ext cx="8568952" cy="3777283"/>
          </a:xfrm>
        </p:spPr>
        <p:txBody>
          <a:bodyPr/>
          <a:lstStyle/>
          <a:p>
            <a:r>
              <a:rPr lang="cs-CZ" sz="2800" dirty="0" smtClean="0"/>
              <a:t>Celkový počet zkoušek PK:  1280 </a:t>
            </a:r>
          </a:p>
          <a:p>
            <a:r>
              <a:rPr lang="cs-CZ" sz="2800" dirty="0" smtClean="0"/>
              <a:t>z toho neúspěšných: 16</a:t>
            </a:r>
          </a:p>
          <a:p>
            <a:r>
              <a:rPr lang="cs-CZ" sz="2800" dirty="0" smtClean="0"/>
              <a:t>Složení zkoušek PK:</a:t>
            </a:r>
          </a:p>
          <a:p>
            <a:pPr lvl="2"/>
            <a:r>
              <a:rPr lang="cs-CZ" dirty="0" smtClean="0"/>
              <a:t>Fotoreportér: 7</a:t>
            </a:r>
          </a:p>
          <a:p>
            <a:pPr lvl="2"/>
            <a:r>
              <a:rPr lang="cs-CZ" dirty="0" smtClean="0"/>
              <a:t>Lektor DV: 1</a:t>
            </a:r>
          </a:p>
          <a:p>
            <a:pPr lvl="2"/>
            <a:r>
              <a:rPr lang="cs-CZ" dirty="0" smtClean="0"/>
              <a:t>Sportovní masáž: 1261 – 2. nejčastější zkouška NSK</a:t>
            </a:r>
          </a:p>
          <a:p>
            <a:pPr lvl="2"/>
            <a:r>
              <a:rPr lang="cs-CZ" dirty="0" smtClean="0"/>
              <a:t>Klasická masáž (zrušena): 11</a:t>
            </a:r>
          </a:p>
          <a:p>
            <a:r>
              <a:rPr lang="cs-CZ" sz="2800" b="1" dirty="0" smtClean="0"/>
              <a:t>spuštění ISKA pro </a:t>
            </a:r>
            <a:r>
              <a:rPr lang="cs-CZ" sz="2800" b="1" dirty="0" err="1" smtClean="0"/>
              <a:t>AOr</a:t>
            </a:r>
            <a:r>
              <a:rPr lang="cs-CZ" sz="2800" b="1" dirty="0" smtClean="0"/>
              <a:t> i </a:t>
            </a:r>
            <a:r>
              <a:rPr lang="cs-CZ" sz="2800" b="1" dirty="0" err="1" smtClean="0"/>
              <a:t>AOs</a:t>
            </a:r>
            <a:r>
              <a:rPr lang="cs-CZ" sz="2800" b="1" dirty="0" smtClean="0"/>
              <a:t> - od listopadu 2013 komunikace mezi </a:t>
            </a:r>
            <a:r>
              <a:rPr lang="cs-CZ" sz="2800" b="1" dirty="0" err="1" smtClean="0"/>
              <a:t>AOr</a:t>
            </a:r>
            <a:r>
              <a:rPr lang="cs-CZ" sz="2800" b="1" dirty="0" smtClean="0"/>
              <a:t> i </a:t>
            </a:r>
            <a:r>
              <a:rPr lang="cs-CZ" sz="2800" b="1" dirty="0" err="1" smtClean="0"/>
              <a:t>AOs</a:t>
            </a:r>
            <a:r>
              <a:rPr lang="cs-CZ" sz="2800" b="1" dirty="0" smtClean="0"/>
              <a:t> půjde pře ISKA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95536" y="1196752"/>
            <a:ext cx="8229600" cy="100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Autorizace na MŠMT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19"/>
            <a:ext cx="8229600" cy="3417243"/>
          </a:xfrm>
        </p:spPr>
        <p:txBody>
          <a:bodyPr/>
          <a:lstStyle/>
          <a:p>
            <a:r>
              <a:rPr lang="cs-CZ" sz="2400" dirty="0" smtClean="0"/>
              <a:t>Neznalost zákona č. 179/2006 Sb. a povinností z něj vyplývajících:</a:t>
            </a:r>
          </a:p>
          <a:p>
            <a:pPr>
              <a:buNone/>
            </a:pPr>
            <a:endParaRPr lang="cs-CZ" sz="2400" dirty="0" smtClean="0"/>
          </a:p>
          <a:p>
            <a:pPr lvl="1"/>
            <a:r>
              <a:rPr lang="cs-CZ" sz="2400" dirty="0" smtClean="0"/>
              <a:t>neinformování o termínech zkoušek</a:t>
            </a:r>
          </a:p>
          <a:p>
            <a:pPr lvl="1"/>
            <a:r>
              <a:rPr lang="cs-CZ" sz="2400" dirty="0" smtClean="0"/>
              <a:t>nedodržování  nastavení HS (např. doby pro vykonání zkoušky)</a:t>
            </a:r>
          </a:p>
          <a:p>
            <a:pPr lvl="1"/>
            <a:r>
              <a:rPr lang="cs-CZ" sz="2400" dirty="0" smtClean="0"/>
              <a:t>nedodržování termínů</a:t>
            </a:r>
          </a:p>
          <a:p>
            <a:pPr lvl="1"/>
            <a:r>
              <a:rPr lang="cs-CZ" sz="2400" dirty="0" smtClean="0"/>
              <a:t>nesprávné vzory osvědčení a záznamů o průběhu a výsledku zkoušky + chyby v osvědčeních</a:t>
            </a:r>
          </a:p>
          <a:p>
            <a:pPr lvl="1"/>
            <a:endParaRPr lang="cs-CZ" sz="2400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Autorizace na MŠMT – chyby </a:t>
            </a:r>
            <a:r>
              <a:rPr lang="cs-CZ" sz="3600" b="1" kern="0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AOs</a:t>
            </a:r>
            <a:endParaRPr lang="cs-CZ" sz="36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428875"/>
            <a:ext cx="8643938" cy="40005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Zvýšení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kvality rekvalifikací </a:t>
            </a:r>
            <a:r>
              <a:rPr lang="cs-CZ" sz="2400" b="1" dirty="0" smtClean="0">
                <a:latin typeface="Garamond" pitchFamily="18" charset="0"/>
              </a:rPr>
              <a:t>(závěrečné zkoušky jsou veřejné a dozorované ze strany autorizujících orgánů)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Srovnatelnost</a:t>
            </a:r>
            <a:r>
              <a:rPr lang="cs-CZ" sz="2400" b="1" dirty="0" smtClean="0">
                <a:latin typeface="Garamond" pitchFamily="18" charset="0"/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obsahů rekvalifikací </a:t>
            </a:r>
            <a:r>
              <a:rPr lang="cs-CZ" sz="2400" b="1" dirty="0" smtClean="0">
                <a:latin typeface="Garamond" pitchFamily="18" charset="0"/>
              </a:rPr>
              <a:t>v celé ČR (dle skutečných požadavků zaměstnavatelů)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Sjednocení znalostí a dovedností </a:t>
            </a:r>
            <a:r>
              <a:rPr lang="cs-CZ" sz="2400" b="1" dirty="0" smtClean="0">
                <a:latin typeface="Garamond" pitchFamily="18" charset="0"/>
              </a:rPr>
              <a:t>absolventů kurzů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Jasně měřitelná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kvalita vzdělávacích institucí</a:t>
            </a:r>
            <a:r>
              <a:rPr lang="cs-CZ" sz="2400" b="1" dirty="0" smtClean="0">
                <a:latin typeface="Garamond" pitchFamily="18" charset="0"/>
              </a:rPr>
              <a:t>, kterým jsou propláceny náklady se školením uchazečů a zájemců o zaměstnání (jestli jsou jejich absolventi úspěšní u závěrečných zkoušek) – toto kritérium může být zohledňováno při výběrových řízeních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cs-CZ" sz="2400" b="1" dirty="0" smtClean="0">
                <a:latin typeface="Garamond" pitchFamily="18" charset="0"/>
              </a:rPr>
              <a:t>Cena rekvalifikací –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kvalifikace za rozumnou cenu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cs-CZ" sz="28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2400" b="1" dirty="0" smtClean="0">
              <a:latin typeface="Garamond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dirty="0" smtClean="0">
              <a:latin typeface="Garamond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395536" y="1124744"/>
            <a:ext cx="8424936" cy="100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Propojení NSK a rekvalifikací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02711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528" y="2780928"/>
            <a:ext cx="8568952" cy="3791322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3200" b="1" dirty="0" smtClean="0">
                <a:latin typeface="Garamond" pitchFamily="18" charset="0"/>
              </a:rPr>
              <a:t>Zákon č. 435/2004 Sb. (výběrová řízení, zvolená rekvalifikace)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cs-CZ" sz="32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3200" b="1" dirty="0" smtClean="0">
                <a:latin typeface="Garamond" pitchFamily="18" charset="0"/>
              </a:rPr>
              <a:t>Vyhláška č. 176/2009 Sb. (organizace výuky, závěrečné zkoušky, náležitosti osvědčení)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cs-CZ" sz="32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3200" b="1" dirty="0" smtClean="0">
                <a:latin typeface="Garamond" pitchFamily="18" charset="0"/>
              </a:rPr>
              <a:t>Zákon č. 179/2006 Sb. (profesní kvalifikace)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cs-CZ" sz="2400" b="1" dirty="0" smtClean="0">
              <a:solidFill>
                <a:srgbClr val="C00000"/>
              </a:solidFill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</a:pPr>
            <a:endParaRPr lang="cs-CZ" sz="20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cs-CZ" sz="2400" b="1" dirty="0" smtClean="0">
              <a:latin typeface="Garamond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395536" y="1268760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Právní předpisy v oblasti rekvalifikací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052735"/>
            <a:ext cx="8229600" cy="810989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Školy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536" y="2060848"/>
            <a:ext cx="8568951" cy="468052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8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latin typeface="Garamond" pitchFamily="18" charset="0"/>
              </a:rPr>
              <a:t>Povinnost dodržovat platné právní předpisy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latin typeface="Garamond" pitchFamily="18" charset="0"/>
              </a:rPr>
              <a:t>Realizace rekvalifikací v oboru bez akreditace MŠMT </a:t>
            </a:r>
            <a:r>
              <a:rPr lang="cs-CZ" sz="2400" b="1" dirty="0" smtClean="0">
                <a:latin typeface="Garamond" pitchFamily="18" charset="0"/>
              </a:rPr>
              <a:t>(dle § 108, odst. 2, písm. c) zákona č. 435/2004 Sb.)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latin typeface="Garamond" pitchFamily="18" charset="0"/>
              </a:rPr>
              <a:t>Dodržování metodiky MŠMT </a:t>
            </a:r>
            <a:r>
              <a:rPr lang="cs-CZ" sz="2400" b="1" dirty="0" smtClean="0">
                <a:latin typeface="Garamond" pitchFamily="18" charset="0"/>
              </a:rPr>
              <a:t>(uvedena na </a:t>
            </a:r>
            <a:r>
              <a:rPr lang="cs-CZ" sz="2400" b="1" dirty="0" smtClean="0">
                <a:latin typeface="Garamond" pitchFamily="18" charset="0"/>
                <a:hlinkClick r:id="rId3"/>
              </a:rPr>
              <a:t>www.</a:t>
            </a:r>
            <a:r>
              <a:rPr lang="cs-CZ" sz="2400" b="1" dirty="0" err="1" smtClean="0">
                <a:latin typeface="Garamond" pitchFamily="18" charset="0"/>
                <a:hlinkClick r:id="rId3"/>
              </a:rPr>
              <a:t>msmt.cz</a:t>
            </a:r>
            <a:r>
              <a:rPr lang="cs-CZ" sz="2400" b="1" dirty="0" smtClean="0">
                <a:latin typeface="Garamond" pitchFamily="18" charset="0"/>
              </a:rPr>
              <a:t> – vzdělávání – další vzdělávání - rekvalifikace – žádost o akreditaci)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dirty="0" smtClean="0">
                <a:latin typeface="Garamond" pitchFamily="18" charset="0"/>
              </a:rPr>
              <a:t>Tabulka hodinových dotací (1. záložka PK, 2. záložka čisté rekvalifikace)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 smtClean="0">
                <a:latin typeface="Garamond" pitchFamily="18" charset="0"/>
              </a:rPr>
              <a:t>závazné názvy pracovních činností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 smtClean="0">
                <a:latin typeface="Garamond" pitchFamily="18" charset="0"/>
              </a:rPr>
              <a:t>závazné hodinové rozsahy kurzů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dirty="0" smtClean="0">
                <a:latin typeface="Garamond" pitchFamily="18" charset="0"/>
              </a:rPr>
              <a:t>Vzory osvědčení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dirty="0" smtClean="0">
                <a:latin typeface="Garamond" pitchFamily="18" charset="0"/>
              </a:rPr>
              <a:t>Informace k realizaci rekvalifikačních kurzů (např. uchovávání dokladů na vstupu, v průběhu, na výstupu)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b="1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cs-CZ" sz="2400" b="1" dirty="0" smtClean="0">
              <a:latin typeface="Garamond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395536" y="1196752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Školy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/>
          <p:nvPr/>
        </p:nvGraphicFramePr>
        <p:xfrm>
          <a:off x="0" y="2276872"/>
          <a:ext cx="9144000" cy="45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 bwMode="auto">
          <a:xfrm>
            <a:off x="827584" y="1196752"/>
            <a:ext cx="7560840" cy="936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Nejčastěji akreditované kurzy - profesní kvalifikace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 5"/>
          <p:cNvGraphicFramePr/>
          <p:nvPr/>
        </p:nvGraphicFramePr>
        <p:xfrm>
          <a:off x="-252536" y="2132856"/>
          <a:ext cx="10009112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 bwMode="auto">
          <a:xfrm>
            <a:off x="827584" y="1196752"/>
            <a:ext cx="7704856" cy="936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Nejčastěji akreditované kurzy</a:t>
            </a:r>
            <a:b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čistá rekvalifikace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214563"/>
            <a:ext cx="9144000" cy="121443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b="1" dirty="0" smtClean="0"/>
              <a:t>Způsob financování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/>
              <a:t>Realizovaných rekvalifikačních programů</a:t>
            </a:r>
            <a:endParaRPr lang="cs-CZ" sz="2400" b="1" dirty="0" smtClean="0">
              <a:latin typeface="Garamond" pitchFamily="18" charset="0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467544" y="3212976"/>
          <a:ext cx="8143931" cy="3929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Nadpis 1"/>
          <p:cNvSpPr txBox="1">
            <a:spLocks/>
          </p:cNvSpPr>
          <p:nvPr/>
        </p:nvSpPr>
        <p:spPr bwMode="auto">
          <a:xfrm>
            <a:off x="467544" y="1124744"/>
            <a:ext cx="8352928" cy="7200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Statistické šetření DV 2011 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780928"/>
            <a:ext cx="8229600" cy="3753014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Snižující se počet nastupujících do středního vzdělávání: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		 </a:t>
            </a: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 3" pitchFamily="18" charset="2"/>
              </a:rPr>
              <a:t>hrozba uzavírání některých oborů, slučování škol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Nedostatek kvalifikované pracovní síly – zejména v technických oborech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	         šance pro školy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Veřejnost ČR není systematicky informována ani motivována k DV</a:t>
            </a:r>
          </a:p>
          <a:p>
            <a:pPr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cs-CZ" sz="2400" dirty="0" smtClean="0"/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323528" y="1268760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Současnost</a:t>
            </a:r>
            <a:r>
              <a:rPr lang="pt-BR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 ČR</a:t>
            </a:r>
            <a:endParaRPr kumimoji="0" lang="pt-BR" sz="3600" b="1" i="0" u="none" strike="noStrike" kern="0" cap="none" spc="0" normalizeH="0" baseline="0" noProof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1043608" y="3429000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043608" y="4725144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214563"/>
            <a:ext cx="9144000" cy="121443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b="1" smtClean="0"/>
              <a:t>Zaměření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smtClean="0"/>
              <a:t>realizovaných rekvalifikačních programů</a:t>
            </a:r>
            <a:endParaRPr lang="cs-CZ" sz="2400" b="1" smtClean="0">
              <a:latin typeface="Garamond" pitchFamily="18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39552" y="3140968"/>
          <a:ext cx="800105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0858"/>
                <a:gridCol w="1500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Obor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 %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obchod, finance, řízení, a administrativu</a:t>
                      </a:r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(účetnictví a daně)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26,07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osobní služby</a:t>
                      </a:r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(péče</a:t>
                      </a: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vlasy a vzhled)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24,42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Počítače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14,22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strojírenství, elektrotechnika, energetika a chemie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8,82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zemědělství, lesnictví a rybářství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5,66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Nadpis 1"/>
          <p:cNvSpPr txBox="1">
            <a:spLocks/>
          </p:cNvSpPr>
          <p:nvPr/>
        </p:nvSpPr>
        <p:spPr bwMode="auto">
          <a:xfrm>
            <a:off x="467544" y="1124744"/>
            <a:ext cx="8208912" cy="1008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Statistické šetření DV 2011</a:t>
            </a:r>
            <a:endParaRPr lang="cs-CZ" sz="24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697288"/>
          </a:xfrm>
        </p:spPr>
        <p:txBody>
          <a:bodyPr/>
          <a:lstStyle/>
          <a:p>
            <a:pPr algn="ctr">
              <a:buNone/>
            </a:pPr>
            <a:endParaRPr lang="cs-CZ" sz="4400" dirty="0" smtClean="0"/>
          </a:p>
          <a:p>
            <a:pPr algn="ctr">
              <a:buNone/>
            </a:pPr>
            <a:endParaRPr lang="cs-CZ" dirty="0" smtClean="0">
              <a:hlinkClick r:id="rId3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96952"/>
            <a:ext cx="9144000" cy="3861048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Děkujeme Vám za pozornost</a:t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cs-CZ" sz="3200" i="1" dirty="0" smtClean="0">
                <a:latin typeface="+mn-lt"/>
              </a:rPr>
              <a:t>Mgr. Martin Sycha, </a:t>
            </a:r>
            <a:r>
              <a:rPr lang="cs-CZ" sz="3200" dirty="0" smtClean="0">
                <a:latin typeface="+mn-lt"/>
              </a:rPr>
              <a:t>Ph.D. </a:t>
            </a:r>
            <a:br>
              <a:rPr lang="cs-CZ" sz="3200" dirty="0" smtClean="0">
                <a:latin typeface="+mn-lt"/>
              </a:rPr>
            </a:br>
            <a:r>
              <a:rPr lang="cs-CZ" sz="3200" dirty="0" smtClean="0">
                <a:latin typeface="+mn-lt"/>
              </a:rPr>
              <a:t>			 </a:t>
            </a:r>
            <a:r>
              <a:rPr lang="cs-CZ" sz="2400" dirty="0" err="1" smtClean="0">
                <a:latin typeface="+mn-lt"/>
              </a:rPr>
              <a:t>martin.sycha</a:t>
            </a:r>
            <a:r>
              <a:rPr lang="cs-CZ" sz="2400" dirty="0" smtClean="0">
                <a:latin typeface="+mn-lt"/>
              </a:rPr>
              <a:t>@</a:t>
            </a:r>
            <a:r>
              <a:rPr lang="cs-CZ" sz="2400" dirty="0" err="1" smtClean="0">
                <a:latin typeface="+mn-lt"/>
              </a:rPr>
              <a:t>msmt.cz</a:t>
            </a:r>
            <a:r>
              <a:rPr lang="cs-CZ" sz="2400" dirty="0" smtClean="0">
                <a:latin typeface="+mn-lt"/>
              </a:rPr>
              <a:t/>
            </a:r>
            <a:br>
              <a:rPr lang="cs-CZ" sz="2400" dirty="0" smtClean="0">
                <a:latin typeface="+mn-lt"/>
              </a:rPr>
            </a:br>
            <a:r>
              <a:rPr lang="cs-CZ" sz="2400" dirty="0" smtClean="0">
                <a:latin typeface="+mn-lt"/>
              </a:rPr>
              <a:t/>
            </a:r>
            <a:br>
              <a:rPr lang="cs-CZ" sz="2400" dirty="0" smtClean="0">
                <a:latin typeface="+mn-lt"/>
              </a:rPr>
            </a:br>
            <a:r>
              <a:rPr lang="cs-CZ" sz="2400" dirty="0" smtClean="0">
                <a:latin typeface="+mn-lt"/>
              </a:rPr>
              <a:t/>
            </a:r>
            <a:br>
              <a:rPr lang="cs-CZ" sz="2400" dirty="0" smtClean="0">
                <a:latin typeface="+mn-lt"/>
              </a:rPr>
            </a:br>
            <a:r>
              <a:rPr lang="cs-CZ" sz="3200" i="1" dirty="0" smtClean="0">
                <a:latin typeface="+mn-lt"/>
              </a:rPr>
              <a:t>PhDr. Lenka Mužíková</a:t>
            </a:r>
            <a:r>
              <a:rPr lang="cs-CZ" i="1" dirty="0" smtClean="0">
                <a:latin typeface="Times New Roman" pitchFamily="18" charset="0"/>
              </a:rPr>
              <a:t/>
            </a:r>
            <a:br>
              <a:rPr lang="cs-CZ" i="1" dirty="0" smtClean="0">
                <a:latin typeface="Times New Roman" pitchFamily="18" charset="0"/>
              </a:rPr>
            </a:br>
            <a:r>
              <a:rPr lang="cs-CZ" i="1" dirty="0" smtClean="0">
                <a:latin typeface="Times New Roman" pitchFamily="18" charset="0"/>
              </a:rPr>
              <a:t>			   </a:t>
            </a:r>
            <a:r>
              <a:rPr lang="cs-CZ" sz="2400" dirty="0" err="1" smtClean="0">
                <a:latin typeface="+mn-lt"/>
              </a:rPr>
              <a:t>lenka.muzikova</a:t>
            </a:r>
            <a:r>
              <a:rPr lang="cs-CZ" sz="2400" dirty="0" smtClean="0">
                <a:latin typeface="+mn-lt"/>
              </a:rPr>
              <a:t>@</a:t>
            </a:r>
            <a:r>
              <a:rPr lang="cs-CZ" sz="2400" dirty="0" err="1" smtClean="0">
                <a:latin typeface="+mn-lt"/>
              </a:rPr>
              <a:t>msmt.cz</a:t>
            </a:r>
            <a:r>
              <a:rPr lang="cs-CZ" sz="2400" dirty="0" smtClean="0">
                <a:latin typeface="+mn-lt"/>
              </a:rPr>
              <a:t> 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</a:t>
            </a:r>
            <a:br>
              <a:rPr lang="cs-CZ" dirty="0" smtClean="0"/>
            </a:br>
            <a:r>
              <a:rPr lang="cs-CZ" dirty="0" smtClean="0"/>
              <a:t>   </a:t>
            </a:r>
            <a:r>
              <a:rPr lang="cs-CZ" sz="2400" dirty="0" smtClean="0">
                <a:latin typeface="+mn-lt"/>
              </a:rPr>
              <a:t/>
            </a:r>
            <a:br>
              <a:rPr lang="cs-CZ" sz="2400" dirty="0" smtClean="0">
                <a:latin typeface="+mn-lt"/>
              </a:rPr>
            </a:br>
            <a:endParaRPr lang="cs-CZ" sz="2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251520" y="1340768"/>
            <a:ext cx="8712968" cy="11521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pt-BR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Podíl dospělé populace na dalším vzdělávání </a:t>
            </a:r>
          </a:p>
          <a:p>
            <a:pPr marL="0" lvl="1" algn="ctr" eaLnBrk="0" hangingPunct="0"/>
            <a:r>
              <a:rPr lang="pt-BR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 ČR a EU v letech 2002–201</a:t>
            </a:r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(LFS)</a:t>
            </a:r>
            <a:endParaRPr lang="pt-BR" sz="3600" b="1" kern="0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539552" y="1895474"/>
          <a:ext cx="8280920" cy="496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640960" cy="648072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1"/>
            <a:r>
              <a:rPr lang="pt-BR" sz="36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Participace na DV v letech 2007 a 2011</a:t>
            </a:r>
            <a:r>
              <a:rPr lang="cs-CZ" sz="36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(AES)</a:t>
            </a:r>
            <a:endParaRPr lang="pt-BR" sz="3600" b="1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179512" y="2238375"/>
          <a:ext cx="8715375" cy="461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611560" y="1268760"/>
            <a:ext cx="8064896" cy="12241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Účast na DV v roce 2011 dle dosaženého vzdělání (AES)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323528" y="2897560"/>
          <a:ext cx="842493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23528" y="2708920"/>
          <a:ext cx="8208911" cy="3528391"/>
        </p:xfrm>
        <a:graphic>
          <a:graphicData uri="http://schemas.openxmlformats.org/drawingml/2006/table">
            <a:tbl>
              <a:tblPr/>
              <a:tblGrid>
                <a:gridCol w="5690269"/>
                <a:gridCol w="1259321"/>
                <a:gridCol w="1259321"/>
              </a:tblGrid>
              <a:tr h="56577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Překážky i účasti na vzdělávání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EU27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ČR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937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Vzdělávání nepotřebuji pro svou práci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9377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Nedostatek času z rodinných důvodů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9377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Nedostatek času z pracovních důvodů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937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Vzdělávání nepotřebuji (ne z pracovních důvodů)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937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Příliš drahé kurzy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937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Nemám počítač či přístup k internetu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 bwMode="auto">
          <a:xfrm>
            <a:off x="611560" y="1268760"/>
            <a:ext cx="8064896" cy="12241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Hlavní překážky v účasti na dalším vzdělávání (AES)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467544" y="1268760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Aktuální data NSK </a:t>
            </a:r>
          </a:p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7/2013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1520" y="2785111"/>
          <a:ext cx="8568951" cy="338019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808312"/>
                <a:gridCol w="432048"/>
                <a:gridCol w="648072"/>
                <a:gridCol w="576064"/>
                <a:gridCol w="648072"/>
                <a:gridCol w="720080"/>
                <a:gridCol w="720080"/>
                <a:gridCol w="608251"/>
                <a:gridCol w="590441"/>
                <a:gridCol w="817531"/>
              </a:tblGrid>
              <a:tr h="5000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/>
                        <a:t>Aktuální</a:t>
                      </a:r>
                      <a:r>
                        <a:rPr lang="cs-CZ" sz="1800" b="1" u="none" strike="noStrike" baseline="0" dirty="0" smtClean="0"/>
                        <a:t> d</a:t>
                      </a:r>
                      <a:r>
                        <a:rPr lang="cs-CZ" sz="1800" b="1" u="none" strike="noStrike" dirty="0" smtClean="0"/>
                        <a:t>ata NSK platná </a:t>
                      </a:r>
                      <a:r>
                        <a:rPr lang="cs-CZ" sz="1800" b="1" u="none" strike="noStrike" dirty="0"/>
                        <a:t>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 </a:t>
                      </a:r>
                      <a:r>
                        <a:rPr lang="cs-CZ" sz="1800" b="1" u="none" strike="noStrike" dirty="0" smtClean="0"/>
                        <a:t>červenec 2013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000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MD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MMR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MPO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MPSV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MŠMT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MV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MZe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MŽP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Celkem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80049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u="none" strike="noStrike" dirty="0"/>
                        <a:t>Počet profesních kvalifikací v gesci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46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299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12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111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496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00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/>
                        <a:t>Počet autorizovaných osob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682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00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Počet autorizací PK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708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1002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2811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00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/>
                        <a:t>Počet realizovaných zkoušek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3475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2999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1074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70473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1474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79564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467544" y="1268760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zkoušek profesních kvalifikací</a:t>
            </a:r>
          </a:p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1/2009 - 7/2013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8" name="Graf 7"/>
          <p:cNvGraphicFramePr>
            <a:graphicFrameLocks/>
          </p:cNvGraphicFramePr>
          <p:nvPr/>
        </p:nvGraphicFramePr>
        <p:xfrm>
          <a:off x="179512" y="2564904"/>
          <a:ext cx="86088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539552" y="1196752"/>
            <a:ext cx="8229600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/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PK spadající pod jednotlivé</a:t>
            </a:r>
            <a:b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3600" b="1" kern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autorizující orgány 7/2013</a:t>
            </a:r>
            <a:endParaRPr lang="cs-CZ" sz="3600" b="1" kern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Graf 6"/>
          <p:cNvGraphicFramePr>
            <a:graphicFrameLocks/>
          </p:cNvGraphicFramePr>
          <p:nvPr/>
        </p:nvGraphicFramePr>
        <p:xfrm>
          <a:off x="0" y="1916832"/>
          <a:ext cx="860444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8576</TotalTime>
  <Words>681</Words>
  <Application>Microsoft Office PowerPoint</Application>
  <PresentationFormat>Předvádění na obrazovce (4:3)</PresentationFormat>
  <Paragraphs>203</Paragraphs>
  <Slides>21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Problematika ověřování a uznávání podle zákona č.179/2006 Sb. </vt:lpstr>
      <vt:lpstr>Snímek 2</vt:lpstr>
      <vt:lpstr>Snímek 3</vt:lpstr>
      <vt:lpstr>Participace na DV v letech 2007 a 2011 (AES)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Autorizace na MŠMT – chyby AOs</vt:lpstr>
      <vt:lpstr>Snímek 14</vt:lpstr>
      <vt:lpstr>.</vt:lpstr>
      <vt:lpstr>Školy</vt:lpstr>
      <vt:lpstr>Snímek 17</vt:lpstr>
      <vt:lpstr>Snímek 18</vt:lpstr>
      <vt:lpstr>Snímek 19</vt:lpstr>
      <vt:lpstr>Snímek 20</vt:lpstr>
      <vt:lpstr>Děkujeme Vám za pozornost         Mgr. Martin Sycha, Ph.D.      martin.sycha@msmt.cz   PhDr. Lenka Mužíková       lenka.muzikova@msmt.cz           </vt:lpstr>
    </vt:vector>
  </TitlesOfParts>
  <Company>Ministerstvo školství, mládeže a tělovýchovy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CŽU a DV</dc:title>
  <dc:creator>Martin Sycha</dc:creator>
  <cp:lastModifiedBy>MS</cp:lastModifiedBy>
  <cp:revision>458</cp:revision>
  <dcterms:created xsi:type="dcterms:W3CDTF">2007-12-16T23:10:24Z</dcterms:created>
  <dcterms:modified xsi:type="dcterms:W3CDTF">2013-10-07T08:51:03Z</dcterms:modified>
</cp:coreProperties>
</file>