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rok</c:v>
                </c:pt>
              </c:strCache>
            </c:strRef>
          </c:tx>
          <c:invertIfNegative val="0"/>
          <c:cat>
            <c:numRef>
              <c:f>List1!$A$2:$A$9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List1!$B$2:$B$9</c:f>
              <c:numCache>
                <c:formatCode>General</c:formatCode>
                <c:ptCount val="8"/>
                <c:pt idx="0">
                  <c:v>2</c:v>
                </c:pt>
                <c:pt idx="1">
                  <c:v>27</c:v>
                </c:pt>
                <c:pt idx="2">
                  <c:v>122</c:v>
                </c:pt>
                <c:pt idx="3">
                  <c:v>251</c:v>
                </c:pt>
                <c:pt idx="4">
                  <c:v>585</c:v>
                </c:pt>
                <c:pt idx="5">
                  <c:v>1153</c:v>
                </c:pt>
                <c:pt idx="6">
                  <c:v>1899</c:v>
                </c:pt>
                <c:pt idx="7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68608"/>
        <c:axId val="49270144"/>
        <c:axId val="0"/>
      </c:bar3DChart>
      <c:catAx>
        <c:axId val="4926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270144"/>
        <c:crosses val="autoZero"/>
        <c:auto val="1"/>
        <c:lblAlgn val="ctr"/>
        <c:lblOffset val="100"/>
        <c:noMultiLvlLbl val="0"/>
      </c:catAx>
      <c:valAx>
        <c:axId val="4927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6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Textilní výroba a oděvnictví</c:v>
                </c:pt>
                <c:pt idx="1">
                  <c:v>Gastronomie, hotelnictví a turismus</c:v>
                </c:pt>
                <c:pt idx="2">
                  <c:v>Ekonomika a administrativa</c:v>
                </c:pt>
                <c:pt idx="3">
                  <c:v>Ostatní a provozní služby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</c:v>
                </c:pt>
                <c:pt idx="1">
                  <c:v>3837</c:v>
                </c:pt>
                <c:pt idx="2">
                  <c:v>37</c:v>
                </c:pt>
                <c:pt idx="3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4590757391414254"/>
          <c:y val="0.1151717667820953"/>
          <c:w val="0.51423793392568207"/>
          <c:h val="0.7764845207169399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Kvalifikace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Příprava minutek (414)</c:v>
                </c:pt>
                <c:pt idx="1">
                  <c:v>Složitá obsluha hostů (421)</c:v>
                </c:pt>
                <c:pt idx="2">
                  <c:v>Příprava pokrmů studené kuchyně (563)</c:v>
                </c:pt>
                <c:pt idx="3">
                  <c:v>Průvodce cestovního ruchu (571)</c:v>
                </c:pt>
                <c:pt idx="4">
                  <c:v>Příprava teplých pokrmů (986)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414</c:v>
                </c:pt>
                <c:pt idx="1">
                  <c:v>521</c:v>
                </c:pt>
                <c:pt idx="2">
                  <c:v>563</c:v>
                </c:pt>
                <c:pt idx="3">
                  <c:v>571</c:v>
                </c:pt>
                <c:pt idx="4">
                  <c:v>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917056"/>
        <c:axId val="49259648"/>
        <c:axId val="0"/>
      </c:bar3DChart>
      <c:catAx>
        <c:axId val="21917056"/>
        <c:scaling>
          <c:orientation val="minMax"/>
        </c:scaling>
        <c:delete val="0"/>
        <c:axPos val="l"/>
        <c:majorTickMark val="out"/>
        <c:minorTickMark val="none"/>
        <c:tickLblPos val="nextTo"/>
        <c:crossAx val="49259648"/>
        <c:crosses val="autoZero"/>
        <c:auto val="1"/>
        <c:lblAlgn val="ctr"/>
        <c:lblOffset val="100"/>
        <c:noMultiLvlLbl val="0"/>
      </c:catAx>
      <c:valAx>
        <c:axId val="49259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91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54D60-0C5B-4BDD-843A-3C64F8C8923B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92F8C-3070-412E-BD40-BF9FAA58B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364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230D2-3DC9-41DE-B51A-46EBAA874DED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AD206-B6EB-4499-A242-8FE8E72E0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8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AD206-B6EB-4499-A242-8FE8E72E050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19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403648" y="414908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Michael Forman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003232" cy="1872208"/>
          </a:xfrm>
        </p:spPr>
        <p:txBody>
          <a:bodyPr/>
          <a:lstStyle/>
          <a:p>
            <a:pPr algn="ctr"/>
            <a:r>
              <a:rPr lang="cs-CZ" dirty="0" smtClean="0"/>
              <a:t>Tematická konference projektu UNIV 3 </a:t>
            </a:r>
            <a:br>
              <a:rPr lang="cs-CZ" dirty="0" smtClean="0"/>
            </a:br>
            <a:r>
              <a:rPr lang="cs-CZ" dirty="0" smtClean="0"/>
              <a:t>– Podpora procesů uznávání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52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Textilní výroba a oděvnictví (kód 31)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celkem 5 kvalifikací ve skupině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Ekonomika a administrativa (kód 63)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celkem 3 kvalifikace ve skupině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Gastronomie, hotelnictví a turismus (kód 65)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celkem </a:t>
            </a:r>
            <a:r>
              <a:rPr lang="cs-CZ" sz="2000" dirty="0"/>
              <a:t>28 kvalifikací ve </a:t>
            </a:r>
            <a:r>
              <a:rPr lang="cs-CZ" sz="2000" dirty="0" smtClean="0"/>
              <a:t>skupině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Osobní a provozní služby (kód 69)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celkem </a:t>
            </a:r>
            <a:r>
              <a:rPr lang="cs-CZ" sz="2000" dirty="0"/>
              <a:t>14 kvalifikací ve skupině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Kvalifikace v gesci MMR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25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81642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neznalost hodnotícího standardu – nedoložení všech požadovaných dokumentů dle 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nedostatečné doložení praxe v oboru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seznamy materiálně-technického zázemí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Problémy při procesu udělování autorizace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14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celkem </a:t>
            </a:r>
            <a:r>
              <a:rPr lang="cs-CZ" b="1" dirty="0" smtClean="0"/>
              <a:t>4114</a:t>
            </a:r>
            <a:r>
              <a:rPr lang="cs-CZ" dirty="0" smtClean="0"/>
              <a:t> </a:t>
            </a:r>
            <a:r>
              <a:rPr lang="cs-CZ" dirty="0"/>
              <a:t>zkoušek</a:t>
            </a:r>
          </a:p>
          <a:p>
            <a:r>
              <a:rPr lang="cs-CZ" dirty="0" smtClean="0"/>
              <a:t>z toho neúspěšných 152 (3,7 %)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Celkový počet zkoušek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188754349"/>
              </p:ext>
            </p:extLst>
          </p:nvPr>
        </p:nvGraphicFramePr>
        <p:xfrm>
          <a:off x="755576" y="2348880"/>
          <a:ext cx="741682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866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809233"/>
              </p:ext>
            </p:extLst>
          </p:nvPr>
        </p:nvGraphicFramePr>
        <p:xfrm>
          <a:off x="395288" y="2060575"/>
          <a:ext cx="8291512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Celkový počet zkoušek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26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Nejčastěji zkoušené kvalifikace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655785"/>
              </p:ext>
            </p:extLst>
          </p:nvPr>
        </p:nvGraphicFramePr>
        <p:xfrm>
          <a:off x="395536" y="2204864"/>
          <a:ext cx="8291512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02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92488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Počet kontrol za loňský rok </a:t>
            </a:r>
            <a:r>
              <a:rPr lang="cs-CZ" b="1" dirty="0" smtClean="0"/>
              <a:t>2013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zkontrolovaný </a:t>
            </a:r>
            <a:r>
              <a:rPr lang="cs-CZ" smtClean="0"/>
              <a:t>počet </a:t>
            </a:r>
            <a:r>
              <a:rPr lang="cs-CZ" smtClean="0"/>
              <a:t>zkoušek </a:t>
            </a:r>
            <a:r>
              <a:rPr lang="cs-CZ" dirty="0" smtClean="0"/>
              <a:t>v roce 2013 celkem cca 10 %</a:t>
            </a:r>
            <a:endParaRPr lang="cs-CZ" dirty="0"/>
          </a:p>
          <a:p>
            <a:endParaRPr lang="cs-CZ" dirty="0"/>
          </a:p>
          <a:p>
            <a:r>
              <a:rPr lang="cs-CZ" i="1" u="sng" dirty="0" smtClean="0"/>
              <a:t>Problémy: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známení zkoušky na poslední chvíli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neoznámení místa konání zkoušky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nezasílání stejnopisů osvědčení (pouze kopie)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Kontrolní činnost MMR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45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45224"/>
            <a:ext cx="8291264" cy="100811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michael.forman@mmr.cz</a:t>
            </a:r>
          </a:p>
          <a:p>
            <a:r>
              <a:rPr lang="cs-CZ" dirty="0" smtClean="0"/>
              <a:t>Tel: 224 861 717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91264" cy="504056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339799"/>
      </p:ext>
    </p:extLst>
  </p:cSld>
  <p:clrMapOvr>
    <a:masterClrMapping/>
  </p:clrMapOvr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514</TotalTime>
  <Words>157</Words>
  <Application>Microsoft Office PowerPoint</Application>
  <PresentationFormat>Předvádění na obrazovce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MMR_sablona_1024x768_v1</vt:lpstr>
      <vt:lpstr>Tematická konference projektu UNIV 3  – Podpora procesů uznávání</vt:lpstr>
      <vt:lpstr>Kvalifikace v gesci MMR</vt:lpstr>
      <vt:lpstr>Problémy při procesu udělování autorizace    </vt:lpstr>
      <vt:lpstr>Celkový počet zkoušek</vt:lpstr>
      <vt:lpstr>Celkový počet zkoušek</vt:lpstr>
      <vt:lpstr>Nejčastěji zkoušené kvalifikace</vt:lpstr>
      <vt:lpstr>Kontrolní činnost MMR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Tematická konference projektu UNIV 3 – Podpora procesů uznávání</dc:title>
  <dc:creator>uzivatel</dc:creator>
  <cp:lastModifiedBy>*</cp:lastModifiedBy>
  <cp:revision>24</cp:revision>
  <cp:lastPrinted>2014-02-17T11:52:51Z</cp:lastPrinted>
  <dcterms:created xsi:type="dcterms:W3CDTF">2014-02-10T09:01:47Z</dcterms:created>
  <dcterms:modified xsi:type="dcterms:W3CDTF">2014-02-18T07:50:22Z</dcterms:modified>
</cp:coreProperties>
</file>