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5" r:id="rId2"/>
    <p:sldId id="319" r:id="rId3"/>
    <p:sldId id="348" r:id="rId4"/>
    <p:sldId id="289" r:id="rId5"/>
    <p:sldId id="321" r:id="rId6"/>
    <p:sldId id="350" r:id="rId7"/>
    <p:sldId id="327" r:id="rId8"/>
    <p:sldId id="292" r:id="rId9"/>
    <p:sldId id="357" r:id="rId10"/>
    <p:sldId id="328" r:id="rId11"/>
    <p:sldId id="347" r:id="rId12"/>
    <p:sldId id="329" r:id="rId13"/>
    <p:sldId id="358" r:id="rId14"/>
    <p:sldId id="355" r:id="rId15"/>
    <p:sldId id="356" r:id="rId16"/>
    <p:sldId id="339" r:id="rId17"/>
    <p:sldId id="352" r:id="rId18"/>
    <p:sldId id="360" r:id="rId19"/>
    <p:sldId id="354" r:id="rId20"/>
    <p:sldId id="365" r:id="rId21"/>
    <p:sldId id="367" r:id="rId22"/>
    <p:sldId id="364" r:id="rId23"/>
    <p:sldId id="366" r:id="rId24"/>
    <p:sldId id="369" r:id="rId25"/>
    <p:sldId id="363" r:id="rId26"/>
    <p:sldId id="340" r:id="rId27"/>
    <p:sldId id="341" r:id="rId28"/>
    <p:sldId id="368" r:id="rId29"/>
    <p:sldId id="296" r:id="rId3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0" autoAdjust="0"/>
    <p:restoredTop sz="80458" autoAdjust="0"/>
  </p:normalViewPr>
  <p:slideViewPr>
    <p:cSldViewPr>
      <p:cViewPr>
        <p:scale>
          <a:sx n="75" d="100"/>
          <a:sy n="75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6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DOKUMENTY%20O%20DV\Pod&#237;l%20dosp&#283;l&#233;%20populace%20na%20DV%202002-200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konference%20UNIV%203%20Olomouc\&#353;et&#345;en&#237;\Podklady%20ke%20grafu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konference%20UNIV%203%20Olomouc\&#353;et&#345;en&#237;\REKV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konference%20UNIV%203%20Olomouc\&#353;et&#345;en&#237;\REKV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konference%20UNIV%203%20Olomouc\&#353;et&#345;en&#237;\REKV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konference%20UNIV%203%20Olomouc\&#353;et&#345;en&#237;\Podklady%20ke%20grafum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ycham\Dokumenty\Statistiky\AES%20-%20Participace%20na%20DV%202007%20a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Statistiky\AES%20-%20Participace%20na%20DV%202007%20a%202011%20dle%20dosa&#382;.%20vzd&#283;l&#225;n&#23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7.3434320660301713E-2"/>
          <c:y val="0.19573398942200529"/>
          <c:w val="0.79546577397806151"/>
          <c:h val="0.66980597012006582"/>
        </c:manualLayout>
      </c:layout>
      <c:lineChart>
        <c:grouping val="standard"/>
        <c:ser>
          <c:idx val="0"/>
          <c:order val="0"/>
          <c:tx>
            <c:strRef>
              <c:f>List1!$B$3</c:f>
              <c:strCache>
                <c:ptCount val="1"/>
                <c:pt idx="0">
                  <c:v>ČR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sz="800" b="1"/>
                </a:pPr>
                <a:endParaRPr lang="cs-CZ"/>
              </a:p>
            </c:txPr>
            <c:dLblPos val="t"/>
            <c:showVal val="1"/>
          </c:dLbls>
          <c:cat>
            <c:numRef>
              <c:f>List1!$A$4:$A$14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List1!$B$4:$B$14</c:f>
              <c:numCache>
                <c:formatCode>General</c:formatCode>
                <c:ptCount val="11"/>
                <c:pt idx="0">
                  <c:v>5.6</c:v>
                </c:pt>
                <c:pt idx="1">
                  <c:v>5.0999999999999996</c:v>
                </c:pt>
                <c:pt idx="2">
                  <c:v>5.8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7.8</c:v>
                </c:pt>
                <c:pt idx="7">
                  <c:v>6.8</c:v>
                </c:pt>
                <c:pt idx="8">
                  <c:v>7.5</c:v>
                </c:pt>
                <c:pt idx="9">
                  <c:v>11.4</c:v>
                </c:pt>
                <c:pt idx="10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List1!$C$3</c:f>
              <c:strCache>
                <c:ptCount val="1"/>
                <c:pt idx="0">
                  <c:v>EU 27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3.2480349127549518E-2"/>
                  <c:y val="-3.263102378908180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 b="1" i="0"/>
                </a:pPr>
                <a:endParaRPr lang="cs-CZ"/>
              </a:p>
            </c:txPr>
            <c:dLblPos val="t"/>
            <c:showVal val="1"/>
          </c:dLbls>
          <c:cat>
            <c:numRef>
              <c:f>List1!$A$4:$A$14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List1!$C$4:$C$14</c:f>
              <c:numCache>
                <c:formatCode>General</c:formatCode>
                <c:ptCount val="11"/>
                <c:pt idx="0">
                  <c:v>7.2</c:v>
                </c:pt>
                <c:pt idx="1">
                  <c:v>8.5</c:v>
                </c:pt>
                <c:pt idx="2">
                  <c:v>9.3000000000000007</c:v>
                </c:pt>
                <c:pt idx="3">
                  <c:v>9.8000000000000007</c:v>
                </c:pt>
                <c:pt idx="4">
                  <c:v>9.7000000000000011</c:v>
                </c:pt>
                <c:pt idx="5">
                  <c:v>9.5</c:v>
                </c:pt>
                <c:pt idx="6">
                  <c:v>9.4</c:v>
                </c:pt>
                <c:pt idx="7">
                  <c:v>9.3000000000000007</c:v>
                </c:pt>
                <c:pt idx="8">
                  <c:v>9.1</c:v>
                </c:pt>
                <c:pt idx="9">
                  <c:v>8.9</c:v>
                </c:pt>
                <c:pt idx="10">
                  <c:v>9</c:v>
                </c:pt>
              </c:numCache>
            </c:numRef>
          </c:val>
        </c:ser>
        <c:dLbls>
          <c:showVal val="1"/>
        </c:dLbls>
        <c:marker val="1"/>
        <c:axId val="58807040"/>
        <c:axId val="58808576"/>
      </c:lineChart>
      <c:catAx>
        <c:axId val="58807040"/>
        <c:scaling>
          <c:orientation val="minMax"/>
        </c:scaling>
        <c:axPos val="b"/>
        <c:numFmt formatCode="General" sourceLinked="1"/>
        <c:tickLblPos val="nextTo"/>
        <c:crossAx val="58808576"/>
        <c:crosses val="autoZero"/>
        <c:auto val="1"/>
        <c:lblAlgn val="ctr"/>
        <c:lblOffset val="100"/>
      </c:catAx>
      <c:valAx>
        <c:axId val="58808576"/>
        <c:scaling>
          <c:orientation val="minMax"/>
          <c:max val="12.5"/>
          <c:min val="4"/>
        </c:scaling>
        <c:axPos val="l"/>
        <c:numFmt formatCode="General" sourceLinked="1"/>
        <c:tickLblPos val="nextTo"/>
        <c:crossAx val="58807040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6929979390160161"/>
          <c:y val="0.43569260364193602"/>
          <c:w val="0.12624707146506076"/>
          <c:h val="0.22457181982686977"/>
        </c:manualLayout>
      </c:layout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7545678883162899"/>
          <c:y val="0.16031934814118412"/>
          <c:w val="0.72439096275756232"/>
          <c:h val="0.6849625886316433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9384728071781932E-2"/>
                  <c:y val="-3.223583163215721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5908302159904429E-2"/>
                  <c:y val="-3.9287342813491659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5885543376845744E-2"/>
                  <c:y val="1.378373999546361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2.0805538842528443E-3"/>
                  <c:y val="-6.9040623653386828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7.1440953601730015E-2"/>
                  <c:y val="-4.4564984932439475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9.3415474228512166E-2"/>
                  <c:y val="-2.2462007063931842E-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3.6363826614696421E-2"/>
                  <c:y val="3.0940669453355291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6.6445182724252398E-3"/>
                  <c:y val="-0.102197359658400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Zdravotnictví a sociální</a:t>
                    </a:r>
                    <a:r>
                      <a:rPr lang="cs-CZ" baseline="0"/>
                      <a:t> </a:t>
                    </a:r>
                    <a:r>
                      <a:rPr lang="en-US"/>
                      <a:t>péče
3,30%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-6.5115058292132086E-2"/>
                  <c:y val="1.098571011956845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23688126193528133"/>
                  <c:y val="6.3925342665499766E-3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900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'graf 12'!$A$4:$A$13</c:f>
              <c:strCache>
                <c:ptCount val="10"/>
                <c:pt idx="0">
                  <c:v>Obecné vzdělání</c:v>
                </c:pt>
                <c:pt idx="1">
                  <c:v>Vzdělávání a výchova</c:v>
                </c:pt>
                <c:pt idx="2">
                  <c:v>Humanitní vědy a umění</c:v>
                </c:pt>
                <c:pt idx="3">
                  <c:v>Společenské vědy, obchod a právo</c:v>
                </c:pt>
                <c:pt idx="4">
                  <c:v>Přírodní vědy, matematika a informatika</c:v>
                </c:pt>
                <c:pt idx="5">
                  <c:v>Technické vědy, výroba a stavebnictví</c:v>
                </c:pt>
                <c:pt idx="6">
                  <c:v>Zemědělství a veterinářství</c:v>
                </c:pt>
                <c:pt idx="7">
                  <c:v>Zdravotnictví a sociální péče</c:v>
                </c:pt>
                <c:pt idx="8">
                  <c:v>Služby</c:v>
                </c:pt>
                <c:pt idx="9">
                  <c:v>Ostatní</c:v>
                </c:pt>
              </c:strCache>
            </c:strRef>
          </c:cat>
          <c:val>
            <c:numRef>
              <c:f>'graf 12'!$D$4:$D$13</c:f>
              <c:numCache>
                <c:formatCode>General</c:formatCode>
                <c:ptCount val="10"/>
                <c:pt idx="0">
                  <c:v>0.64</c:v>
                </c:pt>
                <c:pt idx="1">
                  <c:v>6.52</c:v>
                </c:pt>
                <c:pt idx="2">
                  <c:v>2.74</c:v>
                </c:pt>
                <c:pt idx="3">
                  <c:v>25.36</c:v>
                </c:pt>
                <c:pt idx="4">
                  <c:v>9.5</c:v>
                </c:pt>
                <c:pt idx="5">
                  <c:v>17.95</c:v>
                </c:pt>
                <c:pt idx="6">
                  <c:v>5.96</c:v>
                </c:pt>
                <c:pt idx="7">
                  <c:v>3.3</c:v>
                </c:pt>
                <c:pt idx="8">
                  <c:v>27.29</c:v>
                </c:pt>
                <c:pt idx="9">
                  <c:v>0.72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List1!$A$2:$A$4</c:f>
              <c:strCache>
                <c:ptCount val="3"/>
                <c:pt idx="0">
                  <c:v>Kadeřnické a kosmetické služby</c:v>
                </c:pt>
                <c:pt idx="1">
                  <c:v>Hotelnictví, restaurace, stravování</c:v>
                </c:pt>
                <c:pt idx="2">
                  <c:v>Ochrana osob a majetku 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64</c:v>
                </c:pt>
                <c:pt idx="1">
                  <c:v>15</c:v>
                </c:pt>
                <c:pt idx="2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List3!$B$1</c:f>
              <c:strCache>
                <c:ptCount val="1"/>
                <c:pt idx="0">
                  <c:v>Počet účastníků kurzů</c:v>
                </c:pt>
              </c:strCache>
            </c:strRef>
          </c:tx>
          <c:cat>
            <c:strRef>
              <c:f>List3!$A$2:$A$10</c:f>
              <c:strCache>
                <c:ptCount val="9"/>
                <c:pt idx="0">
                  <c:v>Příprava teplých pokrmů</c:v>
                </c:pt>
                <c:pt idx="1">
                  <c:v>Jednoduchá obsluha hostů</c:v>
                </c:pt>
                <c:pt idx="2">
                  <c:v>Barman</c:v>
                </c:pt>
                <c:pt idx="3">
                  <c:v>Příprava pokrmů studené kuchyně</c:v>
                </c:pt>
                <c:pt idx="4">
                  <c:v>Příprava minutek</c:v>
                </c:pt>
                <c:pt idx="5">
                  <c:v>Složitá obsluha hostů</c:v>
                </c:pt>
                <c:pt idx="6">
                  <c:v>Příprava teplých pokrmů</c:v>
                </c:pt>
                <c:pt idx="7">
                  <c:v>Příprava pokrmů studené kuchyně</c:v>
                </c:pt>
                <c:pt idx="8">
                  <c:v>Výpomoc při přípravě pokrmů</c:v>
                </c:pt>
              </c:strCache>
            </c:strRef>
          </c:cat>
          <c:val>
            <c:numRef>
              <c:f>List3!$B$2:$B$10</c:f>
              <c:numCache>
                <c:formatCode>General</c:formatCode>
                <c:ptCount val="9"/>
                <c:pt idx="0">
                  <c:v>139</c:v>
                </c:pt>
                <c:pt idx="1">
                  <c:v>82</c:v>
                </c:pt>
                <c:pt idx="2">
                  <c:v>59</c:v>
                </c:pt>
                <c:pt idx="3">
                  <c:v>51</c:v>
                </c:pt>
                <c:pt idx="4">
                  <c:v>43</c:v>
                </c:pt>
                <c:pt idx="5">
                  <c:v>42</c:v>
                </c:pt>
                <c:pt idx="6">
                  <c:v>25</c:v>
                </c:pt>
                <c:pt idx="7">
                  <c:v>25</c:v>
                </c:pt>
                <c:pt idx="8">
                  <c:v>12</c:v>
                </c:pt>
              </c:numCache>
            </c:numRef>
          </c:val>
        </c:ser>
        <c:dLbls>
          <c:showVal val="1"/>
        </c:dLbls>
        <c:shape val="cylinder"/>
        <c:axId val="88673664"/>
        <c:axId val="89498368"/>
        <c:axId val="0"/>
      </c:bar3DChart>
      <c:catAx>
        <c:axId val="88673664"/>
        <c:scaling>
          <c:orientation val="minMax"/>
        </c:scaling>
        <c:axPos val="b"/>
        <c:majorTickMark val="none"/>
        <c:tickLblPos val="nextTo"/>
        <c:crossAx val="89498368"/>
        <c:crosses val="autoZero"/>
        <c:auto val="1"/>
        <c:lblAlgn val="ctr"/>
        <c:lblOffset val="100"/>
      </c:catAx>
      <c:valAx>
        <c:axId val="89498368"/>
        <c:scaling>
          <c:orientation val="minMax"/>
        </c:scaling>
        <c:delete val="1"/>
        <c:axPos val="l"/>
        <c:numFmt formatCode="General" sourceLinked="1"/>
        <c:tickLblPos val="none"/>
        <c:crossAx val="88673664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'H:\konference UNIV 3 Olomouc\šetření\[Hela - tabulky-finance (1).xls]List6'!$A$29</c:f>
              <c:strCache>
                <c:ptCount val="1"/>
                <c:pt idx="0">
                  <c:v>celkem</c:v>
                </c:pt>
              </c:strCache>
            </c:strRef>
          </c:tx>
          <c:explosion val="25"/>
          <c:dLbls>
            <c:numFmt formatCode="0.00%" sourceLinked="0"/>
            <c:dLblPos val="outEnd"/>
            <c:showCatName val="1"/>
            <c:showPercent val="1"/>
            <c:showLeaderLines val="1"/>
          </c:dLbls>
          <c:cat>
            <c:strRef>
              <c:f>'H:\konference UNIV 3 Olomouc\šetření\[Hela - tabulky-finance (1).xls]List6'!$B$28:$F$28</c:f>
              <c:strCache>
                <c:ptCount val="5"/>
                <c:pt idx="0">
                  <c:v>příspěvek úřadu práce</c:v>
                </c:pt>
                <c:pt idx="1">
                  <c:v>úhrada účastníků</c:v>
                </c:pt>
                <c:pt idx="2">
                  <c:v>úhrada od podniků/institucí</c:v>
                </c:pt>
                <c:pt idx="3">
                  <c:v>jiné zdroje</c:v>
                </c:pt>
                <c:pt idx="4">
                  <c:v>Strukturální fondy</c:v>
                </c:pt>
              </c:strCache>
            </c:strRef>
          </c:cat>
          <c:val>
            <c:numRef>
              <c:f>'H:\konference UNIV 3 Olomouc\šetření\[Hela - tabulky-finance (1).xls]List6'!$B$29:$F$29</c:f>
              <c:numCache>
                <c:formatCode>General</c:formatCode>
                <c:ptCount val="5"/>
                <c:pt idx="0">
                  <c:v>25.169471057080749</c:v>
                </c:pt>
                <c:pt idx="1">
                  <c:v>35.88680460510426</c:v>
                </c:pt>
                <c:pt idx="2">
                  <c:v>15.687142742130264</c:v>
                </c:pt>
                <c:pt idx="3">
                  <c:v>2.1125513243700182</c:v>
                </c:pt>
                <c:pt idx="4">
                  <c:v>21.144030271314708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607154842649925E-2"/>
          <c:y val="1.341639340889015E-2"/>
          <c:w val="0.83320053549849471"/>
          <c:h val="0.63405526351112373"/>
        </c:manualLayout>
      </c:layout>
      <c:barChart>
        <c:barDir val="col"/>
        <c:grouping val="clustered"/>
        <c:ser>
          <c:idx val="0"/>
          <c:order val="0"/>
          <c:tx>
            <c:strRef>
              <c:f>PK!$C$1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PK!$C$2:$C$16</c:f>
              <c:numCache>
                <c:formatCode>General</c:formatCode>
                <c:ptCount val="15"/>
                <c:pt idx="0">
                  <c:v>34</c:v>
                </c:pt>
                <c:pt idx="1">
                  <c:v>20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PK!$D$1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PK!$D$2:$D$16</c:f>
              <c:numCache>
                <c:formatCode>General</c:formatCode>
                <c:ptCount val="15"/>
                <c:pt idx="0">
                  <c:v>22</c:v>
                </c:pt>
                <c:pt idx="1">
                  <c:v>12</c:v>
                </c:pt>
                <c:pt idx="2">
                  <c:v>12</c:v>
                </c:pt>
                <c:pt idx="3">
                  <c:v>3</c:v>
                </c:pt>
                <c:pt idx="4">
                  <c:v>8</c:v>
                </c:pt>
                <c:pt idx="5">
                  <c:v>11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  <c:pt idx="11">
                  <c:v>6</c:v>
                </c:pt>
                <c:pt idx="12">
                  <c:v>9</c:v>
                </c:pt>
                <c:pt idx="13">
                  <c:v>9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PK!$E$1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PK!$E$2:$E$16</c:f>
              <c:numCache>
                <c:formatCode>General</c:formatCode>
                <c:ptCount val="15"/>
                <c:pt idx="0">
                  <c:v>23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7</c:v>
                </c:pt>
              </c:numCache>
            </c:numRef>
          </c:val>
        </c:ser>
        <c:ser>
          <c:idx val="3"/>
          <c:order val="3"/>
          <c:tx>
            <c:strRef>
              <c:f>PK!$F$1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PK!$F$2:$F$16</c:f>
              <c:numCache>
                <c:formatCode>General</c:formatCode>
                <c:ptCount val="15"/>
                <c:pt idx="0">
                  <c:v>79</c:v>
                </c:pt>
                <c:pt idx="1">
                  <c:v>39</c:v>
                </c:pt>
                <c:pt idx="2">
                  <c:v>26</c:v>
                </c:pt>
                <c:pt idx="3">
                  <c:v>22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dLbls/>
        <c:axId val="67741568"/>
        <c:axId val="67743104"/>
      </c:barChart>
      <c:catAx>
        <c:axId val="67741568"/>
        <c:scaling>
          <c:orientation val="minMax"/>
        </c:scaling>
        <c:axPos val="b"/>
        <c:tickLblPos val="nextTo"/>
        <c:crossAx val="67743104"/>
        <c:crosses val="autoZero"/>
        <c:auto val="1"/>
        <c:lblAlgn val="ctr"/>
        <c:lblOffset val="100"/>
      </c:catAx>
      <c:valAx>
        <c:axId val="67743104"/>
        <c:scaling>
          <c:orientation val="minMax"/>
          <c:max val="80"/>
        </c:scaling>
        <c:axPos val="l"/>
        <c:majorGridlines/>
        <c:numFmt formatCode="General" sourceLinked="1"/>
        <c:tickLblPos val="nextTo"/>
        <c:crossAx val="6774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51669221213535"/>
          <c:y val="0.15287736449168471"/>
          <c:w val="0.10007965687411322"/>
          <c:h val="0.26667980632443156"/>
        </c:manualLayout>
      </c:layout>
    </c:legend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09208848893891E-2"/>
          <c:y val="1.261999144899449E-2"/>
          <c:w val="0.76017937757780485"/>
          <c:h val="0.53632103530072162"/>
        </c:manualLayout>
      </c:layout>
      <c:barChart>
        <c:barDir val="col"/>
        <c:grouping val="clustered"/>
        <c:ser>
          <c:idx val="0"/>
          <c:order val="0"/>
          <c:tx>
            <c:strRef>
              <c:f>čisté!$C$1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čisté!$C$2:$C$10</c:f>
              <c:numCache>
                <c:formatCode>General</c:formatCode>
                <c:ptCount val="9"/>
                <c:pt idx="0">
                  <c:v>268</c:v>
                </c:pt>
                <c:pt idx="1">
                  <c:v>224</c:v>
                </c:pt>
                <c:pt idx="2">
                  <c:v>151</c:v>
                </c:pt>
                <c:pt idx="3">
                  <c:v>65</c:v>
                </c:pt>
                <c:pt idx="4">
                  <c:v>75</c:v>
                </c:pt>
                <c:pt idx="5">
                  <c:v>67</c:v>
                </c:pt>
                <c:pt idx="6">
                  <c:v>57</c:v>
                </c:pt>
                <c:pt idx="7">
                  <c:v>54</c:v>
                </c:pt>
                <c:pt idx="8">
                  <c:v>45</c:v>
                </c:pt>
              </c:numCache>
            </c:numRef>
          </c:val>
        </c:ser>
        <c:ser>
          <c:idx val="1"/>
          <c:order val="1"/>
          <c:tx>
            <c:strRef>
              <c:f>čisté!$D$1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čisté!$D$2:$D$10</c:f>
              <c:numCache>
                <c:formatCode>General</c:formatCode>
                <c:ptCount val="9"/>
                <c:pt idx="0">
                  <c:v>229</c:v>
                </c:pt>
                <c:pt idx="1">
                  <c:v>204</c:v>
                </c:pt>
                <c:pt idx="2">
                  <c:v>139</c:v>
                </c:pt>
                <c:pt idx="3">
                  <c:v>113</c:v>
                </c:pt>
                <c:pt idx="4">
                  <c:v>60</c:v>
                </c:pt>
                <c:pt idx="5">
                  <c:v>54</c:v>
                </c:pt>
                <c:pt idx="6">
                  <c:v>72</c:v>
                </c:pt>
                <c:pt idx="7">
                  <c:v>47</c:v>
                </c:pt>
                <c:pt idx="8">
                  <c:v>46</c:v>
                </c:pt>
              </c:numCache>
            </c:numRef>
          </c:val>
        </c:ser>
        <c:ser>
          <c:idx val="2"/>
          <c:order val="2"/>
          <c:tx>
            <c:strRef>
              <c:f>čisté!$E$1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čisté!$E$2:$E$10</c:f>
              <c:numCache>
                <c:formatCode>General</c:formatCode>
                <c:ptCount val="9"/>
                <c:pt idx="0">
                  <c:v>247</c:v>
                </c:pt>
                <c:pt idx="1">
                  <c:v>162</c:v>
                </c:pt>
                <c:pt idx="2">
                  <c:v>90</c:v>
                </c:pt>
                <c:pt idx="3">
                  <c:v>44</c:v>
                </c:pt>
                <c:pt idx="4">
                  <c:v>81</c:v>
                </c:pt>
                <c:pt idx="5">
                  <c:v>74</c:v>
                </c:pt>
                <c:pt idx="6">
                  <c:v>60</c:v>
                </c:pt>
                <c:pt idx="7">
                  <c:v>38</c:v>
                </c:pt>
                <c:pt idx="8">
                  <c:v>43</c:v>
                </c:pt>
              </c:numCache>
            </c:numRef>
          </c:val>
        </c:ser>
        <c:ser>
          <c:idx val="3"/>
          <c:order val="3"/>
          <c:tx>
            <c:strRef>
              <c:f>čisté!$F$1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čisté!$F$2:$F$10</c:f>
              <c:numCache>
                <c:formatCode>General</c:formatCode>
                <c:ptCount val="9"/>
                <c:pt idx="0">
                  <c:v>744</c:v>
                </c:pt>
                <c:pt idx="1">
                  <c:v>590</c:v>
                </c:pt>
                <c:pt idx="2">
                  <c:v>380</c:v>
                </c:pt>
                <c:pt idx="3">
                  <c:v>222</c:v>
                </c:pt>
                <c:pt idx="4">
                  <c:v>216</c:v>
                </c:pt>
                <c:pt idx="5">
                  <c:v>195</c:v>
                </c:pt>
                <c:pt idx="6">
                  <c:v>189</c:v>
                </c:pt>
                <c:pt idx="7">
                  <c:v>139</c:v>
                </c:pt>
                <c:pt idx="8">
                  <c:v>134</c:v>
                </c:pt>
              </c:numCache>
            </c:numRef>
          </c:val>
        </c:ser>
        <c:dLbls/>
        <c:axId val="67682688"/>
        <c:axId val="67684224"/>
      </c:barChart>
      <c:catAx>
        <c:axId val="67682688"/>
        <c:scaling>
          <c:orientation val="minMax"/>
        </c:scaling>
        <c:axPos val="b"/>
        <c:tickLblPos val="nextTo"/>
        <c:txPr>
          <a:bodyPr rot="-2640000" vert="horz"/>
          <a:lstStyle/>
          <a:p>
            <a:pPr>
              <a:defRPr/>
            </a:pPr>
            <a:endParaRPr lang="cs-CZ"/>
          </a:p>
        </c:txPr>
        <c:crossAx val="67684224"/>
        <c:crosses val="autoZero"/>
        <c:auto val="1"/>
        <c:lblAlgn val="ctr"/>
        <c:lblOffset val="100"/>
      </c:catAx>
      <c:valAx>
        <c:axId val="67684224"/>
        <c:scaling>
          <c:orientation val="minMax"/>
        </c:scaling>
        <c:axPos val="l"/>
        <c:majorGridlines/>
        <c:numFmt formatCode="General" sourceLinked="1"/>
        <c:tickLblPos val="nextTo"/>
        <c:crossAx val="6768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1366912714374"/>
          <c:y val="0.1238670522568746"/>
          <c:w val="9.7991140742178198E-2"/>
          <c:h val="0.25642284651857278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Data!$B$11</c:f>
              <c:strCache>
                <c:ptCount val="1"/>
                <c:pt idx="0">
                  <c:v>2007</c:v>
                </c:pt>
              </c:strCache>
            </c:strRef>
          </c:tx>
          <c:dPt>
            <c:idx val="14"/>
            <c:spPr>
              <a:solidFill>
                <a:srgbClr val="002060"/>
              </a:solidFill>
            </c:spPr>
          </c:dPt>
          <c:dPt>
            <c:idx val="16"/>
            <c:spPr>
              <a:solidFill>
                <a:schemeClr val="accent1"/>
              </a:solidFill>
            </c:spPr>
          </c:dPt>
          <c:dPt>
            <c:idx val="17"/>
            <c:spPr>
              <a:solidFill>
                <a:srgbClr val="002060"/>
              </a:solidFill>
            </c:spPr>
          </c:dPt>
          <c:dPt>
            <c:idx val="19"/>
            <c:spPr>
              <a:solidFill>
                <a:schemeClr val="accent1"/>
              </a:solidFill>
            </c:spPr>
          </c:dPt>
          <c:cat>
            <c:strRef>
              <c:f>Data!$A$12:$A$39</c:f>
              <c:strCache>
                <c:ptCount val="28"/>
                <c:pt idx="0">
                  <c:v>Sweden</c:v>
                </c:pt>
                <c:pt idx="1">
                  <c:v>Switzerland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France</c:v>
                </c:pt>
                <c:pt idx="6">
                  <c:v>Germany </c:v>
                </c:pt>
                <c:pt idx="7">
                  <c:v>Estonia</c:v>
                </c:pt>
                <c:pt idx="8">
                  <c:v>Austria</c:v>
                </c:pt>
                <c:pt idx="9">
                  <c:v>EU 17</c:v>
                </c:pt>
                <c:pt idx="10">
                  <c:v>Portugal</c:v>
                </c:pt>
                <c:pt idx="11">
                  <c:v>Cyprus</c:v>
                </c:pt>
                <c:pt idx="12">
                  <c:v>Slovakia</c:v>
                </c:pt>
                <c:pt idx="13">
                  <c:v>Hungary</c:v>
                </c:pt>
                <c:pt idx="14">
                  <c:v>EU 27 </c:v>
                </c:pt>
                <c:pt idx="15">
                  <c:v>Belgium</c:v>
                </c:pt>
                <c:pt idx="16">
                  <c:v>Spain</c:v>
                </c:pt>
                <c:pt idx="17">
                  <c:v>Czech Republic</c:v>
                </c:pt>
                <c:pt idx="18">
                  <c:v>Slovenia</c:v>
                </c:pt>
                <c:pt idx="19">
                  <c:v>Malta</c:v>
                </c:pt>
                <c:pt idx="20">
                  <c:v>United Kingdom</c:v>
                </c:pt>
                <c:pt idx="21">
                  <c:v>Italy</c:v>
                </c:pt>
                <c:pt idx="22">
                  <c:v>Latvia</c:v>
                </c:pt>
                <c:pt idx="23">
                  <c:v>Lithuania</c:v>
                </c:pt>
                <c:pt idx="24">
                  <c:v>Bulgaria</c:v>
                </c:pt>
                <c:pt idx="25">
                  <c:v>Poland</c:v>
                </c:pt>
                <c:pt idx="26">
                  <c:v>Greece</c:v>
                </c:pt>
                <c:pt idx="27">
                  <c:v>Romania</c:v>
                </c:pt>
              </c:strCache>
            </c:strRef>
          </c:cat>
          <c:val>
            <c:numRef>
              <c:f>Data!$B$12:$B$39</c:f>
              <c:numCache>
                <c:formatCode>#,##0</c:formatCode>
                <c:ptCount val="28"/>
                <c:pt idx="0" formatCode="#,##0.0">
                  <c:v>73.400000000000006</c:v>
                </c:pt>
                <c:pt idx="1">
                  <c:v>49</c:v>
                </c:pt>
                <c:pt idx="2" formatCode="#,##0.0">
                  <c:v>54.6</c:v>
                </c:pt>
                <c:pt idx="3" formatCode="#,##0.0">
                  <c:v>44.6</c:v>
                </c:pt>
                <c:pt idx="4" formatCode="#,##0.0">
                  <c:v>44.5</c:v>
                </c:pt>
                <c:pt idx="5" formatCode="#,##0.0">
                  <c:v>35.1</c:v>
                </c:pt>
                <c:pt idx="6" formatCode="#,##0.0">
                  <c:v>45.4</c:v>
                </c:pt>
                <c:pt idx="7" formatCode="#,##0.0">
                  <c:v>42.1</c:v>
                </c:pt>
                <c:pt idx="8" formatCode="#,##0.0">
                  <c:v>41.9</c:v>
                </c:pt>
                <c:pt idx="9" formatCode="#,##0.0">
                  <c:v>35.1</c:v>
                </c:pt>
                <c:pt idx="10" formatCode="#,##0.0">
                  <c:v>26.4</c:v>
                </c:pt>
                <c:pt idx="11" formatCode="#,##0.0">
                  <c:v>40.6</c:v>
                </c:pt>
                <c:pt idx="12">
                  <c:v>44</c:v>
                </c:pt>
                <c:pt idx="13">
                  <c:v>9</c:v>
                </c:pt>
                <c:pt idx="14" formatCode="#,##0.0">
                  <c:v>34.9</c:v>
                </c:pt>
                <c:pt idx="15" formatCode="#,##0.0">
                  <c:v>40.5</c:v>
                </c:pt>
                <c:pt idx="16" formatCode="#,##0.0">
                  <c:v>30.9</c:v>
                </c:pt>
                <c:pt idx="17" formatCode="#,##0.0">
                  <c:v>37.6</c:v>
                </c:pt>
                <c:pt idx="18" formatCode="#,##0.0">
                  <c:v>40.6</c:v>
                </c:pt>
                <c:pt idx="19" formatCode="#,##0.0">
                  <c:v>33.700000000000003</c:v>
                </c:pt>
                <c:pt idx="20" formatCode="#,##0.0">
                  <c:v>49.3</c:v>
                </c:pt>
                <c:pt idx="21" formatCode="#,##0.0">
                  <c:v>22.2</c:v>
                </c:pt>
                <c:pt idx="22" formatCode="#,##0.0">
                  <c:v>32.700000000000003</c:v>
                </c:pt>
                <c:pt idx="23" formatCode="#,##0.0">
                  <c:v>33.9</c:v>
                </c:pt>
                <c:pt idx="24" formatCode="#,##0.0">
                  <c:v>36.4</c:v>
                </c:pt>
                <c:pt idx="25" formatCode="#,##0.0">
                  <c:v>21.8</c:v>
                </c:pt>
                <c:pt idx="26" formatCode="#,##0.0">
                  <c:v>14.5</c:v>
                </c:pt>
                <c:pt idx="27" formatCode="#,##0.0">
                  <c:v>7.4</c:v>
                </c:pt>
              </c:numCache>
            </c:numRef>
          </c:val>
        </c:ser>
        <c:ser>
          <c:idx val="1"/>
          <c:order val="1"/>
          <c:tx>
            <c:strRef>
              <c:f>Data!$C$11</c:f>
              <c:strCache>
                <c:ptCount val="1"/>
                <c:pt idx="0">
                  <c:v>2011</c:v>
                </c:pt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Pt>
            <c:idx val="16"/>
            <c:spPr>
              <a:solidFill>
                <a:schemeClr val="accent2"/>
              </a:solidFill>
            </c:spPr>
          </c:dPt>
          <c:dPt>
            <c:idx val="17"/>
            <c:spPr>
              <a:solidFill>
                <a:srgbClr val="C00000"/>
              </a:solidFill>
            </c:spPr>
          </c:dPt>
          <c:dPt>
            <c:idx val="19"/>
            <c:spPr>
              <a:solidFill>
                <a:schemeClr val="accent2"/>
              </a:solidFill>
            </c:spPr>
          </c:dPt>
          <c:cat>
            <c:strRef>
              <c:f>Data!$A$12:$A$39</c:f>
              <c:strCache>
                <c:ptCount val="28"/>
                <c:pt idx="0">
                  <c:v>Sweden</c:v>
                </c:pt>
                <c:pt idx="1">
                  <c:v>Switzerland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France</c:v>
                </c:pt>
                <c:pt idx="6">
                  <c:v>Germany </c:v>
                </c:pt>
                <c:pt idx="7">
                  <c:v>Estonia</c:v>
                </c:pt>
                <c:pt idx="8">
                  <c:v>Austria</c:v>
                </c:pt>
                <c:pt idx="9">
                  <c:v>EU 17</c:v>
                </c:pt>
                <c:pt idx="10">
                  <c:v>Portugal</c:v>
                </c:pt>
                <c:pt idx="11">
                  <c:v>Cyprus</c:v>
                </c:pt>
                <c:pt idx="12">
                  <c:v>Slovakia</c:v>
                </c:pt>
                <c:pt idx="13">
                  <c:v>Hungary</c:v>
                </c:pt>
                <c:pt idx="14">
                  <c:v>EU 27 </c:v>
                </c:pt>
                <c:pt idx="15">
                  <c:v>Belgium</c:v>
                </c:pt>
                <c:pt idx="16">
                  <c:v>Spain</c:v>
                </c:pt>
                <c:pt idx="17">
                  <c:v>Czech Republic</c:v>
                </c:pt>
                <c:pt idx="18">
                  <c:v>Slovenia</c:v>
                </c:pt>
                <c:pt idx="19">
                  <c:v>Malta</c:v>
                </c:pt>
                <c:pt idx="20">
                  <c:v>United Kingdom</c:v>
                </c:pt>
                <c:pt idx="21">
                  <c:v>Italy</c:v>
                </c:pt>
                <c:pt idx="22">
                  <c:v>Latvia</c:v>
                </c:pt>
                <c:pt idx="23">
                  <c:v>Lithuania</c:v>
                </c:pt>
                <c:pt idx="24">
                  <c:v>Bulgaria</c:v>
                </c:pt>
                <c:pt idx="25">
                  <c:v>Poland</c:v>
                </c:pt>
                <c:pt idx="26">
                  <c:v>Greece</c:v>
                </c:pt>
                <c:pt idx="27">
                  <c:v>Romania</c:v>
                </c:pt>
              </c:strCache>
            </c:strRef>
          </c:cat>
          <c:val>
            <c:numRef>
              <c:f>Data!$C$12:$C$39</c:f>
              <c:numCache>
                <c:formatCode>#,##0.0</c:formatCode>
                <c:ptCount val="28"/>
                <c:pt idx="0">
                  <c:v>71.8</c:v>
                </c:pt>
                <c:pt idx="1">
                  <c:v>65.5</c:v>
                </c:pt>
                <c:pt idx="2">
                  <c:v>60.2</c:v>
                </c:pt>
                <c:pt idx="3">
                  <c:v>59.3</c:v>
                </c:pt>
                <c:pt idx="4">
                  <c:v>58.5</c:v>
                </c:pt>
                <c:pt idx="5">
                  <c:v>50.5</c:v>
                </c:pt>
                <c:pt idx="6">
                  <c:v>50.1</c:v>
                </c:pt>
                <c:pt idx="7" formatCode="#,##0">
                  <c:v>50</c:v>
                </c:pt>
                <c:pt idx="8">
                  <c:v>48.2</c:v>
                </c:pt>
                <c:pt idx="9">
                  <c:v>44.9</c:v>
                </c:pt>
                <c:pt idx="10">
                  <c:v>44.4</c:v>
                </c:pt>
                <c:pt idx="11">
                  <c:v>42.3</c:v>
                </c:pt>
                <c:pt idx="12">
                  <c:v>41.6</c:v>
                </c:pt>
                <c:pt idx="13">
                  <c:v>41.1</c:v>
                </c:pt>
                <c:pt idx="14">
                  <c:v>40.300000000000004</c:v>
                </c:pt>
                <c:pt idx="15">
                  <c:v>37.700000000000003</c:v>
                </c:pt>
                <c:pt idx="16">
                  <c:v>37.700000000000003</c:v>
                </c:pt>
                <c:pt idx="17">
                  <c:v>37.1</c:v>
                </c:pt>
                <c:pt idx="18">
                  <c:v>36.200000000000003</c:v>
                </c:pt>
                <c:pt idx="19">
                  <c:v>35.800000000000004</c:v>
                </c:pt>
                <c:pt idx="20">
                  <c:v>35.800000000000004</c:v>
                </c:pt>
                <c:pt idx="21">
                  <c:v>35.6</c:v>
                </c:pt>
                <c:pt idx="22">
                  <c:v>32.4</c:v>
                </c:pt>
                <c:pt idx="23">
                  <c:v>28.5</c:v>
                </c:pt>
                <c:pt idx="24" formatCode="#,##0">
                  <c:v>26</c:v>
                </c:pt>
                <c:pt idx="25">
                  <c:v>24.2</c:v>
                </c:pt>
                <c:pt idx="26">
                  <c:v>11.7</c:v>
                </c:pt>
                <c:pt idx="27" formatCode="#,##0">
                  <c:v>8</c:v>
                </c:pt>
              </c:numCache>
            </c:numRef>
          </c:val>
        </c:ser>
        <c:dLbls/>
        <c:shape val="box"/>
        <c:axId val="58904576"/>
        <c:axId val="58906112"/>
        <c:axId val="0"/>
      </c:bar3DChart>
      <c:catAx>
        <c:axId val="58904576"/>
        <c:scaling>
          <c:orientation val="minMax"/>
        </c:scaling>
        <c:axPos val="b"/>
        <c:numFmt formatCode="General" sourceLinked="1"/>
        <c:majorTickMark val="none"/>
        <c:tickLblPos val="nextTo"/>
        <c:crossAx val="58906112"/>
        <c:crosses val="autoZero"/>
        <c:auto val="1"/>
        <c:lblAlgn val="ctr"/>
        <c:lblOffset val="100"/>
      </c:catAx>
      <c:valAx>
        <c:axId val="58906112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589045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'ISCED 0-2'!$B$51</c:f>
              <c:strCache>
                <c:ptCount val="1"/>
                <c:pt idx="0">
                  <c:v>2011 ISCED 0-2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0-2'!$B$52:$B$56</c:f>
              <c:numCache>
                <c:formatCode>#,##0.0</c:formatCode>
                <c:ptCount val="5"/>
                <c:pt idx="0">
                  <c:v>44.2</c:v>
                </c:pt>
                <c:pt idx="1">
                  <c:v>21.8</c:v>
                </c:pt>
                <c:pt idx="2">
                  <c:v>10.5</c:v>
                </c:pt>
                <c:pt idx="3">
                  <c:v>5.8</c:v>
                </c:pt>
                <c:pt idx="4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'ISCED 0-2'!$C$51</c:f>
              <c:strCache>
                <c:ptCount val="1"/>
                <c:pt idx="0">
                  <c:v>2011 ISCED 3-4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0-2'!$C$52:$C$56</c:f>
              <c:numCache>
                <c:formatCode>#,##0.0</c:formatCode>
                <c:ptCount val="5"/>
                <c:pt idx="0">
                  <c:v>69.5</c:v>
                </c:pt>
                <c:pt idx="1">
                  <c:v>37.6</c:v>
                </c:pt>
                <c:pt idx="2">
                  <c:v>33.9</c:v>
                </c:pt>
                <c:pt idx="3">
                  <c:v>16.7</c:v>
                </c:pt>
                <c:pt idx="4" formatCode="#,##0">
                  <c:v>7</c:v>
                </c:pt>
              </c:numCache>
            </c:numRef>
          </c:val>
        </c:ser>
        <c:ser>
          <c:idx val="2"/>
          <c:order val="2"/>
          <c:tx>
            <c:strRef>
              <c:f>'ISCED 0-2'!$D$51</c:f>
              <c:strCache>
                <c:ptCount val="1"/>
                <c:pt idx="0">
                  <c:v>2011 ISCED 5-6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0-2'!$D$52:$D$56</c:f>
              <c:numCache>
                <c:formatCode>#,##0.0</c:formatCode>
                <c:ptCount val="5"/>
                <c:pt idx="0">
                  <c:v>84.9</c:v>
                </c:pt>
                <c:pt idx="1">
                  <c:v>61.4</c:v>
                </c:pt>
                <c:pt idx="2">
                  <c:v>64.2</c:v>
                </c:pt>
                <c:pt idx="3">
                  <c:v>51.7</c:v>
                </c:pt>
                <c:pt idx="4">
                  <c:v>21.8</c:v>
                </c:pt>
              </c:numCache>
            </c:numRef>
          </c:val>
        </c:ser>
        <c:dLbls/>
        <c:shape val="box"/>
        <c:axId val="59817344"/>
        <c:axId val="59827328"/>
        <c:axId val="0"/>
      </c:bar3DChart>
      <c:catAx>
        <c:axId val="59817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59827328"/>
        <c:crosses val="autoZero"/>
        <c:auto val="1"/>
        <c:lblAlgn val="ctr"/>
        <c:lblOffset val="100"/>
      </c:catAx>
      <c:valAx>
        <c:axId val="59827328"/>
        <c:scaling>
          <c:orientation val="minMax"/>
        </c:scaling>
        <c:axPos val="l"/>
        <c:majorGridlines/>
        <c:numFmt formatCode="#,##0.0" sourceLinked="1"/>
        <c:tickLblPos val="nextTo"/>
        <c:crossAx val="598173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zkoušek PK'!$B$2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PK'!$B$3:$B$62</c:f>
              <c:numCache>
                <c:formatCode>General</c:formatCode>
                <c:ptCount val="60"/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">
                  <c:v>0</c:v>
                </c:pt>
                <c:pt idx="58" formatCode="0.00">
                  <c:v>0</c:v>
                </c:pt>
                <c:pt idx="59" formatCode="0.00">
                  <c:v>0</c:v>
                </c:pt>
              </c:numCache>
            </c:numRef>
          </c:val>
        </c:ser>
        <c:ser>
          <c:idx val="1"/>
          <c:order val="1"/>
          <c:tx>
            <c:strRef>
              <c:f>'Počet zkoušek PK'!$C$2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PK'!$C$3:$C$62</c:f>
              <c:numCache>
                <c:formatCode>General</c:formatCode>
                <c:ptCount val="60"/>
                <c:pt idx="0">
                  <c:v>29</c:v>
                </c:pt>
                <c:pt idx="1">
                  <c:v>35</c:v>
                </c:pt>
                <c:pt idx="2">
                  <c:v>51</c:v>
                </c:pt>
                <c:pt idx="3">
                  <c:v>64</c:v>
                </c:pt>
                <c:pt idx="4">
                  <c:v>77</c:v>
                </c:pt>
                <c:pt idx="5">
                  <c:v>83</c:v>
                </c:pt>
                <c:pt idx="6">
                  <c:v>92</c:v>
                </c:pt>
                <c:pt idx="7">
                  <c:v>117</c:v>
                </c:pt>
                <c:pt idx="8">
                  <c:v>128</c:v>
                </c:pt>
                <c:pt idx="9">
                  <c:v>130</c:v>
                </c:pt>
                <c:pt idx="10">
                  <c:v>144</c:v>
                </c:pt>
                <c:pt idx="11">
                  <c:v>148</c:v>
                </c:pt>
                <c:pt idx="12">
                  <c:v>149</c:v>
                </c:pt>
                <c:pt idx="13">
                  <c:v>192</c:v>
                </c:pt>
                <c:pt idx="14">
                  <c:v>212</c:v>
                </c:pt>
                <c:pt idx="15">
                  <c:v>238</c:v>
                </c:pt>
                <c:pt idx="16">
                  <c:v>262</c:v>
                </c:pt>
                <c:pt idx="17">
                  <c:v>320</c:v>
                </c:pt>
                <c:pt idx="18">
                  <c:v>322</c:v>
                </c:pt>
                <c:pt idx="19">
                  <c:v>326</c:v>
                </c:pt>
                <c:pt idx="20">
                  <c:v>330</c:v>
                </c:pt>
                <c:pt idx="21">
                  <c:v>347</c:v>
                </c:pt>
                <c:pt idx="22">
                  <c:v>364</c:v>
                </c:pt>
                <c:pt idx="23">
                  <c:v>402</c:v>
                </c:pt>
                <c:pt idx="24">
                  <c:v>407</c:v>
                </c:pt>
                <c:pt idx="25">
                  <c:v>448</c:v>
                </c:pt>
                <c:pt idx="26">
                  <c:v>472</c:v>
                </c:pt>
                <c:pt idx="27">
                  <c:v>512</c:v>
                </c:pt>
                <c:pt idx="28">
                  <c:v>598</c:v>
                </c:pt>
                <c:pt idx="29">
                  <c:v>717</c:v>
                </c:pt>
                <c:pt idx="30">
                  <c:v>718</c:v>
                </c:pt>
                <c:pt idx="31">
                  <c:v>718</c:v>
                </c:pt>
                <c:pt idx="32">
                  <c:v>735</c:v>
                </c:pt>
                <c:pt idx="33">
                  <c:v>802</c:v>
                </c:pt>
                <c:pt idx="34">
                  <c:v>883</c:v>
                </c:pt>
                <c:pt idx="35">
                  <c:v>920</c:v>
                </c:pt>
                <c:pt idx="36">
                  <c:v>927</c:v>
                </c:pt>
                <c:pt idx="37">
                  <c:v>1062</c:v>
                </c:pt>
                <c:pt idx="38">
                  <c:v>1170</c:v>
                </c:pt>
                <c:pt idx="39">
                  <c:v>1255</c:v>
                </c:pt>
                <c:pt idx="40">
                  <c:v>1392</c:v>
                </c:pt>
                <c:pt idx="41">
                  <c:v>1629</c:v>
                </c:pt>
                <c:pt idx="42">
                  <c:v>1696</c:v>
                </c:pt>
                <c:pt idx="43">
                  <c:v>1764</c:v>
                </c:pt>
                <c:pt idx="44">
                  <c:v>1837</c:v>
                </c:pt>
                <c:pt idx="45">
                  <c:v>1886</c:v>
                </c:pt>
                <c:pt idx="46">
                  <c:v>1981</c:v>
                </c:pt>
                <c:pt idx="47">
                  <c:v>2047</c:v>
                </c:pt>
                <c:pt idx="48">
                  <c:v>2229</c:v>
                </c:pt>
                <c:pt idx="49">
                  <c:v>2330</c:v>
                </c:pt>
                <c:pt idx="50">
                  <c:v>2467</c:v>
                </c:pt>
                <c:pt idx="51">
                  <c:v>2883</c:v>
                </c:pt>
                <c:pt idx="52">
                  <c:v>2883</c:v>
                </c:pt>
                <c:pt idx="53">
                  <c:v>3274</c:v>
                </c:pt>
                <c:pt idx="54">
                  <c:v>3475</c:v>
                </c:pt>
                <c:pt idx="55">
                  <c:v>3475</c:v>
                </c:pt>
                <c:pt idx="56">
                  <c:v>3662</c:v>
                </c:pt>
                <c:pt idx="57">
                  <c:v>3628</c:v>
                </c:pt>
                <c:pt idx="58">
                  <c:v>3795</c:v>
                </c:pt>
                <c:pt idx="59">
                  <c:v>4047</c:v>
                </c:pt>
              </c:numCache>
            </c:numRef>
          </c:val>
        </c:ser>
        <c:ser>
          <c:idx val="2"/>
          <c:order val="2"/>
          <c:tx>
            <c:strRef>
              <c:f>'Počet zkoušek PK'!$D$2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PK'!$D$3:$D$62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8</c:v>
                </c:pt>
                <c:pt idx="16">
                  <c:v>132</c:v>
                </c:pt>
                <c:pt idx="17">
                  <c:v>150</c:v>
                </c:pt>
                <c:pt idx="18">
                  <c:v>161</c:v>
                </c:pt>
                <c:pt idx="19">
                  <c:v>207</c:v>
                </c:pt>
                <c:pt idx="20">
                  <c:v>207</c:v>
                </c:pt>
                <c:pt idx="21">
                  <c:v>230</c:v>
                </c:pt>
                <c:pt idx="22">
                  <c:v>266</c:v>
                </c:pt>
                <c:pt idx="23">
                  <c:v>286</c:v>
                </c:pt>
                <c:pt idx="24">
                  <c:v>306</c:v>
                </c:pt>
                <c:pt idx="25">
                  <c:v>321</c:v>
                </c:pt>
                <c:pt idx="26">
                  <c:v>362</c:v>
                </c:pt>
                <c:pt idx="27">
                  <c:v>517</c:v>
                </c:pt>
                <c:pt idx="28">
                  <c:v>654</c:v>
                </c:pt>
                <c:pt idx="29">
                  <c:v>741</c:v>
                </c:pt>
                <c:pt idx="30">
                  <c:v>768</c:v>
                </c:pt>
                <c:pt idx="31">
                  <c:v>860</c:v>
                </c:pt>
                <c:pt idx="32">
                  <c:v>894</c:v>
                </c:pt>
                <c:pt idx="33">
                  <c:v>978</c:v>
                </c:pt>
                <c:pt idx="34">
                  <c:v>1137</c:v>
                </c:pt>
                <c:pt idx="35">
                  <c:v>1180</c:v>
                </c:pt>
                <c:pt idx="36">
                  <c:v>1219</c:v>
                </c:pt>
                <c:pt idx="37">
                  <c:v>1283</c:v>
                </c:pt>
                <c:pt idx="38">
                  <c:v>1310</c:v>
                </c:pt>
                <c:pt idx="39">
                  <c:v>1318</c:v>
                </c:pt>
                <c:pt idx="40">
                  <c:v>1675</c:v>
                </c:pt>
                <c:pt idx="41">
                  <c:v>1779</c:v>
                </c:pt>
                <c:pt idx="42">
                  <c:v>1849</c:v>
                </c:pt>
                <c:pt idx="43">
                  <c:v>1857</c:v>
                </c:pt>
                <c:pt idx="44">
                  <c:v>1942</c:v>
                </c:pt>
                <c:pt idx="45">
                  <c:v>1956</c:v>
                </c:pt>
                <c:pt idx="46">
                  <c:v>1956</c:v>
                </c:pt>
                <c:pt idx="47">
                  <c:v>1956</c:v>
                </c:pt>
                <c:pt idx="48">
                  <c:v>2200</c:v>
                </c:pt>
                <c:pt idx="49">
                  <c:v>2450</c:v>
                </c:pt>
                <c:pt idx="50">
                  <c:v>2700</c:v>
                </c:pt>
                <c:pt idx="51">
                  <c:v>2950</c:v>
                </c:pt>
                <c:pt idx="52">
                  <c:v>2999</c:v>
                </c:pt>
                <c:pt idx="53">
                  <c:v>2999</c:v>
                </c:pt>
                <c:pt idx="54">
                  <c:v>2999</c:v>
                </c:pt>
                <c:pt idx="55">
                  <c:v>3848</c:v>
                </c:pt>
                <c:pt idx="56">
                  <c:v>3919</c:v>
                </c:pt>
                <c:pt idx="57">
                  <c:v>4033</c:v>
                </c:pt>
                <c:pt idx="58">
                  <c:v>4214</c:v>
                </c:pt>
                <c:pt idx="59">
                  <c:v>4457</c:v>
                </c:pt>
              </c:numCache>
            </c:numRef>
          </c:val>
        </c:ser>
        <c:ser>
          <c:idx val="3"/>
          <c:order val="3"/>
          <c:tx>
            <c:strRef>
              <c:f>'Počet zkoušek PK'!$E$2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PK'!$E$3:$E$62</c:f>
              <c:numCache>
                <c:formatCode>General</c:formatCode>
                <c:ptCount val="60"/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5</c:v>
                </c:pt>
                <c:pt idx="53">
                  <c:v>43</c:v>
                </c:pt>
                <c:pt idx="54">
                  <c:v>69</c:v>
                </c:pt>
                <c:pt idx="55">
                  <c:v>111</c:v>
                </c:pt>
                <c:pt idx="56">
                  <c:v>139</c:v>
                </c:pt>
                <c:pt idx="57">
                  <c:v>201</c:v>
                </c:pt>
                <c:pt idx="58">
                  <c:v>249</c:v>
                </c:pt>
                <c:pt idx="59">
                  <c:v>249</c:v>
                </c:pt>
              </c:numCache>
            </c:numRef>
          </c:val>
        </c:ser>
        <c:ser>
          <c:idx val="4"/>
          <c:order val="4"/>
          <c:tx>
            <c:strRef>
              <c:f>'Počet zkoušek PK'!$F$2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PK'!$F$3:$F$62</c:f>
              <c:numCache>
                <c:formatCode>General</c:formatCode>
                <c:ptCount val="60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13</c:v>
                </c:pt>
                <c:pt idx="25">
                  <c:v>18</c:v>
                </c:pt>
                <c:pt idx="26">
                  <c:v>18</c:v>
                </c:pt>
                <c:pt idx="27">
                  <c:v>27</c:v>
                </c:pt>
                <c:pt idx="28">
                  <c:v>39</c:v>
                </c:pt>
                <c:pt idx="29">
                  <c:v>56</c:v>
                </c:pt>
                <c:pt idx="30">
                  <c:v>56</c:v>
                </c:pt>
                <c:pt idx="31">
                  <c:v>56</c:v>
                </c:pt>
                <c:pt idx="32">
                  <c:v>58</c:v>
                </c:pt>
                <c:pt idx="33">
                  <c:v>72</c:v>
                </c:pt>
                <c:pt idx="34">
                  <c:v>92</c:v>
                </c:pt>
                <c:pt idx="35">
                  <c:v>112</c:v>
                </c:pt>
                <c:pt idx="36">
                  <c:v>113</c:v>
                </c:pt>
                <c:pt idx="37">
                  <c:v>122</c:v>
                </c:pt>
                <c:pt idx="38">
                  <c:v>129</c:v>
                </c:pt>
                <c:pt idx="39">
                  <c:v>170</c:v>
                </c:pt>
                <c:pt idx="40">
                  <c:v>170</c:v>
                </c:pt>
                <c:pt idx="41">
                  <c:v>233</c:v>
                </c:pt>
                <c:pt idx="42">
                  <c:v>264</c:v>
                </c:pt>
                <c:pt idx="43">
                  <c:v>276</c:v>
                </c:pt>
                <c:pt idx="44">
                  <c:v>278</c:v>
                </c:pt>
                <c:pt idx="45">
                  <c:v>319</c:v>
                </c:pt>
                <c:pt idx="46">
                  <c:v>329</c:v>
                </c:pt>
                <c:pt idx="47">
                  <c:v>449</c:v>
                </c:pt>
                <c:pt idx="48">
                  <c:v>474</c:v>
                </c:pt>
                <c:pt idx="49">
                  <c:v>528</c:v>
                </c:pt>
                <c:pt idx="50">
                  <c:v>641</c:v>
                </c:pt>
                <c:pt idx="51">
                  <c:v>789</c:v>
                </c:pt>
                <c:pt idx="52">
                  <c:v>821</c:v>
                </c:pt>
                <c:pt idx="53">
                  <c:v>1102</c:v>
                </c:pt>
                <c:pt idx="54">
                  <c:v>1252</c:v>
                </c:pt>
                <c:pt idx="55">
                  <c:v>1374</c:v>
                </c:pt>
                <c:pt idx="56">
                  <c:v>1487</c:v>
                </c:pt>
                <c:pt idx="57">
                  <c:v>1703</c:v>
                </c:pt>
                <c:pt idx="58">
                  <c:v>1910</c:v>
                </c:pt>
                <c:pt idx="59">
                  <c:v>2171</c:v>
                </c:pt>
              </c:numCache>
            </c:numRef>
          </c:val>
        </c:ser>
        <c:ser>
          <c:idx val="5"/>
          <c:order val="5"/>
          <c:tx>
            <c:strRef>
              <c:f>'Počet zkoušek PK'!$G$2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PK'!$G$3:$G$62</c:f>
              <c:numCache>
                <c:formatCode>General</c:formatCode>
                <c:ptCount val="60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215</c:v>
                </c:pt>
                <c:pt idx="11">
                  <c:v>545</c:v>
                </c:pt>
                <c:pt idx="12">
                  <c:v>592</c:v>
                </c:pt>
                <c:pt idx="13">
                  <c:v>769</c:v>
                </c:pt>
                <c:pt idx="14">
                  <c:v>1072</c:v>
                </c:pt>
                <c:pt idx="15">
                  <c:v>1478</c:v>
                </c:pt>
                <c:pt idx="16">
                  <c:v>1835</c:v>
                </c:pt>
                <c:pt idx="17">
                  <c:v>2428</c:v>
                </c:pt>
                <c:pt idx="18">
                  <c:v>2592</c:v>
                </c:pt>
                <c:pt idx="19">
                  <c:v>2903</c:v>
                </c:pt>
                <c:pt idx="20">
                  <c:v>3348</c:v>
                </c:pt>
                <c:pt idx="21">
                  <c:v>3775</c:v>
                </c:pt>
                <c:pt idx="22">
                  <c:v>4358</c:v>
                </c:pt>
                <c:pt idx="23">
                  <c:v>4645</c:v>
                </c:pt>
                <c:pt idx="24">
                  <c:v>5166</c:v>
                </c:pt>
                <c:pt idx="25">
                  <c:v>5760</c:v>
                </c:pt>
                <c:pt idx="26">
                  <c:v>6589</c:v>
                </c:pt>
                <c:pt idx="27">
                  <c:v>7713</c:v>
                </c:pt>
                <c:pt idx="28">
                  <c:v>9070</c:v>
                </c:pt>
                <c:pt idx="29">
                  <c:v>10716</c:v>
                </c:pt>
                <c:pt idx="30">
                  <c:v>11516</c:v>
                </c:pt>
                <c:pt idx="31">
                  <c:v>13338</c:v>
                </c:pt>
                <c:pt idx="32">
                  <c:v>15322</c:v>
                </c:pt>
                <c:pt idx="33">
                  <c:v>17673</c:v>
                </c:pt>
                <c:pt idx="34">
                  <c:v>20705</c:v>
                </c:pt>
                <c:pt idx="35">
                  <c:v>22489</c:v>
                </c:pt>
                <c:pt idx="36">
                  <c:v>24238</c:v>
                </c:pt>
                <c:pt idx="37">
                  <c:v>27049</c:v>
                </c:pt>
                <c:pt idx="38">
                  <c:v>31027</c:v>
                </c:pt>
                <c:pt idx="39">
                  <c:v>35037</c:v>
                </c:pt>
                <c:pt idx="40">
                  <c:v>39973</c:v>
                </c:pt>
                <c:pt idx="41">
                  <c:v>46790</c:v>
                </c:pt>
                <c:pt idx="42">
                  <c:v>52649</c:v>
                </c:pt>
                <c:pt idx="43">
                  <c:v>54958</c:v>
                </c:pt>
                <c:pt idx="44">
                  <c:v>56784</c:v>
                </c:pt>
                <c:pt idx="45">
                  <c:v>58439</c:v>
                </c:pt>
                <c:pt idx="46">
                  <c:v>60496</c:v>
                </c:pt>
                <c:pt idx="47">
                  <c:v>61793</c:v>
                </c:pt>
                <c:pt idx="48">
                  <c:v>63017</c:v>
                </c:pt>
                <c:pt idx="49">
                  <c:v>64320</c:v>
                </c:pt>
                <c:pt idx="50">
                  <c:v>65948</c:v>
                </c:pt>
                <c:pt idx="51">
                  <c:v>67110</c:v>
                </c:pt>
                <c:pt idx="52">
                  <c:v>68212</c:v>
                </c:pt>
                <c:pt idx="53">
                  <c:v>68584</c:v>
                </c:pt>
                <c:pt idx="54">
                  <c:v>70473</c:v>
                </c:pt>
                <c:pt idx="55">
                  <c:v>71516</c:v>
                </c:pt>
                <c:pt idx="56">
                  <c:v>72742</c:v>
                </c:pt>
                <c:pt idx="57">
                  <c:v>74135</c:v>
                </c:pt>
                <c:pt idx="58">
                  <c:v>75433</c:v>
                </c:pt>
                <c:pt idx="59">
                  <c:v>76323</c:v>
                </c:pt>
              </c:numCache>
            </c:numRef>
          </c:val>
        </c:ser>
        <c:ser>
          <c:idx val="6"/>
          <c:order val="6"/>
          <c:tx>
            <c:strRef>
              <c:f>'Počet zkoušek PK'!$H$2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PK'!$H$3:$H$62</c:f>
              <c:numCache>
                <c:formatCode>General</c:formatCode>
                <c:ptCount val="60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45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46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106</c:v>
                </c:pt>
                <c:pt idx="27">
                  <c:v>118</c:v>
                </c:pt>
                <c:pt idx="28">
                  <c:v>229</c:v>
                </c:pt>
                <c:pt idx="29">
                  <c:v>282</c:v>
                </c:pt>
                <c:pt idx="30">
                  <c:v>282</c:v>
                </c:pt>
                <c:pt idx="31">
                  <c:v>282</c:v>
                </c:pt>
                <c:pt idx="32">
                  <c:v>290</c:v>
                </c:pt>
                <c:pt idx="33">
                  <c:v>336</c:v>
                </c:pt>
                <c:pt idx="34">
                  <c:v>379</c:v>
                </c:pt>
                <c:pt idx="35">
                  <c:v>385</c:v>
                </c:pt>
                <c:pt idx="36">
                  <c:v>399</c:v>
                </c:pt>
                <c:pt idx="37">
                  <c:v>428</c:v>
                </c:pt>
                <c:pt idx="38">
                  <c:v>436</c:v>
                </c:pt>
                <c:pt idx="39">
                  <c:v>500</c:v>
                </c:pt>
                <c:pt idx="40">
                  <c:v>508</c:v>
                </c:pt>
                <c:pt idx="41">
                  <c:v>585</c:v>
                </c:pt>
                <c:pt idx="42">
                  <c:v>660</c:v>
                </c:pt>
                <c:pt idx="43">
                  <c:v>671</c:v>
                </c:pt>
                <c:pt idx="44">
                  <c:v>687</c:v>
                </c:pt>
                <c:pt idx="45">
                  <c:v>805</c:v>
                </c:pt>
                <c:pt idx="46">
                  <c:v>840</c:v>
                </c:pt>
                <c:pt idx="47">
                  <c:v>912</c:v>
                </c:pt>
                <c:pt idx="48">
                  <c:v>980</c:v>
                </c:pt>
                <c:pt idx="49">
                  <c:v>1026</c:v>
                </c:pt>
                <c:pt idx="50">
                  <c:v>1098</c:v>
                </c:pt>
                <c:pt idx="51">
                  <c:v>1159</c:v>
                </c:pt>
                <c:pt idx="52">
                  <c:v>1159</c:v>
                </c:pt>
                <c:pt idx="53">
                  <c:v>1369</c:v>
                </c:pt>
                <c:pt idx="54">
                  <c:v>1474</c:v>
                </c:pt>
                <c:pt idx="55">
                  <c:v>1580</c:v>
                </c:pt>
                <c:pt idx="56">
                  <c:v>1580</c:v>
                </c:pt>
                <c:pt idx="57">
                  <c:v>1772</c:v>
                </c:pt>
                <c:pt idx="58">
                  <c:v>1868</c:v>
                </c:pt>
                <c:pt idx="59">
                  <c:v>1868</c:v>
                </c:pt>
              </c:numCache>
            </c:numRef>
          </c:val>
        </c:ser>
        <c:ser>
          <c:idx val="7"/>
          <c:order val="7"/>
          <c:tx>
            <c:strRef>
              <c:f>'Počet zkoušek PK'!$I$2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zkoušek PK'!$A$3:$A$62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PK'!$I$3:$I$62</c:f>
              <c:numCache>
                <c:formatCode>General</c:formatCode>
                <c:ptCount val="60"/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</c:numCache>
            </c:numRef>
          </c:val>
        </c:ser>
        <c:dLbls/>
        <c:gapWidth val="75"/>
        <c:shape val="cylinder"/>
        <c:axId val="66086784"/>
        <c:axId val="66088320"/>
        <c:axId val="0"/>
      </c:bar3DChart>
      <c:dateAx>
        <c:axId val="66086784"/>
        <c:scaling>
          <c:orientation val="minMax"/>
        </c:scaling>
        <c:axPos val="b"/>
        <c:numFmt formatCode="mmm/yy" sourceLinked="0"/>
        <c:majorTickMark val="none"/>
        <c:tickLblPos val="nextTo"/>
        <c:crossAx val="66088320"/>
        <c:crosses val="autoZero"/>
        <c:auto val="1"/>
        <c:lblOffset val="100"/>
        <c:baseTimeUnit val="months"/>
      </c:dateAx>
      <c:valAx>
        <c:axId val="66088320"/>
        <c:scaling>
          <c:orientation val="minMax"/>
        </c:scaling>
        <c:axPos val="l"/>
        <c:numFmt formatCode="General" sourceLinked="1"/>
        <c:majorTickMark val="none"/>
        <c:tickLblPos val="nextTo"/>
        <c:crossAx val="66086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zkoušek PK'!$X$3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PK'!$X$4:$X$63</c:f>
              <c:numCache>
                <c:formatCode>General</c:formatCode>
                <c:ptCount val="60"/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">
                  <c:v>0</c:v>
                </c:pt>
                <c:pt idx="58" formatCode="0.00">
                  <c:v>0</c:v>
                </c:pt>
                <c:pt idx="59" formatCode="0.00">
                  <c:v>0</c:v>
                </c:pt>
              </c:numCache>
            </c:numRef>
          </c:val>
        </c:ser>
        <c:ser>
          <c:idx val="1"/>
          <c:order val="1"/>
          <c:tx>
            <c:strRef>
              <c:f>'Počet zkoušek PK'!$Y$3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PK'!$Y$4:$Y$63</c:f>
              <c:numCache>
                <c:formatCode>General</c:formatCode>
                <c:ptCount val="60"/>
                <c:pt idx="0">
                  <c:v>29</c:v>
                </c:pt>
                <c:pt idx="1">
                  <c:v>35</c:v>
                </c:pt>
                <c:pt idx="2">
                  <c:v>51</c:v>
                </c:pt>
                <c:pt idx="3">
                  <c:v>64</c:v>
                </c:pt>
                <c:pt idx="4">
                  <c:v>77</c:v>
                </c:pt>
                <c:pt idx="5">
                  <c:v>83</c:v>
                </c:pt>
                <c:pt idx="6">
                  <c:v>92</c:v>
                </c:pt>
                <c:pt idx="7">
                  <c:v>117</c:v>
                </c:pt>
                <c:pt idx="8">
                  <c:v>128</c:v>
                </c:pt>
                <c:pt idx="9">
                  <c:v>130</c:v>
                </c:pt>
                <c:pt idx="10">
                  <c:v>144</c:v>
                </c:pt>
                <c:pt idx="11">
                  <c:v>148</c:v>
                </c:pt>
                <c:pt idx="12">
                  <c:v>149</c:v>
                </c:pt>
                <c:pt idx="13">
                  <c:v>192</c:v>
                </c:pt>
                <c:pt idx="14">
                  <c:v>212</c:v>
                </c:pt>
                <c:pt idx="15">
                  <c:v>238</c:v>
                </c:pt>
                <c:pt idx="16">
                  <c:v>262</c:v>
                </c:pt>
                <c:pt idx="17">
                  <c:v>320</c:v>
                </c:pt>
                <c:pt idx="18">
                  <c:v>322</c:v>
                </c:pt>
                <c:pt idx="19">
                  <c:v>326</c:v>
                </c:pt>
                <c:pt idx="20">
                  <c:v>330</c:v>
                </c:pt>
                <c:pt idx="21">
                  <c:v>347</c:v>
                </c:pt>
                <c:pt idx="22">
                  <c:v>364</c:v>
                </c:pt>
                <c:pt idx="23">
                  <c:v>402</c:v>
                </c:pt>
                <c:pt idx="24">
                  <c:v>407</c:v>
                </c:pt>
                <c:pt idx="25">
                  <c:v>448</c:v>
                </c:pt>
                <c:pt idx="26">
                  <c:v>472</c:v>
                </c:pt>
                <c:pt idx="27">
                  <c:v>512</c:v>
                </c:pt>
                <c:pt idx="28">
                  <c:v>598</c:v>
                </c:pt>
                <c:pt idx="29">
                  <c:v>717</c:v>
                </c:pt>
                <c:pt idx="30">
                  <c:v>718</c:v>
                </c:pt>
                <c:pt idx="31">
                  <c:v>718</c:v>
                </c:pt>
                <c:pt idx="32">
                  <c:v>735</c:v>
                </c:pt>
                <c:pt idx="33">
                  <c:v>802</c:v>
                </c:pt>
                <c:pt idx="34">
                  <c:v>883</c:v>
                </c:pt>
                <c:pt idx="35">
                  <c:v>920</c:v>
                </c:pt>
                <c:pt idx="36">
                  <c:v>927</c:v>
                </c:pt>
                <c:pt idx="37">
                  <c:v>1062</c:v>
                </c:pt>
                <c:pt idx="38">
                  <c:v>1170</c:v>
                </c:pt>
                <c:pt idx="39">
                  <c:v>1255</c:v>
                </c:pt>
                <c:pt idx="40">
                  <c:v>1392</c:v>
                </c:pt>
                <c:pt idx="41">
                  <c:v>1629</c:v>
                </c:pt>
                <c:pt idx="42">
                  <c:v>1696</c:v>
                </c:pt>
                <c:pt idx="43">
                  <c:v>1764</c:v>
                </c:pt>
                <c:pt idx="44">
                  <c:v>1837</c:v>
                </c:pt>
                <c:pt idx="45">
                  <c:v>1886</c:v>
                </c:pt>
                <c:pt idx="46">
                  <c:v>1981</c:v>
                </c:pt>
                <c:pt idx="47">
                  <c:v>2047</c:v>
                </c:pt>
                <c:pt idx="48">
                  <c:v>2229</c:v>
                </c:pt>
                <c:pt idx="49">
                  <c:v>2330</c:v>
                </c:pt>
                <c:pt idx="50">
                  <c:v>2467</c:v>
                </c:pt>
                <c:pt idx="51">
                  <c:v>2883</c:v>
                </c:pt>
                <c:pt idx="52">
                  <c:v>2883</c:v>
                </c:pt>
                <c:pt idx="53">
                  <c:v>3274</c:v>
                </c:pt>
                <c:pt idx="54">
                  <c:v>3475</c:v>
                </c:pt>
                <c:pt idx="55">
                  <c:v>3475</c:v>
                </c:pt>
                <c:pt idx="56">
                  <c:v>3662</c:v>
                </c:pt>
                <c:pt idx="57">
                  <c:v>3628</c:v>
                </c:pt>
                <c:pt idx="58">
                  <c:v>3795</c:v>
                </c:pt>
                <c:pt idx="59">
                  <c:v>4047</c:v>
                </c:pt>
              </c:numCache>
            </c:numRef>
          </c:val>
        </c:ser>
        <c:ser>
          <c:idx val="2"/>
          <c:order val="2"/>
          <c:tx>
            <c:strRef>
              <c:f>'Počet zkoušek PK'!$Z$3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PK'!$Z$4:$Z$63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8</c:v>
                </c:pt>
                <c:pt idx="16">
                  <c:v>132</c:v>
                </c:pt>
                <c:pt idx="17">
                  <c:v>150</c:v>
                </c:pt>
                <c:pt idx="18">
                  <c:v>161</c:v>
                </c:pt>
                <c:pt idx="19">
                  <c:v>207</c:v>
                </c:pt>
                <c:pt idx="20">
                  <c:v>207</c:v>
                </c:pt>
                <c:pt idx="21">
                  <c:v>230</c:v>
                </c:pt>
                <c:pt idx="22">
                  <c:v>266</c:v>
                </c:pt>
                <c:pt idx="23">
                  <c:v>286</c:v>
                </c:pt>
                <c:pt idx="24">
                  <c:v>306</c:v>
                </c:pt>
                <c:pt idx="25">
                  <c:v>321</c:v>
                </c:pt>
                <c:pt idx="26">
                  <c:v>362</c:v>
                </c:pt>
                <c:pt idx="27">
                  <c:v>517</c:v>
                </c:pt>
                <c:pt idx="28">
                  <c:v>654</c:v>
                </c:pt>
                <c:pt idx="29">
                  <c:v>741</c:v>
                </c:pt>
                <c:pt idx="30">
                  <c:v>768</c:v>
                </c:pt>
                <c:pt idx="31">
                  <c:v>860</c:v>
                </c:pt>
                <c:pt idx="32">
                  <c:v>894</c:v>
                </c:pt>
                <c:pt idx="33">
                  <c:v>978</c:v>
                </c:pt>
                <c:pt idx="34">
                  <c:v>1137</c:v>
                </c:pt>
                <c:pt idx="35">
                  <c:v>1180</c:v>
                </c:pt>
                <c:pt idx="36">
                  <c:v>1219</c:v>
                </c:pt>
                <c:pt idx="37">
                  <c:v>1283</c:v>
                </c:pt>
                <c:pt idx="38">
                  <c:v>1310</c:v>
                </c:pt>
                <c:pt idx="39">
                  <c:v>1318</c:v>
                </c:pt>
                <c:pt idx="40">
                  <c:v>1675</c:v>
                </c:pt>
                <c:pt idx="41">
                  <c:v>1779</c:v>
                </c:pt>
                <c:pt idx="42">
                  <c:v>1849</c:v>
                </c:pt>
                <c:pt idx="43">
                  <c:v>1857</c:v>
                </c:pt>
                <c:pt idx="44">
                  <c:v>1942</c:v>
                </c:pt>
                <c:pt idx="45">
                  <c:v>1956</c:v>
                </c:pt>
                <c:pt idx="46">
                  <c:v>1956</c:v>
                </c:pt>
                <c:pt idx="47">
                  <c:v>1956</c:v>
                </c:pt>
                <c:pt idx="48">
                  <c:v>2200</c:v>
                </c:pt>
                <c:pt idx="49">
                  <c:v>2450</c:v>
                </c:pt>
                <c:pt idx="50">
                  <c:v>2700</c:v>
                </c:pt>
                <c:pt idx="51">
                  <c:v>2950</c:v>
                </c:pt>
                <c:pt idx="52">
                  <c:v>2999</c:v>
                </c:pt>
                <c:pt idx="53">
                  <c:v>2999</c:v>
                </c:pt>
                <c:pt idx="54">
                  <c:v>2999</c:v>
                </c:pt>
                <c:pt idx="55">
                  <c:v>3848</c:v>
                </c:pt>
                <c:pt idx="56">
                  <c:v>3919</c:v>
                </c:pt>
                <c:pt idx="57">
                  <c:v>4033</c:v>
                </c:pt>
                <c:pt idx="58">
                  <c:v>4214</c:v>
                </c:pt>
                <c:pt idx="59">
                  <c:v>4457</c:v>
                </c:pt>
              </c:numCache>
            </c:numRef>
          </c:val>
        </c:ser>
        <c:ser>
          <c:idx val="3"/>
          <c:order val="3"/>
          <c:tx>
            <c:strRef>
              <c:f>'Počet zkoušek PK'!$AA$3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PK'!$AA$4:$AA$63</c:f>
              <c:numCache>
                <c:formatCode>General</c:formatCode>
                <c:ptCount val="60"/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5</c:v>
                </c:pt>
                <c:pt idx="53">
                  <c:v>43</c:v>
                </c:pt>
                <c:pt idx="54">
                  <c:v>69</c:v>
                </c:pt>
                <c:pt idx="55">
                  <c:v>111</c:v>
                </c:pt>
                <c:pt idx="56">
                  <c:v>139</c:v>
                </c:pt>
                <c:pt idx="57">
                  <c:v>201</c:v>
                </c:pt>
                <c:pt idx="58">
                  <c:v>249</c:v>
                </c:pt>
                <c:pt idx="59">
                  <c:v>249</c:v>
                </c:pt>
              </c:numCache>
            </c:numRef>
          </c:val>
        </c:ser>
        <c:ser>
          <c:idx val="4"/>
          <c:order val="4"/>
          <c:tx>
            <c:strRef>
              <c:f>'Počet zkoušek PK'!$AB$3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PK'!$AB$4:$AB$63</c:f>
              <c:numCache>
                <c:formatCode>General</c:formatCode>
                <c:ptCount val="60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13</c:v>
                </c:pt>
                <c:pt idx="25">
                  <c:v>18</c:v>
                </c:pt>
                <c:pt idx="26">
                  <c:v>18</c:v>
                </c:pt>
                <c:pt idx="27">
                  <c:v>27</c:v>
                </c:pt>
                <c:pt idx="28">
                  <c:v>39</c:v>
                </c:pt>
                <c:pt idx="29">
                  <c:v>56</c:v>
                </c:pt>
                <c:pt idx="30">
                  <c:v>56</c:v>
                </c:pt>
                <c:pt idx="31">
                  <c:v>56</c:v>
                </c:pt>
                <c:pt idx="32">
                  <c:v>58</c:v>
                </c:pt>
                <c:pt idx="33">
                  <c:v>72</c:v>
                </c:pt>
                <c:pt idx="34">
                  <c:v>92</c:v>
                </c:pt>
                <c:pt idx="35">
                  <c:v>112</c:v>
                </c:pt>
                <c:pt idx="36">
                  <c:v>113</c:v>
                </c:pt>
                <c:pt idx="37">
                  <c:v>122</c:v>
                </c:pt>
                <c:pt idx="38">
                  <c:v>129</c:v>
                </c:pt>
                <c:pt idx="39">
                  <c:v>170</c:v>
                </c:pt>
                <c:pt idx="40">
                  <c:v>170</c:v>
                </c:pt>
                <c:pt idx="41">
                  <c:v>233</c:v>
                </c:pt>
                <c:pt idx="42">
                  <c:v>264</c:v>
                </c:pt>
                <c:pt idx="43">
                  <c:v>276</c:v>
                </c:pt>
                <c:pt idx="44">
                  <c:v>278</c:v>
                </c:pt>
                <c:pt idx="45">
                  <c:v>319</c:v>
                </c:pt>
                <c:pt idx="46">
                  <c:v>329</c:v>
                </c:pt>
                <c:pt idx="47">
                  <c:v>449</c:v>
                </c:pt>
                <c:pt idx="48">
                  <c:v>474</c:v>
                </c:pt>
                <c:pt idx="49">
                  <c:v>528</c:v>
                </c:pt>
                <c:pt idx="50">
                  <c:v>641</c:v>
                </c:pt>
                <c:pt idx="51">
                  <c:v>789</c:v>
                </c:pt>
                <c:pt idx="52">
                  <c:v>821</c:v>
                </c:pt>
                <c:pt idx="53">
                  <c:v>1102</c:v>
                </c:pt>
                <c:pt idx="54">
                  <c:v>1252</c:v>
                </c:pt>
                <c:pt idx="55">
                  <c:v>1374</c:v>
                </c:pt>
                <c:pt idx="56">
                  <c:v>1487</c:v>
                </c:pt>
                <c:pt idx="57">
                  <c:v>1703</c:v>
                </c:pt>
                <c:pt idx="58">
                  <c:v>1910</c:v>
                </c:pt>
                <c:pt idx="59">
                  <c:v>2171</c:v>
                </c:pt>
              </c:numCache>
            </c:numRef>
          </c:val>
        </c:ser>
        <c:ser>
          <c:idx val="5"/>
          <c:order val="5"/>
          <c:tx>
            <c:strRef>
              <c:f>'Počet zkoušek PK'!$AC$3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PK'!$AC$4:$AC$63</c:f>
              <c:numCache>
                <c:formatCode>General</c:formatCode>
                <c:ptCount val="60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45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46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106</c:v>
                </c:pt>
                <c:pt idx="27">
                  <c:v>118</c:v>
                </c:pt>
                <c:pt idx="28">
                  <c:v>229</c:v>
                </c:pt>
                <c:pt idx="29">
                  <c:v>282</c:v>
                </c:pt>
                <c:pt idx="30">
                  <c:v>282</c:v>
                </c:pt>
                <c:pt idx="31">
                  <c:v>282</c:v>
                </c:pt>
                <c:pt idx="32">
                  <c:v>290</c:v>
                </c:pt>
                <c:pt idx="33">
                  <c:v>336</c:v>
                </c:pt>
                <c:pt idx="34">
                  <c:v>379</c:v>
                </c:pt>
                <c:pt idx="35">
                  <c:v>385</c:v>
                </c:pt>
                <c:pt idx="36">
                  <c:v>399</c:v>
                </c:pt>
                <c:pt idx="37">
                  <c:v>428</c:v>
                </c:pt>
                <c:pt idx="38">
                  <c:v>436</c:v>
                </c:pt>
                <c:pt idx="39">
                  <c:v>500</c:v>
                </c:pt>
                <c:pt idx="40">
                  <c:v>508</c:v>
                </c:pt>
                <c:pt idx="41">
                  <c:v>585</c:v>
                </c:pt>
                <c:pt idx="42">
                  <c:v>660</c:v>
                </c:pt>
                <c:pt idx="43">
                  <c:v>671</c:v>
                </c:pt>
                <c:pt idx="44">
                  <c:v>687</c:v>
                </c:pt>
                <c:pt idx="45">
                  <c:v>805</c:v>
                </c:pt>
                <c:pt idx="46">
                  <c:v>840</c:v>
                </c:pt>
                <c:pt idx="47">
                  <c:v>912</c:v>
                </c:pt>
                <c:pt idx="48">
                  <c:v>980</c:v>
                </c:pt>
                <c:pt idx="49">
                  <c:v>1026</c:v>
                </c:pt>
                <c:pt idx="50">
                  <c:v>1098</c:v>
                </c:pt>
                <c:pt idx="51">
                  <c:v>1159</c:v>
                </c:pt>
                <c:pt idx="52">
                  <c:v>1159</c:v>
                </c:pt>
                <c:pt idx="53">
                  <c:v>1369</c:v>
                </c:pt>
                <c:pt idx="54">
                  <c:v>1474</c:v>
                </c:pt>
                <c:pt idx="55">
                  <c:v>1580</c:v>
                </c:pt>
                <c:pt idx="56">
                  <c:v>1580</c:v>
                </c:pt>
                <c:pt idx="57">
                  <c:v>1772</c:v>
                </c:pt>
                <c:pt idx="58">
                  <c:v>1868</c:v>
                </c:pt>
                <c:pt idx="59">
                  <c:v>1868</c:v>
                </c:pt>
              </c:numCache>
            </c:numRef>
          </c:val>
        </c:ser>
        <c:ser>
          <c:idx val="6"/>
          <c:order val="6"/>
          <c:tx>
            <c:strRef>
              <c:f>'Počet zkoušek PK'!$AD$3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zkoušek PK'!$W$4:$W$63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zkoušek PK'!$AD$4:$AD$63</c:f>
              <c:numCache>
                <c:formatCode>General</c:formatCode>
                <c:ptCount val="60"/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</c:numCache>
            </c:numRef>
          </c:val>
        </c:ser>
        <c:dLbls/>
        <c:gapWidth val="75"/>
        <c:shape val="box"/>
        <c:axId val="66223104"/>
        <c:axId val="66126592"/>
        <c:axId val="0"/>
      </c:bar3DChart>
      <c:dateAx>
        <c:axId val="66223104"/>
        <c:scaling>
          <c:orientation val="minMax"/>
        </c:scaling>
        <c:axPos val="b"/>
        <c:numFmt formatCode="mmm/yy" sourceLinked="0"/>
        <c:majorTickMark val="none"/>
        <c:tickLblPos val="nextTo"/>
        <c:crossAx val="66126592"/>
        <c:crosses val="autoZero"/>
        <c:auto val="1"/>
        <c:lblOffset val="100"/>
        <c:baseTimeUnit val="months"/>
      </c:dateAx>
      <c:valAx>
        <c:axId val="661265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6223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explosion val="12"/>
          </c:dPt>
          <c:dPt>
            <c:idx val="1"/>
            <c:explosion val="6"/>
          </c:dPt>
          <c:dPt>
            <c:idx val="2"/>
            <c:explosion val="15"/>
          </c:dPt>
          <c:dPt>
            <c:idx val="3"/>
            <c:explosion val="14"/>
          </c:dPt>
          <c:dPt>
            <c:idx val="4"/>
            <c:explosion val="16"/>
          </c:dPt>
          <c:dPt>
            <c:idx val="5"/>
            <c:explosion val="13"/>
          </c:dPt>
          <c:dPt>
            <c:idx val="6"/>
            <c:explosion val="14"/>
          </c:dPt>
          <c:dPt>
            <c:idx val="7"/>
            <c:explosion val="15"/>
          </c:dPt>
          <c:dLbls>
            <c:dLbl>
              <c:idx val="3"/>
              <c:layout>
                <c:manualLayout>
                  <c:x val="-6.7755629491460028E-3"/>
                  <c:y val="1.5531144687627304E-2"/>
                </c:manualLayout>
              </c:layout>
              <c:showPercent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Percent val="1"/>
            <c:showLeaderLines val="1"/>
          </c:dLbls>
          <c:cat>
            <c:strRef>
              <c:f>'Počet PK spadající pod AOr'!$A$1:$H$1</c:f>
              <c:strCache>
                <c:ptCount val="8"/>
                <c:pt idx="0">
                  <c:v>MMR</c:v>
                </c:pt>
                <c:pt idx="1">
                  <c:v>MZe</c:v>
                </c:pt>
                <c:pt idx="2">
                  <c:v>MPO</c:v>
                </c:pt>
                <c:pt idx="3">
                  <c:v>MV</c:v>
                </c:pt>
                <c:pt idx="4">
                  <c:v>MŠMT</c:v>
                </c:pt>
                <c:pt idx="5">
                  <c:v>MD</c:v>
                </c:pt>
                <c:pt idx="6">
                  <c:v>MPSV</c:v>
                </c:pt>
                <c:pt idx="7">
                  <c:v>MŽP</c:v>
                </c:pt>
              </c:strCache>
            </c:strRef>
          </c:cat>
          <c:val>
            <c:numRef>
              <c:f>'Počet PK spadající pod AOr'!$A$2:$H$2</c:f>
              <c:numCache>
                <c:formatCode>General</c:formatCode>
                <c:ptCount val="8"/>
                <c:pt idx="0">
                  <c:v>54</c:v>
                </c:pt>
                <c:pt idx="1">
                  <c:v>132</c:v>
                </c:pt>
                <c:pt idx="2">
                  <c:v>363</c:v>
                </c:pt>
                <c:pt idx="3">
                  <c:v>10</c:v>
                </c:pt>
                <c:pt idx="4">
                  <c:v>12</c:v>
                </c:pt>
                <c:pt idx="5">
                  <c:v>23</c:v>
                </c:pt>
                <c:pt idx="6">
                  <c:v>9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80510892852174387"/>
          <c:y val="0.29611992945326282"/>
          <c:w val="0.11813026905205759"/>
          <c:h val="0.59641239289533166"/>
        </c:manualLayout>
      </c:layout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udělených autorizací'!$B$2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autorizací'!$B$3:$B$62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9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9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 formatCode="0.00">
                  <c:v>9</c:v>
                </c:pt>
                <c:pt idx="58" formatCode="0.00">
                  <c:v>9</c:v>
                </c:pt>
                <c:pt idx="59">
                  <c:v>9</c:v>
                </c:pt>
              </c:numCache>
            </c:numRef>
          </c:val>
        </c:ser>
        <c:ser>
          <c:idx val="1"/>
          <c:order val="1"/>
          <c:tx>
            <c:strRef>
              <c:f>'Počet udělených autorizací'!$C$2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autorizací'!$C$3:$C$62</c:f>
              <c:numCache>
                <c:formatCode>General</c:formatCode>
                <c:ptCount val="60"/>
                <c:pt idx="0">
                  <c:v>187</c:v>
                </c:pt>
                <c:pt idx="1">
                  <c:v>201</c:v>
                </c:pt>
                <c:pt idx="2">
                  <c:v>207</c:v>
                </c:pt>
                <c:pt idx="3">
                  <c:v>213</c:v>
                </c:pt>
                <c:pt idx="4">
                  <c:v>213</c:v>
                </c:pt>
                <c:pt idx="5">
                  <c:v>221</c:v>
                </c:pt>
                <c:pt idx="6">
                  <c:v>225</c:v>
                </c:pt>
                <c:pt idx="7">
                  <c:v>225</c:v>
                </c:pt>
                <c:pt idx="8">
                  <c:v>226</c:v>
                </c:pt>
                <c:pt idx="9">
                  <c:v>229</c:v>
                </c:pt>
                <c:pt idx="10">
                  <c:v>442</c:v>
                </c:pt>
                <c:pt idx="11">
                  <c:v>456</c:v>
                </c:pt>
                <c:pt idx="12">
                  <c:v>473</c:v>
                </c:pt>
                <c:pt idx="13">
                  <c:v>489</c:v>
                </c:pt>
                <c:pt idx="14">
                  <c:v>501</c:v>
                </c:pt>
                <c:pt idx="15">
                  <c:v>495</c:v>
                </c:pt>
                <c:pt idx="16">
                  <c:v>505</c:v>
                </c:pt>
                <c:pt idx="17">
                  <c:v>519</c:v>
                </c:pt>
                <c:pt idx="18">
                  <c:v>521</c:v>
                </c:pt>
                <c:pt idx="19">
                  <c:v>521</c:v>
                </c:pt>
                <c:pt idx="20">
                  <c:v>525</c:v>
                </c:pt>
                <c:pt idx="21">
                  <c:v>552</c:v>
                </c:pt>
                <c:pt idx="22">
                  <c:v>552</c:v>
                </c:pt>
                <c:pt idx="23">
                  <c:v>571</c:v>
                </c:pt>
                <c:pt idx="24">
                  <c:v>581</c:v>
                </c:pt>
                <c:pt idx="25">
                  <c:v>598</c:v>
                </c:pt>
                <c:pt idx="26">
                  <c:v>612</c:v>
                </c:pt>
                <c:pt idx="27">
                  <c:v>617</c:v>
                </c:pt>
                <c:pt idx="28">
                  <c:v>629</c:v>
                </c:pt>
                <c:pt idx="29">
                  <c:v>640</c:v>
                </c:pt>
                <c:pt idx="30">
                  <c:v>650</c:v>
                </c:pt>
                <c:pt idx="31">
                  <c:v>660</c:v>
                </c:pt>
                <c:pt idx="32">
                  <c:v>660</c:v>
                </c:pt>
                <c:pt idx="33">
                  <c:v>675</c:v>
                </c:pt>
                <c:pt idx="34">
                  <c:v>675</c:v>
                </c:pt>
                <c:pt idx="35">
                  <c:v>681</c:v>
                </c:pt>
                <c:pt idx="36">
                  <c:v>685</c:v>
                </c:pt>
                <c:pt idx="37">
                  <c:v>685</c:v>
                </c:pt>
                <c:pt idx="38">
                  <c:v>685</c:v>
                </c:pt>
                <c:pt idx="39">
                  <c:v>706</c:v>
                </c:pt>
                <c:pt idx="40">
                  <c:v>736</c:v>
                </c:pt>
                <c:pt idx="41">
                  <c:v>769</c:v>
                </c:pt>
                <c:pt idx="42">
                  <c:v>769</c:v>
                </c:pt>
                <c:pt idx="43">
                  <c:v>778</c:v>
                </c:pt>
                <c:pt idx="44">
                  <c:v>782</c:v>
                </c:pt>
                <c:pt idx="45">
                  <c:v>789</c:v>
                </c:pt>
                <c:pt idx="46">
                  <c:v>792</c:v>
                </c:pt>
                <c:pt idx="47">
                  <c:v>806</c:v>
                </c:pt>
                <c:pt idx="48">
                  <c:v>806</c:v>
                </c:pt>
                <c:pt idx="49">
                  <c:v>806</c:v>
                </c:pt>
                <c:pt idx="50">
                  <c:v>806</c:v>
                </c:pt>
                <c:pt idx="51">
                  <c:v>806</c:v>
                </c:pt>
                <c:pt idx="52">
                  <c:v>806</c:v>
                </c:pt>
                <c:pt idx="53">
                  <c:v>806</c:v>
                </c:pt>
                <c:pt idx="54">
                  <c:v>806</c:v>
                </c:pt>
                <c:pt idx="55">
                  <c:v>806</c:v>
                </c:pt>
                <c:pt idx="56">
                  <c:v>806</c:v>
                </c:pt>
                <c:pt idx="57">
                  <c:v>726</c:v>
                </c:pt>
                <c:pt idx="58">
                  <c:v>716</c:v>
                </c:pt>
                <c:pt idx="59">
                  <c:v>757</c:v>
                </c:pt>
              </c:numCache>
            </c:numRef>
          </c:val>
        </c:ser>
        <c:ser>
          <c:idx val="2"/>
          <c:order val="2"/>
          <c:tx>
            <c:strRef>
              <c:f>'Počet udělených autorizací'!$D$2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autorizací'!$D$3:$D$62</c:f>
              <c:numCache>
                <c:formatCode>General</c:formatCode>
                <c:ptCount val="60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20</c:v>
                </c:pt>
                <c:pt idx="4">
                  <c:v>36</c:v>
                </c:pt>
                <c:pt idx="5">
                  <c:v>65</c:v>
                </c:pt>
                <c:pt idx="6">
                  <c:v>100</c:v>
                </c:pt>
                <c:pt idx="7">
                  <c:v>100</c:v>
                </c:pt>
                <c:pt idx="8">
                  <c:v>109</c:v>
                </c:pt>
                <c:pt idx="9">
                  <c:v>112</c:v>
                </c:pt>
                <c:pt idx="10">
                  <c:v>112</c:v>
                </c:pt>
                <c:pt idx="11">
                  <c:v>129</c:v>
                </c:pt>
                <c:pt idx="12">
                  <c:v>129</c:v>
                </c:pt>
                <c:pt idx="13">
                  <c:v>198</c:v>
                </c:pt>
                <c:pt idx="14">
                  <c:v>229</c:v>
                </c:pt>
                <c:pt idx="15">
                  <c:v>246</c:v>
                </c:pt>
                <c:pt idx="16">
                  <c:v>263</c:v>
                </c:pt>
                <c:pt idx="17">
                  <c:v>285</c:v>
                </c:pt>
                <c:pt idx="18">
                  <c:v>287</c:v>
                </c:pt>
                <c:pt idx="19">
                  <c:v>287</c:v>
                </c:pt>
                <c:pt idx="20">
                  <c:v>336</c:v>
                </c:pt>
                <c:pt idx="21">
                  <c:v>387</c:v>
                </c:pt>
                <c:pt idx="22">
                  <c:v>415</c:v>
                </c:pt>
                <c:pt idx="23">
                  <c:v>449</c:v>
                </c:pt>
                <c:pt idx="24">
                  <c:v>492</c:v>
                </c:pt>
                <c:pt idx="25">
                  <c:v>493</c:v>
                </c:pt>
                <c:pt idx="26">
                  <c:v>530</c:v>
                </c:pt>
                <c:pt idx="27">
                  <c:v>552</c:v>
                </c:pt>
                <c:pt idx="28">
                  <c:v>560</c:v>
                </c:pt>
                <c:pt idx="29">
                  <c:v>577</c:v>
                </c:pt>
                <c:pt idx="30">
                  <c:v>592</c:v>
                </c:pt>
                <c:pt idx="31">
                  <c:v>597</c:v>
                </c:pt>
                <c:pt idx="32">
                  <c:v>598</c:v>
                </c:pt>
                <c:pt idx="33">
                  <c:v>602</c:v>
                </c:pt>
                <c:pt idx="34">
                  <c:v>613</c:v>
                </c:pt>
                <c:pt idx="35">
                  <c:v>641</c:v>
                </c:pt>
                <c:pt idx="36">
                  <c:v>704</c:v>
                </c:pt>
                <c:pt idx="37">
                  <c:v>704</c:v>
                </c:pt>
                <c:pt idx="38">
                  <c:v>753</c:v>
                </c:pt>
                <c:pt idx="39">
                  <c:v>856</c:v>
                </c:pt>
                <c:pt idx="40">
                  <c:v>874</c:v>
                </c:pt>
                <c:pt idx="41">
                  <c:v>888</c:v>
                </c:pt>
                <c:pt idx="42">
                  <c:v>914</c:v>
                </c:pt>
                <c:pt idx="43">
                  <c:v>927</c:v>
                </c:pt>
                <c:pt idx="44">
                  <c:v>940</c:v>
                </c:pt>
                <c:pt idx="45">
                  <c:v>948</c:v>
                </c:pt>
                <c:pt idx="46">
                  <c:v>961</c:v>
                </c:pt>
                <c:pt idx="47">
                  <c:v>984</c:v>
                </c:pt>
                <c:pt idx="48">
                  <c:v>984</c:v>
                </c:pt>
                <c:pt idx="49">
                  <c:v>984</c:v>
                </c:pt>
                <c:pt idx="50">
                  <c:v>984</c:v>
                </c:pt>
                <c:pt idx="51">
                  <c:v>984</c:v>
                </c:pt>
                <c:pt idx="52">
                  <c:v>1002</c:v>
                </c:pt>
                <c:pt idx="53">
                  <c:v>1002</c:v>
                </c:pt>
                <c:pt idx="54">
                  <c:v>1002</c:v>
                </c:pt>
                <c:pt idx="55">
                  <c:v>1002</c:v>
                </c:pt>
                <c:pt idx="56">
                  <c:v>1111</c:v>
                </c:pt>
                <c:pt idx="57">
                  <c:v>1171</c:v>
                </c:pt>
                <c:pt idx="58">
                  <c:v>1174</c:v>
                </c:pt>
                <c:pt idx="59">
                  <c:v>1203</c:v>
                </c:pt>
              </c:numCache>
            </c:numRef>
          </c:val>
        </c:ser>
        <c:ser>
          <c:idx val="3"/>
          <c:order val="3"/>
          <c:tx>
            <c:strRef>
              <c:f>'Počet udělených autorizací'!$E$2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autorizací'!$E$3:$E$62</c:f>
              <c:numCache>
                <c:formatCode>General</c:formatCode>
                <c:ptCount val="60"/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</c:v>
                </c:pt>
                <c:pt idx="46">
                  <c:v>7</c:v>
                </c:pt>
                <c:pt idx="47">
                  <c:v>7</c:v>
                </c:pt>
                <c:pt idx="48">
                  <c:v>10</c:v>
                </c:pt>
                <c:pt idx="49">
                  <c:v>18</c:v>
                </c:pt>
                <c:pt idx="50">
                  <c:v>23</c:v>
                </c:pt>
                <c:pt idx="51">
                  <c:v>27</c:v>
                </c:pt>
                <c:pt idx="52">
                  <c:v>27</c:v>
                </c:pt>
                <c:pt idx="53">
                  <c:v>41</c:v>
                </c:pt>
                <c:pt idx="54">
                  <c:v>51</c:v>
                </c:pt>
                <c:pt idx="55">
                  <c:v>58</c:v>
                </c:pt>
                <c:pt idx="56">
                  <c:v>71</c:v>
                </c:pt>
                <c:pt idx="57">
                  <c:v>77</c:v>
                </c:pt>
                <c:pt idx="58">
                  <c:v>81</c:v>
                </c:pt>
                <c:pt idx="59">
                  <c:v>93</c:v>
                </c:pt>
              </c:numCache>
            </c:numRef>
          </c:val>
        </c:ser>
        <c:ser>
          <c:idx val="4"/>
          <c:order val="4"/>
          <c:tx>
            <c:strRef>
              <c:f>'Počet udělených autorizací'!$F$2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autorizací'!$F$3:$F$62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10</c:v>
                </c:pt>
                <c:pt idx="24">
                  <c:v>12</c:v>
                </c:pt>
                <c:pt idx="25">
                  <c:v>12</c:v>
                </c:pt>
                <c:pt idx="26">
                  <c:v>14</c:v>
                </c:pt>
                <c:pt idx="27">
                  <c:v>16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23</c:v>
                </c:pt>
                <c:pt idx="32">
                  <c:v>23</c:v>
                </c:pt>
                <c:pt idx="33">
                  <c:v>23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18</c:v>
                </c:pt>
                <c:pt idx="38">
                  <c:v>18</c:v>
                </c:pt>
                <c:pt idx="39">
                  <c:v>20</c:v>
                </c:pt>
                <c:pt idx="40">
                  <c:v>27</c:v>
                </c:pt>
                <c:pt idx="41">
                  <c:v>28</c:v>
                </c:pt>
                <c:pt idx="42">
                  <c:v>30</c:v>
                </c:pt>
                <c:pt idx="43">
                  <c:v>30</c:v>
                </c:pt>
                <c:pt idx="44">
                  <c:v>32</c:v>
                </c:pt>
                <c:pt idx="45">
                  <c:v>40</c:v>
                </c:pt>
                <c:pt idx="46">
                  <c:v>46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54</c:v>
                </c:pt>
                <c:pt idx="51">
                  <c:v>59</c:v>
                </c:pt>
                <c:pt idx="52">
                  <c:v>63</c:v>
                </c:pt>
                <c:pt idx="53">
                  <c:v>64</c:v>
                </c:pt>
                <c:pt idx="54">
                  <c:v>69</c:v>
                </c:pt>
                <c:pt idx="55">
                  <c:v>72</c:v>
                </c:pt>
                <c:pt idx="56">
                  <c:v>66</c:v>
                </c:pt>
                <c:pt idx="57">
                  <c:v>66</c:v>
                </c:pt>
                <c:pt idx="58">
                  <c:v>66</c:v>
                </c:pt>
                <c:pt idx="59">
                  <c:v>72</c:v>
                </c:pt>
              </c:numCache>
            </c:numRef>
          </c:val>
        </c:ser>
        <c:ser>
          <c:idx val="5"/>
          <c:order val="5"/>
          <c:tx>
            <c:strRef>
              <c:f>'Počet udělených autorizací'!$G$2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autorizací'!$G$3:$G$62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10</c:v>
                </c:pt>
                <c:pt idx="9">
                  <c:v>23</c:v>
                </c:pt>
                <c:pt idx="10">
                  <c:v>45</c:v>
                </c:pt>
                <c:pt idx="11">
                  <c:v>65</c:v>
                </c:pt>
                <c:pt idx="12">
                  <c:v>72</c:v>
                </c:pt>
                <c:pt idx="13">
                  <c:v>80</c:v>
                </c:pt>
                <c:pt idx="14">
                  <c:v>92</c:v>
                </c:pt>
                <c:pt idx="15">
                  <c:v>98</c:v>
                </c:pt>
                <c:pt idx="16">
                  <c:v>101</c:v>
                </c:pt>
                <c:pt idx="17">
                  <c:v>104</c:v>
                </c:pt>
                <c:pt idx="18">
                  <c:v>107</c:v>
                </c:pt>
                <c:pt idx="19">
                  <c:v>107</c:v>
                </c:pt>
                <c:pt idx="20">
                  <c:v>107</c:v>
                </c:pt>
                <c:pt idx="21">
                  <c:v>113</c:v>
                </c:pt>
                <c:pt idx="22">
                  <c:v>119</c:v>
                </c:pt>
                <c:pt idx="23">
                  <c:v>123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141</c:v>
                </c:pt>
                <c:pt idx="28">
                  <c:v>160</c:v>
                </c:pt>
                <c:pt idx="29">
                  <c:v>179</c:v>
                </c:pt>
                <c:pt idx="30">
                  <c:v>195</c:v>
                </c:pt>
                <c:pt idx="31">
                  <c:v>203</c:v>
                </c:pt>
                <c:pt idx="32">
                  <c:v>224</c:v>
                </c:pt>
                <c:pt idx="33">
                  <c:v>235</c:v>
                </c:pt>
                <c:pt idx="34">
                  <c:v>247</c:v>
                </c:pt>
                <c:pt idx="35">
                  <c:v>247</c:v>
                </c:pt>
                <c:pt idx="36">
                  <c:v>262</c:v>
                </c:pt>
                <c:pt idx="37">
                  <c:v>280</c:v>
                </c:pt>
                <c:pt idx="38">
                  <c:v>285</c:v>
                </c:pt>
                <c:pt idx="39">
                  <c:v>290</c:v>
                </c:pt>
                <c:pt idx="40">
                  <c:v>305</c:v>
                </c:pt>
                <c:pt idx="41">
                  <c:v>317</c:v>
                </c:pt>
                <c:pt idx="42">
                  <c:v>324</c:v>
                </c:pt>
                <c:pt idx="43">
                  <c:v>328</c:v>
                </c:pt>
                <c:pt idx="44">
                  <c:v>337</c:v>
                </c:pt>
                <c:pt idx="45">
                  <c:v>345</c:v>
                </c:pt>
                <c:pt idx="46">
                  <c:v>350</c:v>
                </c:pt>
                <c:pt idx="47">
                  <c:v>356</c:v>
                </c:pt>
                <c:pt idx="48">
                  <c:v>363</c:v>
                </c:pt>
                <c:pt idx="49">
                  <c:v>374</c:v>
                </c:pt>
                <c:pt idx="50">
                  <c:v>379</c:v>
                </c:pt>
                <c:pt idx="51">
                  <c:v>377</c:v>
                </c:pt>
                <c:pt idx="52">
                  <c:v>378</c:v>
                </c:pt>
                <c:pt idx="53">
                  <c:v>384</c:v>
                </c:pt>
                <c:pt idx="54">
                  <c:v>387</c:v>
                </c:pt>
                <c:pt idx="55">
                  <c:v>393</c:v>
                </c:pt>
                <c:pt idx="56">
                  <c:v>402</c:v>
                </c:pt>
                <c:pt idx="57">
                  <c:v>407</c:v>
                </c:pt>
                <c:pt idx="58">
                  <c:v>408</c:v>
                </c:pt>
                <c:pt idx="59">
                  <c:v>418</c:v>
                </c:pt>
              </c:numCache>
            </c:numRef>
          </c:val>
        </c:ser>
        <c:ser>
          <c:idx val="6"/>
          <c:order val="6"/>
          <c:tx>
            <c:strRef>
              <c:f>'Počet udělených autorizací'!$H$2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autorizací'!$H$3:$H$62</c:f>
              <c:numCache>
                <c:formatCode>General</c:formatCode>
                <c:ptCount val="60"/>
                <c:pt idx="0">
                  <c:v>152</c:v>
                </c:pt>
                <c:pt idx="1">
                  <c:v>154</c:v>
                </c:pt>
                <c:pt idx="2">
                  <c:v>154</c:v>
                </c:pt>
                <c:pt idx="3">
                  <c:v>162</c:v>
                </c:pt>
                <c:pt idx="4">
                  <c:v>162</c:v>
                </c:pt>
                <c:pt idx="5">
                  <c:v>167</c:v>
                </c:pt>
                <c:pt idx="6">
                  <c:v>167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229</c:v>
                </c:pt>
                <c:pt idx="11">
                  <c:v>229</c:v>
                </c:pt>
                <c:pt idx="12">
                  <c:v>236</c:v>
                </c:pt>
                <c:pt idx="13">
                  <c:v>261</c:v>
                </c:pt>
                <c:pt idx="14">
                  <c:v>268</c:v>
                </c:pt>
                <c:pt idx="15">
                  <c:v>271</c:v>
                </c:pt>
                <c:pt idx="16">
                  <c:v>274</c:v>
                </c:pt>
                <c:pt idx="17">
                  <c:v>274</c:v>
                </c:pt>
                <c:pt idx="18">
                  <c:v>287</c:v>
                </c:pt>
                <c:pt idx="19">
                  <c:v>290</c:v>
                </c:pt>
                <c:pt idx="20">
                  <c:v>290</c:v>
                </c:pt>
                <c:pt idx="21">
                  <c:v>296</c:v>
                </c:pt>
                <c:pt idx="22">
                  <c:v>299</c:v>
                </c:pt>
                <c:pt idx="23">
                  <c:v>305</c:v>
                </c:pt>
                <c:pt idx="24">
                  <c:v>313</c:v>
                </c:pt>
                <c:pt idx="25">
                  <c:v>313</c:v>
                </c:pt>
                <c:pt idx="26">
                  <c:v>323</c:v>
                </c:pt>
                <c:pt idx="27">
                  <c:v>329</c:v>
                </c:pt>
                <c:pt idx="28">
                  <c:v>339</c:v>
                </c:pt>
                <c:pt idx="29">
                  <c:v>350</c:v>
                </c:pt>
                <c:pt idx="30">
                  <c:v>352</c:v>
                </c:pt>
                <c:pt idx="31">
                  <c:v>352</c:v>
                </c:pt>
                <c:pt idx="32">
                  <c:v>352</c:v>
                </c:pt>
                <c:pt idx="33">
                  <c:v>356</c:v>
                </c:pt>
                <c:pt idx="34">
                  <c:v>357</c:v>
                </c:pt>
                <c:pt idx="35">
                  <c:v>359</c:v>
                </c:pt>
                <c:pt idx="36">
                  <c:v>365</c:v>
                </c:pt>
                <c:pt idx="37">
                  <c:v>352</c:v>
                </c:pt>
                <c:pt idx="38">
                  <c:v>360</c:v>
                </c:pt>
                <c:pt idx="39">
                  <c:v>379</c:v>
                </c:pt>
                <c:pt idx="40">
                  <c:v>385</c:v>
                </c:pt>
                <c:pt idx="41">
                  <c:v>399</c:v>
                </c:pt>
                <c:pt idx="42">
                  <c:v>399</c:v>
                </c:pt>
                <c:pt idx="43">
                  <c:v>402</c:v>
                </c:pt>
                <c:pt idx="44">
                  <c:v>405</c:v>
                </c:pt>
                <c:pt idx="45">
                  <c:v>408</c:v>
                </c:pt>
                <c:pt idx="46">
                  <c:v>408</c:v>
                </c:pt>
                <c:pt idx="47">
                  <c:v>410</c:v>
                </c:pt>
                <c:pt idx="48">
                  <c:v>594</c:v>
                </c:pt>
                <c:pt idx="49">
                  <c:v>613</c:v>
                </c:pt>
                <c:pt idx="50">
                  <c:v>608</c:v>
                </c:pt>
                <c:pt idx="51">
                  <c:v>590</c:v>
                </c:pt>
                <c:pt idx="52">
                  <c:v>590</c:v>
                </c:pt>
                <c:pt idx="53">
                  <c:v>590</c:v>
                </c:pt>
                <c:pt idx="54">
                  <c:v>590</c:v>
                </c:pt>
                <c:pt idx="55">
                  <c:v>590</c:v>
                </c:pt>
                <c:pt idx="56">
                  <c:v>590</c:v>
                </c:pt>
                <c:pt idx="57">
                  <c:v>590</c:v>
                </c:pt>
                <c:pt idx="58">
                  <c:v>590</c:v>
                </c:pt>
                <c:pt idx="59">
                  <c:v>590</c:v>
                </c:pt>
              </c:numCache>
            </c:numRef>
          </c:val>
        </c:ser>
        <c:ser>
          <c:idx val="7"/>
          <c:order val="7"/>
          <c:tx>
            <c:strRef>
              <c:f>'Počet udělených autorizací'!$I$2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udělených autorizací'!$A$3:$A$62</c:f>
              <c:numCache>
                <c:formatCode>mmm/yy</c:formatCode>
                <c:ptCount val="60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</c:numCache>
            </c:numRef>
          </c:cat>
          <c:val>
            <c:numRef>
              <c:f>'Počet udělených autorizací'!$I$3:$I$62</c:f>
              <c:numCache>
                <c:formatCode>General</c:formatCode>
                <c:ptCount val="60"/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1</c:v>
                </c:pt>
              </c:numCache>
            </c:numRef>
          </c:val>
        </c:ser>
        <c:dLbls/>
        <c:gapWidth val="75"/>
        <c:shape val="cylinder"/>
        <c:axId val="67575808"/>
        <c:axId val="67577344"/>
        <c:axId val="0"/>
      </c:bar3DChart>
      <c:dateAx>
        <c:axId val="67575808"/>
        <c:scaling>
          <c:orientation val="minMax"/>
        </c:scaling>
        <c:axPos val="b"/>
        <c:numFmt formatCode="mmm/yy" sourceLinked="0"/>
        <c:majorTickMark val="none"/>
        <c:tickLblPos val="nextTo"/>
        <c:crossAx val="67577344"/>
        <c:crosses val="autoZero"/>
        <c:auto val="1"/>
        <c:lblOffset val="100"/>
        <c:baseTimeUnit val="months"/>
      </c:dateAx>
      <c:valAx>
        <c:axId val="675773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7575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autoTitleDeleted val="1"/>
    <c:plotArea>
      <c:layout/>
      <c:doughnut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>
                <c:manualLayout>
                  <c:x val="8.3333333333333367E-3"/>
                  <c:y val="-0.118326118326118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2"/>
              <c:layout>
                <c:manualLayout>
                  <c:x val="3.6111111111111135E-2"/>
                  <c:y val="-0.121212121212121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8.0555555555555672E-2"/>
                  <c:y val="-0.1125541125541125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</c:dLbl>
            <c:dLbl>
              <c:idx val="6"/>
              <c:layout>
                <c:manualLayout>
                  <c:x val="-8.3333333333333905E-3"/>
                  <c:y val="-0.121212121212121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7"/>
              <c:delete val="1"/>
            </c:dLbl>
            <c:showPercent val="1"/>
          </c:dLbls>
          <c:cat>
            <c:strRef>
              <c:f>'Počet zkoušek dle AOr'!$A$2:$H$2</c:f>
              <c:strCache>
                <c:ptCount val="8"/>
                <c:pt idx="0">
                  <c:v>MD</c:v>
                </c:pt>
                <c:pt idx="1">
                  <c:v>MMR</c:v>
                </c:pt>
                <c:pt idx="2">
                  <c:v>MPO</c:v>
                </c:pt>
                <c:pt idx="3">
                  <c:v>MPSV</c:v>
                </c:pt>
                <c:pt idx="4">
                  <c:v>MŠMT</c:v>
                </c:pt>
                <c:pt idx="5">
                  <c:v>MV</c:v>
                </c:pt>
                <c:pt idx="6">
                  <c:v>MZE</c:v>
                </c:pt>
                <c:pt idx="7">
                  <c:v>MŽP</c:v>
                </c:pt>
              </c:strCache>
            </c:strRef>
          </c:cat>
          <c:val>
            <c:numRef>
              <c:f>'Počet zkoušek dle AOr'!$A$3:$H$3</c:f>
              <c:numCache>
                <c:formatCode>General</c:formatCode>
                <c:ptCount val="8"/>
                <c:pt idx="0" formatCode="0.00">
                  <c:v>0</c:v>
                </c:pt>
                <c:pt idx="1">
                  <c:v>4047</c:v>
                </c:pt>
                <c:pt idx="2">
                  <c:v>4457</c:v>
                </c:pt>
                <c:pt idx="3">
                  <c:v>249</c:v>
                </c:pt>
                <c:pt idx="4">
                  <c:v>2171</c:v>
                </c:pt>
                <c:pt idx="5">
                  <c:v>76323</c:v>
                </c:pt>
                <c:pt idx="6">
                  <c:v>1868</c:v>
                </c:pt>
                <c:pt idx="7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7"/>
        <c:delete val="1"/>
      </c:legendEntry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autoTitleDeleted val="1"/>
    <c:plotArea>
      <c:layout/>
      <c:doughnutChart>
        <c:varyColors val="1"/>
        <c:ser>
          <c:idx val="0"/>
          <c:order val="0"/>
          <c:cat>
            <c:strRef>
              <c:f>'Počet zkoušek dle AOr'!$L$2:$P$2</c:f>
              <c:strCache>
                <c:ptCount val="5"/>
                <c:pt idx="0">
                  <c:v>MMR</c:v>
                </c:pt>
                <c:pt idx="1">
                  <c:v>MPO</c:v>
                </c:pt>
                <c:pt idx="2">
                  <c:v>MPSV</c:v>
                </c:pt>
                <c:pt idx="3">
                  <c:v>MŠMT</c:v>
                </c:pt>
                <c:pt idx="4">
                  <c:v>MZE</c:v>
                </c:pt>
              </c:strCache>
            </c:strRef>
          </c:cat>
          <c:val>
            <c:numRef>
              <c:f>'Počet zkoušek dle AOr'!$L$3:$P$3</c:f>
              <c:numCache>
                <c:formatCode>General</c:formatCode>
                <c:ptCount val="5"/>
                <c:pt idx="0">
                  <c:v>4047</c:v>
                </c:pt>
                <c:pt idx="1">
                  <c:v>4457</c:v>
                </c:pt>
                <c:pt idx="2">
                  <c:v>249</c:v>
                </c:pt>
                <c:pt idx="3">
                  <c:v>2171</c:v>
                </c:pt>
                <c:pt idx="4">
                  <c:v>1868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0.56183</cdr:x>
      <cdr:y>0.33567</cdr:y>
    </cdr:from>
    <cdr:to>
      <cdr:x>0.62084</cdr:x>
      <cdr:y>0.38928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4896544" y="1550665"/>
          <a:ext cx="514294" cy="247658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 dirty="0"/>
            <a:t>37,1%</a:t>
          </a:r>
        </a:p>
      </cdr:txBody>
    </cdr:sp>
  </cdr:relSizeAnchor>
  <cdr:relSizeAnchor xmlns:cdr="http://schemas.openxmlformats.org/drawingml/2006/chartDrawing">
    <cdr:from>
      <cdr:x>0.47094</cdr:x>
      <cdr:y>0.33567</cdr:y>
    </cdr:from>
    <cdr:to>
      <cdr:x>0.52886</cdr:x>
      <cdr:y>0.38928</cdr:y>
    </cdr:to>
    <cdr:sp macro="" textlink="">
      <cdr:nvSpPr>
        <cdr:cNvPr id="3" name="Obdélník 2"/>
        <cdr:cNvSpPr/>
      </cdr:nvSpPr>
      <cdr:spPr>
        <a:xfrm xmlns:a="http://schemas.openxmlformats.org/drawingml/2006/main">
          <a:off x="4104456" y="1550665"/>
          <a:ext cx="504794" cy="247658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 dirty="0"/>
            <a:t>40,3%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pPr>
              <a:defRPr/>
            </a:pPr>
            <a:fld id="{2A41E4CC-073E-4ADA-8203-356589A06A64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pPr>
              <a:defRPr/>
            </a:pPr>
            <a:fld id="{9853F2EC-2D13-45A3-B875-041977D39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8607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pPr>
              <a:defRPr/>
            </a:pPr>
            <a:fld id="{9310353D-C6C9-4470-8EBB-C632EDA4A773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58" tIns="47779" rIns="95558" bIns="47779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pPr>
              <a:defRPr/>
            </a:pPr>
            <a:fld id="{654AE6FE-A158-4FB3-B56D-AB3A8F48A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8459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6AB92-AE70-4202-9A35-9AF2C953E3F1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5FE72-0168-4356-8132-C836C7AE9DAB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5FE72-0168-4356-8132-C836C7AE9DAB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52159-9F0B-4207-9EE7-248B06CADB9C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6F4D1-CD4F-4DDA-9EB1-917F783D8803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5958D-75EB-4807-96A3-02F7612E6442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D227C-8594-4264-A31F-E9AA1EE62C8E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B1AB5-83C7-4D0D-BF48-91C199E770DE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6226-DE8B-4272-AC6D-B786CB25E6B6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2B85-11AA-4A57-A8AF-CAC8F1FDA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4838-CDB3-401C-B5F3-558E9E2224E2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E5C7-F433-4DB5-B43D-D5E08633B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DBA4-A8DB-4D99-9A29-C987CD2AAB46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97AF-9867-4461-BCF4-A88EB23B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7349-38B4-4A48-B5D7-A6F77768921C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D963-CA7C-4CCA-9EAB-2D1D5FFB8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04FC-63D1-48E0-B9AD-0716B2AFC9B2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EF1A-FDC3-449E-B377-E3823D111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F57A-5B3F-4FD3-BB57-B335F0475A36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0914-850C-4119-9D3E-22ABD934F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5F3B-3910-4119-B26E-4ACC89F1ED10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5EC6-89E7-4DF8-B3FF-B43FD431B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6A99-F972-4620-8262-42796ED14DBB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53DF-C507-47B2-B177-E57C0EF6C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84EB-126F-4FD5-98B4-7E881248D44D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6FA8-2070-451C-A05F-5CE2AFA57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30DC-442B-4C61-B427-43F13FEA1B35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BCB0-D314-4B21-82C1-1FAFD3E4B5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CCF2-74CB-46BD-BB7B-57CA8EDF5C38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BBDA-E7C2-4435-9D9B-EE87F199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4F929-BF1A-451D-A443-3FEF4846FC49}" type="datetimeFigureOut">
              <a:rPr lang="cs-CZ"/>
              <a:pPr>
                <a:defRPr/>
              </a:pPr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715441-D008-4101-9367-2C0256A2B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kaweb.msmt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vera.kolmerova@msmt.cz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 txBox="1">
            <a:spLocks/>
          </p:cNvSpPr>
          <p:nvPr/>
        </p:nvSpPr>
        <p:spPr bwMode="auto">
          <a:xfrm>
            <a:off x="1403648" y="4509120"/>
            <a:ext cx="6913264" cy="17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Tematická konference projektu UNIV 3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Mgr. Marie Kaňková, PhDr. Martin Sycha, Ph.D.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Oddělení dalšího vzdělávání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MŠMT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1700808"/>
            <a:ext cx="6768752" cy="1470025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Problematika ověřování a uznávání podle zákona č. 179/2006 Sb.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539552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PK spadající pod jednotlivé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autorizující orgány 1/2014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395536" y="2348880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23528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udělených autorizací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1/2009 - 12/2013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395536" y="2492896"/>
          <a:ext cx="82809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dle autorizujících orgánů - 12/2013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1403648" y="2276872"/>
          <a:ext cx="5688632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dle autorizujících orgánů - 12/2013 - bez MV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1763688" y="2276873"/>
          <a:ext cx="5169024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777283"/>
          </a:xfrm>
        </p:spPr>
        <p:txBody>
          <a:bodyPr/>
          <a:lstStyle/>
          <a:p>
            <a:r>
              <a:rPr lang="cs-CZ" sz="2800" dirty="0" smtClean="0"/>
              <a:t>Celkový počet zkoušek PK:  2172 </a:t>
            </a:r>
          </a:p>
          <a:p>
            <a:r>
              <a:rPr lang="cs-CZ" sz="2800" dirty="0" smtClean="0"/>
              <a:t>z toho neúspěšných: 36</a:t>
            </a:r>
          </a:p>
          <a:p>
            <a:r>
              <a:rPr lang="cs-CZ" sz="2800" dirty="0" smtClean="0"/>
              <a:t>Složení zkoušek PK:</a:t>
            </a:r>
          </a:p>
          <a:p>
            <a:pPr lvl="2"/>
            <a:r>
              <a:rPr lang="cs-CZ" dirty="0" smtClean="0"/>
              <a:t>Fotoreportér: 7</a:t>
            </a:r>
          </a:p>
          <a:p>
            <a:pPr lvl="2"/>
            <a:r>
              <a:rPr lang="cs-CZ" dirty="0" smtClean="0"/>
              <a:t>Lektor DV: 18</a:t>
            </a:r>
          </a:p>
          <a:p>
            <a:pPr lvl="2"/>
            <a:r>
              <a:rPr lang="cs-CZ" dirty="0" smtClean="0"/>
              <a:t>Sportovní masáž: 2136 – 2. nejčastější zkouška NSK</a:t>
            </a:r>
          </a:p>
          <a:p>
            <a:pPr lvl="2"/>
            <a:r>
              <a:rPr lang="cs-CZ" dirty="0" smtClean="0"/>
              <a:t>Klasická masáž (zrušena): 11</a:t>
            </a:r>
          </a:p>
          <a:p>
            <a:r>
              <a:rPr lang="cs-CZ" sz="2800" b="1" dirty="0" smtClean="0"/>
              <a:t>spuštění ISKA pro </a:t>
            </a:r>
            <a:r>
              <a:rPr lang="cs-CZ" sz="2800" b="1" dirty="0" err="1" smtClean="0"/>
              <a:t>AOr</a:t>
            </a:r>
            <a:r>
              <a:rPr lang="cs-CZ" sz="2800" b="1" dirty="0" smtClean="0"/>
              <a:t> i </a:t>
            </a:r>
            <a:r>
              <a:rPr lang="cs-CZ" sz="2800" b="1" dirty="0" err="1" smtClean="0"/>
              <a:t>AOs</a:t>
            </a:r>
            <a:r>
              <a:rPr lang="cs-CZ" sz="2800" b="1" dirty="0" smtClean="0"/>
              <a:t> - od listopadu 2013 komunikace mezi </a:t>
            </a:r>
            <a:r>
              <a:rPr lang="cs-CZ" sz="2800" b="1" dirty="0" err="1" smtClean="0"/>
              <a:t>AOr</a:t>
            </a:r>
            <a:r>
              <a:rPr lang="cs-CZ" sz="2800" b="1" dirty="0" smtClean="0"/>
              <a:t> i </a:t>
            </a:r>
            <a:r>
              <a:rPr lang="cs-CZ" sz="2800" b="1" dirty="0" err="1" smtClean="0"/>
              <a:t>AOs</a:t>
            </a:r>
            <a:r>
              <a:rPr lang="cs-CZ" sz="2800" b="1" dirty="0" smtClean="0"/>
              <a:t> půjde pře ISKA - </a:t>
            </a:r>
            <a:r>
              <a:rPr lang="cs-CZ" sz="2800" u="sng" dirty="0" smtClean="0">
                <a:hlinkClick r:id="rId3"/>
              </a:rPr>
              <a:t>https://iskaweb.msmt.cz/</a:t>
            </a:r>
            <a:endParaRPr lang="cs-CZ" sz="2800" dirty="0" smtClean="0"/>
          </a:p>
          <a:p>
            <a:endParaRPr lang="cs-CZ" sz="2800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95536" y="1196752"/>
            <a:ext cx="8229600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Autorizace na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417243"/>
          </a:xfrm>
        </p:spPr>
        <p:txBody>
          <a:bodyPr/>
          <a:lstStyle/>
          <a:p>
            <a:r>
              <a:rPr lang="cs-CZ" sz="2400" dirty="0" smtClean="0"/>
              <a:t>Neznalost zákona č. 179/2006 Sb. a povinností z něj vyplývajících: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neinformování o termínech zkoušek</a:t>
            </a:r>
          </a:p>
          <a:p>
            <a:pPr lvl="1"/>
            <a:r>
              <a:rPr lang="cs-CZ" sz="2400" dirty="0" smtClean="0"/>
              <a:t>nedodržování  nastavení HS (např. doby pro vykonání zkoušky)</a:t>
            </a:r>
          </a:p>
          <a:p>
            <a:pPr lvl="1"/>
            <a:r>
              <a:rPr lang="cs-CZ" sz="2400" dirty="0" smtClean="0"/>
              <a:t>nedodržování termínů</a:t>
            </a:r>
          </a:p>
          <a:p>
            <a:pPr lvl="1"/>
            <a:r>
              <a:rPr lang="cs-CZ" sz="2400" dirty="0" smtClean="0"/>
              <a:t>nesprávné vzory osvědčení a záznamů o průběhu a výsledku zkoušky + chyby v osvědčeních</a:t>
            </a:r>
          </a:p>
          <a:p>
            <a:pPr lvl="1"/>
            <a:endParaRPr lang="cs-CZ" sz="24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Autorizace na MŠMT – chyby </a:t>
            </a:r>
            <a:r>
              <a:rPr lang="cs-CZ" sz="3600" b="1" kern="0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AOs</a:t>
            </a:r>
            <a:endParaRPr lang="cs-CZ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428875"/>
            <a:ext cx="8643938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Pokud </a:t>
            </a:r>
            <a:r>
              <a:rPr lang="cs-CZ" sz="2400" b="1" dirty="0" smtClean="0">
                <a:latin typeface="Garamond" pitchFamily="18" charset="0"/>
              </a:rPr>
              <a:t>existuje profesní kvalifikace je akreditace udělována v souladu s ní – výstupy jsou dva </a:t>
            </a: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Ověřitelnost </a:t>
            </a:r>
            <a:r>
              <a:rPr lang="cs-CZ" sz="2400" b="1" dirty="0" smtClean="0">
                <a:latin typeface="Garamond" pitchFamily="18" charset="0"/>
              </a:rPr>
              <a:t>napříč Českou </a:t>
            </a:r>
            <a:r>
              <a:rPr lang="cs-CZ" sz="2400" b="1" dirty="0" smtClean="0">
                <a:latin typeface="Garamond" pitchFamily="18" charset="0"/>
              </a:rPr>
              <a:t>republikou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Jednotnost </a:t>
            </a:r>
            <a:r>
              <a:rPr lang="cs-CZ" sz="2400" b="1" dirty="0">
                <a:latin typeface="Garamond" pitchFamily="18" charset="0"/>
              </a:rPr>
              <a:t>dosažených znalostí a dovedností </a:t>
            </a: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Vzrůstající </a:t>
            </a:r>
            <a:r>
              <a:rPr lang="cs-CZ" sz="2400" b="1" dirty="0" smtClean="0">
                <a:latin typeface="Garamond" pitchFamily="18" charset="0"/>
              </a:rPr>
              <a:t>kvalita </a:t>
            </a:r>
            <a:endParaRPr lang="cs-CZ" sz="2400" b="1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Zvyšování </a:t>
            </a:r>
            <a:r>
              <a:rPr lang="cs-CZ" sz="2400" b="1" dirty="0" smtClean="0">
                <a:latin typeface="Garamond" pitchFamily="18" charset="0"/>
              </a:rPr>
              <a:t>prestiže profesních </a:t>
            </a:r>
            <a:r>
              <a:rPr lang="cs-CZ" sz="2400" b="1" dirty="0" smtClean="0">
                <a:latin typeface="Garamond" pitchFamily="18" charset="0"/>
              </a:rPr>
              <a:t>kvalifikací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Možnost </a:t>
            </a:r>
            <a:r>
              <a:rPr lang="cs-CZ" sz="2400" b="1" dirty="0" smtClean="0">
                <a:latin typeface="Garamond" pitchFamily="18" charset="0"/>
              </a:rPr>
              <a:t>získání výučního listu – za splnění </a:t>
            </a:r>
            <a:r>
              <a:rPr lang="cs-CZ" sz="2400" b="1" dirty="0" smtClean="0">
                <a:latin typeface="Garamond" pitchFamily="18" charset="0"/>
              </a:rPr>
              <a:t>daných</a:t>
            </a:r>
            <a:r>
              <a:rPr lang="cs-CZ" sz="2400" b="1" dirty="0" smtClean="0">
                <a:latin typeface="Garamond" pitchFamily="18" charset="0"/>
              </a:rPr>
              <a:t> </a:t>
            </a:r>
            <a:r>
              <a:rPr lang="cs-CZ" sz="2400" b="1" dirty="0" smtClean="0">
                <a:latin typeface="Garamond" pitchFamily="18" charset="0"/>
              </a:rPr>
              <a:t>podmínek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124744"/>
            <a:ext cx="8424936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Provázanost NSK a rekvalifikací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02711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2780928"/>
            <a:ext cx="8568952" cy="3791322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3200" b="1" dirty="0" smtClean="0">
                <a:latin typeface="Garamond" pitchFamily="18" charset="0"/>
              </a:rPr>
              <a:t>Zákon č. 435/2004 Sb., o zaměstnanosti, ve znění pozdějších změn </a:t>
            </a:r>
            <a:endParaRPr lang="cs-CZ" sz="3200" b="1" dirty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3200" b="1" dirty="0" smtClean="0">
                <a:latin typeface="Garamond" pitchFamily="18" charset="0"/>
              </a:rPr>
              <a:t>výběrová řízení – délka, PK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3200" b="1" dirty="0" smtClean="0">
                <a:latin typeface="Garamond" pitchFamily="18" charset="0"/>
              </a:rPr>
              <a:t>zvolená rekvalifikace (od 1. 1. </a:t>
            </a:r>
            <a:r>
              <a:rPr lang="cs-CZ" sz="3200" b="1" dirty="0" smtClean="0">
                <a:latin typeface="Garamond" pitchFamily="18" charset="0"/>
              </a:rPr>
              <a:t>2013)</a:t>
            </a:r>
            <a:endParaRPr lang="cs-CZ" sz="3200" b="1" dirty="0" smtClean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endParaRPr lang="cs-CZ" sz="20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Legislativní ukotvení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02711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2780928"/>
            <a:ext cx="8568952" cy="3791322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3200" b="1" dirty="0" smtClean="0">
                <a:latin typeface="Garamond" pitchFamily="18" charset="0"/>
              </a:rPr>
              <a:t>Vyhláška </a:t>
            </a:r>
            <a:r>
              <a:rPr lang="cs-CZ" sz="3200" b="1" dirty="0" smtClean="0">
                <a:latin typeface="Garamond" pitchFamily="18" charset="0"/>
              </a:rPr>
              <a:t>č. 176/2009 Sb., kterou se stanoví náležitosti žádosti o akreditaci vzdělávacího programu, organizace vzdělávání v rekvalifikačním zařízení a způsob jeho ukončení </a:t>
            </a:r>
            <a:endParaRPr lang="cs-CZ" sz="3200" b="1" dirty="0" smtClean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3200" b="1" dirty="0" smtClean="0">
                <a:latin typeface="Garamond" pitchFamily="18" charset="0"/>
              </a:rPr>
              <a:t>Zákon č. 176/2009 Sb., o ověřování a uznávání výsledků dalšího vzdělávání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endParaRPr lang="cs-CZ" sz="20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Legislativní ukotvení </a:t>
            </a:r>
          </a:p>
        </p:txBody>
      </p:sp>
    </p:spTree>
    <p:extLst>
      <p:ext uri="{BB962C8B-B14F-4D97-AF65-F5344CB8AC3E}">
        <p14:creationId xmlns:p14="http://schemas.microsoft.com/office/powerpoint/2010/main" xmlns="" val="29191829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052735"/>
            <a:ext cx="8229600" cy="810989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Školy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568951" cy="46805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Realizace rekvalifikace </a:t>
            </a:r>
            <a:r>
              <a:rPr lang="cs-CZ" sz="2800" b="1" dirty="0" smtClean="0">
                <a:latin typeface="Garamond" pitchFamily="18" charset="0"/>
              </a:rPr>
              <a:t>bez akreditace MŠMT </a:t>
            </a:r>
            <a:endParaRPr lang="cs-CZ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800" b="1" dirty="0" smtClean="0">
                <a:latin typeface="Garamond" pitchFamily="18" charset="0"/>
              </a:rPr>
              <a:t>	</a:t>
            </a:r>
            <a:r>
              <a:rPr lang="cs-CZ" sz="2400" b="1" dirty="0" smtClean="0">
                <a:latin typeface="Garamond" pitchFamily="18" charset="0"/>
              </a:rPr>
              <a:t>(</a:t>
            </a:r>
            <a:r>
              <a:rPr lang="cs-CZ" sz="2400" b="1" dirty="0" smtClean="0">
                <a:latin typeface="Garamond" pitchFamily="18" charset="0"/>
              </a:rPr>
              <a:t>dle § 108, odst. 2, písm. c) zákona č. 435/2004 Sb.)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Dodržo</a:t>
            </a:r>
            <a:r>
              <a:rPr lang="cs-CZ" sz="2800" b="1" dirty="0" smtClean="0">
                <a:latin typeface="Garamond" pitchFamily="18" charset="0"/>
              </a:rPr>
              <a:t>vání a respektování metodiky MŠMT (názvy, min. hodinová dotace, vstupní předpoklady, výstup z kurzu)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Z</a:t>
            </a:r>
            <a:r>
              <a:rPr lang="cs-CZ" sz="2800" b="1" dirty="0" smtClean="0">
                <a:latin typeface="Garamond" pitchFamily="18" charset="0"/>
              </a:rPr>
              <a:t>ájem stát se autorizovanou osobou – prestiž školy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Pořádat kurzy v souladu s PK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Informace pro školy </a:t>
            </a:r>
            <a:endParaRPr lang="cs-CZ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8"/>
            <a:ext cx="8229600" cy="375301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Snižující se počet nastupujících do středního vzdělávání: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	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 3" pitchFamily="18" charset="2"/>
              </a:rPr>
              <a:t>hrozba uzavírání některých oborů, slučování škol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Nedostatek kvalifikované pracovní síly – zejména v technických oborech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         šance pro školy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Veřejnost ČR není systematicky informována ani motivována k DV</a:t>
            </a:r>
          </a:p>
          <a:p>
            <a:pPr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23528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Současnost</a:t>
            </a:r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 ČR</a:t>
            </a:r>
            <a:endParaRPr kumimoji="0" lang="pt-BR" sz="3600" b="1" i="0" u="none" strike="noStrike" kern="0" cap="none" spc="0" normalizeH="0" baseline="0" noProof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043608" y="342900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3608" y="47251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zpracovává NÚV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šetření se provádí od roku 1999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porovnání dat s předchozím šetřením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zmapovat situaci realizovaných kurzů v oblasti dalšíh</a:t>
            </a:r>
            <a:r>
              <a:rPr lang="cs-CZ" b="1" dirty="0" smtClean="0">
                <a:latin typeface="Garamond" pitchFamily="18" charset="0"/>
              </a:rPr>
              <a:t>o vzdělávání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efektivita využití, způsob financování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v roce 2013 bylo zahrnuto 3488 subjektů, z toho v DAK 44 škol a 15 VŠ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</a:t>
            </a:r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šetření akreditovaných a neakreditovaných vzdělávacích programů 2012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celkem zahrnuto 3 568 rekvalifikačních programů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z toho 3 282 akreditovaných MŠMT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1 242 programů realizovaných, tedy 34 %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z toho 956 akreditovaných MŠMT a 286 uskutečnily školy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celkový počet účastníků 24 610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Oborové zaměření rekvalifikačních kurzů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467544" y="2249488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cs-CZ" b="1" dirty="0" smtClean="0">
                <a:latin typeface="Garamond" pitchFamily="18" charset="0"/>
              </a:rPr>
              <a:t>339 realizovaných akreditovaných programů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Služby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539552" y="2708920"/>
          <a:ext cx="8604448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účastníků kurzů směřujících k PK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539552" y="2708920"/>
          <a:ext cx="8604448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1043608" y="1844824"/>
          <a:ext cx="7416824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14563"/>
            <a:ext cx="9144000" cy="12144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467544" y="1124744"/>
            <a:ext cx="8352928" cy="7200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Způsob financování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755576" y="2204864"/>
          <a:ext cx="7416824" cy="4885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0" y="2276872"/>
          <a:ext cx="9144000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827584" y="1196752"/>
            <a:ext cx="7560840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 - profesní </a:t>
            </a: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kvalifikace – podle účasti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/>
          <p:nvPr/>
        </p:nvGraphicFramePr>
        <p:xfrm>
          <a:off x="-252536" y="2132856"/>
          <a:ext cx="1000911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827584" y="1196752"/>
            <a:ext cx="7704856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čistá </a:t>
            </a: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rekvalifikace – podle účasti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604448" cy="45811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modularizace (PK)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zlevnění vzdělávání i zkoušky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? úřady práce ?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elektronický systém podávání žádostí (31. 7. 2014)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>
                <a:latin typeface="Garamond" pitchFamily="18" charset="0"/>
              </a:rPr>
              <a:t>spuštění pilotáže září 2014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latin typeface="Garamond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2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Náhled do budoucnosti rekvalifikací</a:t>
            </a:r>
            <a:endParaRPr lang="cs-CZ" sz="32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97288"/>
          </a:xfrm>
        </p:spPr>
        <p:txBody>
          <a:bodyPr/>
          <a:lstStyle/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endParaRPr lang="cs-CZ" dirty="0" smtClean="0">
              <a:hlinkClick r:id="rId3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96952"/>
            <a:ext cx="9144000" cy="386104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Děkujeme Vám za pozornost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sz="3200" i="1" dirty="0" smtClean="0">
                <a:latin typeface="+mn-lt"/>
              </a:rPr>
              <a:t>PhDr</a:t>
            </a:r>
            <a:r>
              <a:rPr lang="cs-CZ" sz="3200" i="1" dirty="0" smtClean="0">
                <a:latin typeface="+mn-lt"/>
              </a:rPr>
              <a:t>. </a:t>
            </a:r>
            <a:r>
              <a:rPr lang="cs-CZ" sz="3200" i="1" dirty="0" smtClean="0">
                <a:latin typeface="+mn-lt"/>
              </a:rPr>
              <a:t>Martin Sycha, </a:t>
            </a:r>
            <a:r>
              <a:rPr lang="cs-CZ" sz="3200" dirty="0" smtClean="0">
                <a:latin typeface="+mn-lt"/>
              </a:rPr>
              <a:t>Ph.D. </a:t>
            </a:r>
            <a:br>
              <a:rPr lang="cs-CZ" sz="3200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>			 </a:t>
            </a:r>
            <a:r>
              <a:rPr lang="cs-CZ" sz="2400" dirty="0" err="1" smtClean="0">
                <a:latin typeface="+mn-lt"/>
              </a:rPr>
              <a:t>martin.sycha</a:t>
            </a:r>
            <a:r>
              <a:rPr lang="cs-CZ" sz="2400" dirty="0" smtClean="0">
                <a:latin typeface="+mn-lt"/>
              </a:rPr>
              <a:t>@</a:t>
            </a:r>
            <a:r>
              <a:rPr lang="cs-CZ" sz="2400" dirty="0" err="1" smtClean="0">
                <a:latin typeface="+mn-lt"/>
              </a:rPr>
              <a:t>msmt.cz</a:t>
            </a: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>Mgr. Marie Kaňková </a:t>
            </a:r>
            <a:r>
              <a:rPr lang="cs-CZ" i="1" dirty="0" smtClean="0">
                <a:latin typeface="Times New Roman" pitchFamily="18" charset="0"/>
              </a:rPr>
              <a:t/>
            </a:r>
            <a:br>
              <a:rPr lang="cs-CZ" i="1" dirty="0" smtClean="0">
                <a:latin typeface="Times New Roman" pitchFamily="18" charset="0"/>
              </a:rPr>
            </a:br>
            <a:r>
              <a:rPr lang="cs-CZ" i="1" dirty="0" smtClean="0">
                <a:latin typeface="Times New Roman" pitchFamily="18" charset="0"/>
              </a:rPr>
              <a:t>			   </a:t>
            </a:r>
            <a:r>
              <a:rPr lang="cs-CZ" sz="2400" dirty="0" err="1" smtClean="0">
                <a:latin typeface="+mn-lt"/>
              </a:rPr>
              <a:t>marie.kankova</a:t>
            </a:r>
            <a:r>
              <a:rPr lang="cs-CZ" sz="2400" dirty="0" smtClean="0">
                <a:latin typeface="+mn-lt"/>
              </a:rPr>
              <a:t>@</a:t>
            </a:r>
            <a:r>
              <a:rPr lang="cs-CZ" sz="2400" dirty="0" err="1" smtClean="0">
                <a:latin typeface="+mn-lt"/>
              </a:rPr>
              <a:t>msmt.cz</a:t>
            </a:r>
            <a:r>
              <a:rPr lang="cs-CZ" sz="2400" dirty="0" smtClean="0">
                <a:latin typeface="+mn-lt"/>
              </a:rPr>
              <a:t> 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endParaRPr lang="cs-CZ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251520" y="1340768"/>
            <a:ext cx="8712968" cy="11521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Podíl dospělé populace na dalším vzdělávání </a:t>
            </a:r>
          </a:p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ČR a EU v letech 2002–201</a:t>
            </a: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(LFS)</a:t>
            </a:r>
            <a:endParaRPr lang="pt-BR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539552" y="1895474"/>
          <a:ext cx="8280920" cy="496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40960" cy="648072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pt-BR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Participace na DV v letech 2007 a 2011</a:t>
            </a:r>
            <a:r>
              <a:rPr lang="cs-CZ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(AES)</a:t>
            </a:r>
            <a:endParaRPr lang="pt-BR" sz="3600" b="1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179512" y="2238375"/>
          <a:ext cx="8715375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611560" y="1268760"/>
            <a:ext cx="8064896" cy="1224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Účast na DV v roce 2011 dle dosaženého vzdělání (AES)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323528" y="2897560"/>
          <a:ext cx="84249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8" y="2708920"/>
          <a:ext cx="8208911" cy="3528391"/>
        </p:xfrm>
        <a:graphic>
          <a:graphicData uri="http://schemas.openxmlformats.org/drawingml/2006/table">
            <a:tbl>
              <a:tblPr/>
              <a:tblGrid>
                <a:gridCol w="5690269"/>
                <a:gridCol w="1259321"/>
                <a:gridCol w="1259321"/>
              </a:tblGrid>
              <a:tr h="56577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Překážky i účasti na vzdělávání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EU27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Vzdělávání nepotřebuji pro svou práci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Nedostatek času z rodinných důvodů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Nedostatek času z pracovních důvodů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Vzdělávání nepotřebuji (ne z pracovních důvodů)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Příliš drahé kurzy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Nemám počítač či přístup k internetu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611560" y="1268760"/>
            <a:ext cx="8064896" cy="1224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Hlavní překážky v účasti na dalším vzdělávání (AES)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Aktuální data NSK 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2785111"/>
          <a:ext cx="8568951" cy="33801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08312"/>
                <a:gridCol w="432048"/>
                <a:gridCol w="648072"/>
                <a:gridCol w="576064"/>
                <a:gridCol w="648072"/>
                <a:gridCol w="720080"/>
                <a:gridCol w="720080"/>
                <a:gridCol w="608251"/>
                <a:gridCol w="590441"/>
                <a:gridCol w="817531"/>
              </a:tblGrid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/>
                        <a:t>Aktuální</a:t>
                      </a:r>
                      <a:r>
                        <a:rPr lang="cs-CZ" sz="1800" b="1" u="none" strike="noStrike" baseline="0" dirty="0" smtClean="0"/>
                        <a:t> d</a:t>
                      </a:r>
                      <a:r>
                        <a:rPr lang="cs-CZ" sz="1800" b="1" u="none" strike="noStrike" dirty="0" smtClean="0"/>
                        <a:t>ata NSK platná </a:t>
                      </a:r>
                      <a:r>
                        <a:rPr lang="cs-CZ" sz="1800" b="1" u="none" strike="noStrike" dirty="0"/>
                        <a:t>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/>
                        <a:t>Prosinec 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MPO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MPSV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MŠMT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MV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MZe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MŽP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8004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u="none" strike="noStrike" dirty="0"/>
                        <a:t>Počet profesních kvalifikací v gesci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Počet autorizovaných osob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autorizací PK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realizovaných zkoušek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76323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89115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profesních kvalifikací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1/2009 - 12/2013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79512" y="2348880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profesních kvalifikací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1/2009 - 12/2013 – bez MV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899592" y="2420888"/>
          <a:ext cx="74168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8845</TotalTime>
  <Words>709</Words>
  <Application>Microsoft Office PowerPoint</Application>
  <PresentationFormat>Předvádění na obrazovce (4:3)</PresentationFormat>
  <Paragraphs>239</Paragraphs>
  <Slides>29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 Problematika ověřování a uznávání podle zákona č. 179/2006 Sb. </vt:lpstr>
      <vt:lpstr>Snímek 2</vt:lpstr>
      <vt:lpstr>Snímek 3</vt:lpstr>
      <vt:lpstr>Participace na DV v letech 2007 a 2011 (AES)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Autorizace na MŠMT – chyby AOs</vt:lpstr>
      <vt:lpstr>Snímek 16</vt:lpstr>
      <vt:lpstr>.</vt:lpstr>
      <vt:lpstr>.</vt:lpstr>
      <vt:lpstr>Školy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Děkujeme Vám za pozornost         PhDr. Martin Sycha, Ph.D.      martin.sycha@msmt.cz  Mgr. Marie Kaňková        marie.kankova@msmt.cz           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CŽU a DV</dc:title>
  <dc:creator>Martin Sycha</dc:creator>
  <cp:lastModifiedBy>Mája</cp:lastModifiedBy>
  <cp:revision>494</cp:revision>
  <dcterms:created xsi:type="dcterms:W3CDTF">2007-12-16T23:10:24Z</dcterms:created>
  <dcterms:modified xsi:type="dcterms:W3CDTF">2014-02-17T21:26:22Z</dcterms:modified>
</cp:coreProperties>
</file>