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75" r:id="rId3"/>
    <p:sldId id="257" r:id="rId4"/>
    <p:sldId id="258" r:id="rId5"/>
    <p:sldId id="260" r:id="rId6"/>
    <p:sldId id="273" r:id="rId7"/>
    <p:sldId id="262" r:id="rId8"/>
    <p:sldId id="261" r:id="rId9"/>
    <p:sldId id="272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FF"/>
    <a:srgbClr val="99FF66"/>
    <a:srgbClr val="FFCC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727A35-FB65-4E3D-8D66-68EF35F82A93}" type="doc">
      <dgm:prSet loTypeId="urn:microsoft.com/office/officeart/2005/8/layout/radial1" loCatId="relationship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cs-CZ"/>
        </a:p>
      </dgm:t>
    </dgm:pt>
    <dgm:pt modelId="{6358560C-9B6B-4EB4-9B77-354981AF4F06}">
      <dgm:prSet phldrT="[Text]"/>
      <dgm:spPr>
        <a:solidFill>
          <a:schemeClr val="accent2"/>
        </a:solidFill>
      </dgm:spPr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NÚV, sekce 3</a:t>
          </a:r>
          <a:endParaRPr lang="cs-CZ" dirty="0">
            <a:solidFill>
              <a:schemeClr val="bg1"/>
            </a:solidFill>
          </a:endParaRPr>
        </a:p>
      </dgm:t>
    </dgm:pt>
    <dgm:pt modelId="{067F95FC-FE9C-4901-B964-CC73D3A417F4}" type="parTrans" cxnId="{0492B186-76B4-4E7B-BE7E-F1F1039E637C}">
      <dgm:prSet/>
      <dgm:spPr/>
      <dgm:t>
        <a:bodyPr/>
        <a:lstStyle/>
        <a:p>
          <a:endParaRPr lang="cs-CZ"/>
        </a:p>
      </dgm:t>
    </dgm:pt>
    <dgm:pt modelId="{CC749925-9703-41E8-ADA8-43A0069A4678}" type="sibTrans" cxnId="{0492B186-76B4-4E7B-BE7E-F1F1039E637C}">
      <dgm:prSet/>
      <dgm:spPr/>
      <dgm:t>
        <a:bodyPr/>
        <a:lstStyle/>
        <a:p>
          <a:endParaRPr lang="cs-CZ"/>
        </a:p>
      </dgm:t>
    </dgm:pt>
    <dgm:pt modelId="{6EB585C3-893F-46D9-BE1A-5392BCD53E59}">
      <dgm:prSet phldrT="[Text]"/>
      <dgm:spPr/>
      <dgm:t>
        <a:bodyPr/>
        <a:lstStyle/>
        <a:p>
          <a:r>
            <a:rPr lang="cs-CZ" b="1" dirty="0" smtClean="0"/>
            <a:t>KONCEPCE, STRATEGIE</a:t>
          </a:r>
          <a:endParaRPr lang="cs-CZ" b="1" dirty="0"/>
        </a:p>
      </dgm:t>
    </dgm:pt>
    <dgm:pt modelId="{7A0DC046-C310-4A52-84A5-D8DC65E35173}" type="parTrans" cxnId="{75017787-54DA-4C15-8264-AC6278A67CAF}">
      <dgm:prSet/>
      <dgm:spPr/>
      <dgm:t>
        <a:bodyPr/>
        <a:lstStyle/>
        <a:p>
          <a:endParaRPr lang="cs-CZ"/>
        </a:p>
      </dgm:t>
    </dgm:pt>
    <dgm:pt modelId="{88E73BC7-A9B5-48B5-9FE8-3E549010E9B4}" type="sibTrans" cxnId="{75017787-54DA-4C15-8264-AC6278A67CAF}">
      <dgm:prSet/>
      <dgm:spPr/>
      <dgm:t>
        <a:bodyPr/>
        <a:lstStyle/>
        <a:p>
          <a:endParaRPr lang="cs-CZ"/>
        </a:p>
      </dgm:t>
    </dgm:pt>
    <dgm:pt modelId="{622A0D12-FD0F-4AC7-A6C7-EA3E37EA0BA0}">
      <dgm:prSet phldrT="[Text]"/>
      <dgm:spPr/>
      <dgm:t>
        <a:bodyPr/>
        <a:lstStyle/>
        <a:p>
          <a:r>
            <a:rPr lang="cs-CZ" b="1" dirty="0" smtClean="0"/>
            <a:t>ANALÝZY, VÝZKUMY</a:t>
          </a:r>
          <a:endParaRPr lang="cs-CZ" b="1" dirty="0"/>
        </a:p>
      </dgm:t>
    </dgm:pt>
    <dgm:pt modelId="{99F27122-038D-4335-A08A-3D7A0F623894}" type="parTrans" cxnId="{DF9CEC18-33A8-4E1B-8914-43EA8A16DF4C}">
      <dgm:prSet/>
      <dgm:spPr/>
      <dgm:t>
        <a:bodyPr/>
        <a:lstStyle/>
        <a:p>
          <a:endParaRPr lang="cs-CZ"/>
        </a:p>
      </dgm:t>
    </dgm:pt>
    <dgm:pt modelId="{D0E72BCE-E30E-4036-B576-89DD5565DE5D}" type="sibTrans" cxnId="{DF9CEC18-33A8-4E1B-8914-43EA8A16DF4C}">
      <dgm:prSet/>
      <dgm:spPr/>
      <dgm:t>
        <a:bodyPr/>
        <a:lstStyle/>
        <a:p>
          <a:endParaRPr lang="cs-CZ"/>
        </a:p>
      </dgm:t>
    </dgm:pt>
    <dgm:pt modelId="{FE393597-2F4B-4834-B1BD-E22D66A646A1}">
      <dgm:prSet phldrT="[Text]"/>
      <dgm:spPr/>
      <dgm:t>
        <a:bodyPr/>
        <a:lstStyle/>
        <a:p>
          <a:r>
            <a:rPr lang="cs-CZ" b="1" dirty="0" smtClean="0"/>
            <a:t>METODICKÁ PODPORA </a:t>
          </a:r>
          <a:endParaRPr lang="cs-CZ" b="1" dirty="0"/>
        </a:p>
      </dgm:t>
    </dgm:pt>
    <dgm:pt modelId="{CDF96B21-3627-44EC-8D7B-FD1CEA148608}" type="parTrans" cxnId="{69393080-C1D4-4797-B751-547E93557BD3}">
      <dgm:prSet/>
      <dgm:spPr/>
      <dgm:t>
        <a:bodyPr/>
        <a:lstStyle/>
        <a:p>
          <a:endParaRPr lang="cs-CZ"/>
        </a:p>
      </dgm:t>
    </dgm:pt>
    <dgm:pt modelId="{90CF989D-011C-4E99-9EEB-A927DF0748DC}" type="sibTrans" cxnId="{69393080-C1D4-4797-B751-547E93557BD3}">
      <dgm:prSet/>
      <dgm:spPr/>
      <dgm:t>
        <a:bodyPr/>
        <a:lstStyle/>
        <a:p>
          <a:endParaRPr lang="cs-CZ"/>
        </a:p>
      </dgm:t>
    </dgm:pt>
    <dgm:pt modelId="{A8FECBCF-49E3-4B9B-A5BA-C9559156FB78}">
      <dgm:prSet phldrT="[Text]"/>
      <dgm:spPr/>
      <dgm:t>
        <a:bodyPr/>
        <a:lstStyle/>
        <a:p>
          <a:r>
            <a:rPr lang="cs-CZ" b="1" dirty="0" smtClean="0"/>
            <a:t>DALŠÍ VZDĚLÁVÁNÍ</a:t>
          </a:r>
          <a:endParaRPr lang="cs-CZ" b="1" dirty="0"/>
        </a:p>
      </dgm:t>
    </dgm:pt>
    <dgm:pt modelId="{045C749B-7CCD-4A41-B052-8DCFE25C9381}" type="parTrans" cxnId="{C3DAD7C7-D4BA-4B08-AC33-436CB6113BB4}">
      <dgm:prSet/>
      <dgm:spPr/>
      <dgm:t>
        <a:bodyPr/>
        <a:lstStyle/>
        <a:p>
          <a:endParaRPr lang="cs-CZ"/>
        </a:p>
      </dgm:t>
    </dgm:pt>
    <dgm:pt modelId="{1B6FCDC5-457D-4EBC-8E4F-B976A07DEF7D}" type="sibTrans" cxnId="{C3DAD7C7-D4BA-4B08-AC33-436CB6113BB4}">
      <dgm:prSet/>
      <dgm:spPr/>
      <dgm:t>
        <a:bodyPr/>
        <a:lstStyle/>
        <a:p>
          <a:endParaRPr lang="cs-CZ"/>
        </a:p>
      </dgm:t>
    </dgm:pt>
    <dgm:pt modelId="{2601B661-2349-4D1E-978C-291EF20F8F20}">
      <dgm:prSet/>
      <dgm:spPr/>
      <dgm:t>
        <a:bodyPr/>
        <a:lstStyle/>
        <a:p>
          <a:r>
            <a:rPr lang="cs-CZ" b="1" dirty="0" smtClean="0"/>
            <a:t>PUBLIKACE, rozvoj diagnostických nástrojů</a:t>
          </a:r>
          <a:endParaRPr lang="cs-CZ" b="1" dirty="0"/>
        </a:p>
      </dgm:t>
    </dgm:pt>
    <dgm:pt modelId="{D2666AFA-6AAD-44A6-BB7A-25AE74C09EB6}" type="parTrans" cxnId="{281AB0B9-7F76-4A96-BF8E-FC13230479D2}">
      <dgm:prSet/>
      <dgm:spPr/>
      <dgm:t>
        <a:bodyPr/>
        <a:lstStyle/>
        <a:p>
          <a:endParaRPr lang="cs-CZ"/>
        </a:p>
      </dgm:t>
    </dgm:pt>
    <dgm:pt modelId="{7DFCDB5A-6FB8-42AF-8BDD-B28AB51DDA19}" type="sibTrans" cxnId="{281AB0B9-7F76-4A96-BF8E-FC13230479D2}">
      <dgm:prSet/>
      <dgm:spPr/>
      <dgm:t>
        <a:bodyPr/>
        <a:lstStyle/>
        <a:p>
          <a:endParaRPr lang="cs-CZ"/>
        </a:p>
      </dgm:t>
    </dgm:pt>
    <dgm:pt modelId="{BAAE7023-46FD-41B5-851F-B3963D1F7D15}" type="pres">
      <dgm:prSet presAssocID="{EF727A35-FB65-4E3D-8D66-68EF35F82A9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6A84983-1B69-4D25-AEA4-661BEE100A67}" type="pres">
      <dgm:prSet presAssocID="{6358560C-9B6B-4EB4-9B77-354981AF4F06}" presName="centerShape" presStyleLbl="node0" presStyleIdx="0" presStyleCnt="1"/>
      <dgm:spPr/>
      <dgm:t>
        <a:bodyPr/>
        <a:lstStyle/>
        <a:p>
          <a:endParaRPr lang="cs-CZ"/>
        </a:p>
      </dgm:t>
    </dgm:pt>
    <dgm:pt modelId="{26EE10FD-2CC1-4401-90BB-478126CE68C4}" type="pres">
      <dgm:prSet presAssocID="{7A0DC046-C310-4A52-84A5-D8DC65E35173}" presName="Name9" presStyleLbl="parChTrans1D2" presStyleIdx="0" presStyleCnt="5"/>
      <dgm:spPr/>
      <dgm:t>
        <a:bodyPr/>
        <a:lstStyle/>
        <a:p>
          <a:endParaRPr lang="cs-CZ"/>
        </a:p>
      </dgm:t>
    </dgm:pt>
    <dgm:pt modelId="{96E32434-9782-4489-87D7-ED6F4F2F4759}" type="pres">
      <dgm:prSet presAssocID="{7A0DC046-C310-4A52-84A5-D8DC65E35173}" presName="connTx" presStyleLbl="parChTrans1D2" presStyleIdx="0" presStyleCnt="5"/>
      <dgm:spPr/>
      <dgm:t>
        <a:bodyPr/>
        <a:lstStyle/>
        <a:p>
          <a:endParaRPr lang="cs-CZ"/>
        </a:p>
      </dgm:t>
    </dgm:pt>
    <dgm:pt modelId="{B3FA0014-FFBE-46D4-95AC-141977CCE8E8}" type="pres">
      <dgm:prSet presAssocID="{6EB585C3-893F-46D9-BE1A-5392BCD53E5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812E03-D715-4C83-AD67-065C4322A895}" type="pres">
      <dgm:prSet presAssocID="{D2666AFA-6AAD-44A6-BB7A-25AE74C09EB6}" presName="Name9" presStyleLbl="parChTrans1D2" presStyleIdx="1" presStyleCnt="5"/>
      <dgm:spPr/>
      <dgm:t>
        <a:bodyPr/>
        <a:lstStyle/>
        <a:p>
          <a:endParaRPr lang="cs-CZ"/>
        </a:p>
      </dgm:t>
    </dgm:pt>
    <dgm:pt modelId="{AC7747BB-C224-4C94-B4E4-729B79D93BF3}" type="pres">
      <dgm:prSet presAssocID="{D2666AFA-6AAD-44A6-BB7A-25AE74C09EB6}" presName="connTx" presStyleLbl="parChTrans1D2" presStyleIdx="1" presStyleCnt="5"/>
      <dgm:spPr/>
      <dgm:t>
        <a:bodyPr/>
        <a:lstStyle/>
        <a:p>
          <a:endParaRPr lang="cs-CZ"/>
        </a:p>
      </dgm:t>
    </dgm:pt>
    <dgm:pt modelId="{CA4B9718-8B10-449C-B88C-670DEBB2042B}" type="pres">
      <dgm:prSet presAssocID="{2601B661-2349-4D1E-978C-291EF20F8F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F90788-EE20-4E4F-9115-1F415248D977}" type="pres">
      <dgm:prSet presAssocID="{99F27122-038D-4335-A08A-3D7A0F623894}" presName="Name9" presStyleLbl="parChTrans1D2" presStyleIdx="2" presStyleCnt="5"/>
      <dgm:spPr/>
      <dgm:t>
        <a:bodyPr/>
        <a:lstStyle/>
        <a:p>
          <a:endParaRPr lang="cs-CZ"/>
        </a:p>
      </dgm:t>
    </dgm:pt>
    <dgm:pt modelId="{DFDF0B9B-2BBD-4C7B-8055-4D5BF23FD669}" type="pres">
      <dgm:prSet presAssocID="{99F27122-038D-4335-A08A-3D7A0F623894}" presName="connTx" presStyleLbl="parChTrans1D2" presStyleIdx="2" presStyleCnt="5"/>
      <dgm:spPr/>
      <dgm:t>
        <a:bodyPr/>
        <a:lstStyle/>
        <a:p>
          <a:endParaRPr lang="cs-CZ"/>
        </a:p>
      </dgm:t>
    </dgm:pt>
    <dgm:pt modelId="{7F497F24-BFB2-4B3F-81A3-2625D3498F09}" type="pres">
      <dgm:prSet presAssocID="{622A0D12-FD0F-4AC7-A6C7-EA3E37EA0BA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BBE4AC-8CA8-4041-AF98-94DD89CACE46}" type="pres">
      <dgm:prSet presAssocID="{CDF96B21-3627-44EC-8D7B-FD1CEA148608}" presName="Name9" presStyleLbl="parChTrans1D2" presStyleIdx="3" presStyleCnt="5"/>
      <dgm:spPr/>
      <dgm:t>
        <a:bodyPr/>
        <a:lstStyle/>
        <a:p>
          <a:endParaRPr lang="cs-CZ"/>
        </a:p>
      </dgm:t>
    </dgm:pt>
    <dgm:pt modelId="{15088A98-B703-4DA9-AB63-ABF8991FFF4A}" type="pres">
      <dgm:prSet presAssocID="{CDF96B21-3627-44EC-8D7B-FD1CEA148608}" presName="connTx" presStyleLbl="parChTrans1D2" presStyleIdx="3" presStyleCnt="5"/>
      <dgm:spPr/>
      <dgm:t>
        <a:bodyPr/>
        <a:lstStyle/>
        <a:p>
          <a:endParaRPr lang="cs-CZ"/>
        </a:p>
      </dgm:t>
    </dgm:pt>
    <dgm:pt modelId="{2AD0D66E-9B0A-4F59-8876-6A9628D9E8DC}" type="pres">
      <dgm:prSet presAssocID="{FE393597-2F4B-4834-B1BD-E22D66A646A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E3A26E-3B48-4D5B-A826-09A1B5724C4A}" type="pres">
      <dgm:prSet presAssocID="{045C749B-7CCD-4A41-B052-8DCFE25C9381}" presName="Name9" presStyleLbl="parChTrans1D2" presStyleIdx="4" presStyleCnt="5"/>
      <dgm:spPr/>
      <dgm:t>
        <a:bodyPr/>
        <a:lstStyle/>
        <a:p>
          <a:endParaRPr lang="cs-CZ"/>
        </a:p>
      </dgm:t>
    </dgm:pt>
    <dgm:pt modelId="{D8186EFB-F6E4-4653-8EA4-4993A3D05C23}" type="pres">
      <dgm:prSet presAssocID="{045C749B-7CCD-4A41-B052-8DCFE25C9381}" presName="connTx" presStyleLbl="parChTrans1D2" presStyleIdx="4" presStyleCnt="5"/>
      <dgm:spPr/>
      <dgm:t>
        <a:bodyPr/>
        <a:lstStyle/>
        <a:p>
          <a:endParaRPr lang="cs-CZ"/>
        </a:p>
      </dgm:t>
    </dgm:pt>
    <dgm:pt modelId="{6CEF0302-74DE-4492-AE3A-F2360043A7F6}" type="pres">
      <dgm:prSet presAssocID="{A8FECBCF-49E3-4B9B-A5BA-C9559156FB7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F1B9EE9-DFDC-4C44-8EF7-261577B1BB32}" type="presOf" srcId="{D2666AFA-6AAD-44A6-BB7A-25AE74C09EB6}" destId="{AC7747BB-C224-4C94-B4E4-729B79D93BF3}" srcOrd="1" destOrd="0" presId="urn:microsoft.com/office/officeart/2005/8/layout/radial1"/>
    <dgm:cxn modelId="{281AB0B9-7F76-4A96-BF8E-FC13230479D2}" srcId="{6358560C-9B6B-4EB4-9B77-354981AF4F06}" destId="{2601B661-2349-4D1E-978C-291EF20F8F20}" srcOrd="1" destOrd="0" parTransId="{D2666AFA-6AAD-44A6-BB7A-25AE74C09EB6}" sibTransId="{7DFCDB5A-6FB8-42AF-8BDD-B28AB51DDA19}"/>
    <dgm:cxn modelId="{D592DA3B-4A0A-4D9E-8B1B-85831A270742}" type="presOf" srcId="{7A0DC046-C310-4A52-84A5-D8DC65E35173}" destId="{96E32434-9782-4489-87D7-ED6F4F2F4759}" srcOrd="1" destOrd="0" presId="urn:microsoft.com/office/officeart/2005/8/layout/radial1"/>
    <dgm:cxn modelId="{AF581EAA-A9D9-4353-AA72-B652D5B371E6}" type="presOf" srcId="{6EB585C3-893F-46D9-BE1A-5392BCD53E59}" destId="{B3FA0014-FFBE-46D4-95AC-141977CCE8E8}" srcOrd="0" destOrd="0" presId="urn:microsoft.com/office/officeart/2005/8/layout/radial1"/>
    <dgm:cxn modelId="{0D5B85E6-B580-4CE5-BFB5-86BCF04A1ACC}" type="presOf" srcId="{7A0DC046-C310-4A52-84A5-D8DC65E35173}" destId="{26EE10FD-2CC1-4401-90BB-478126CE68C4}" srcOrd="0" destOrd="0" presId="urn:microsoft.com/office/officeart/2005/8/layout/radial1"/>
    <dgm:cxn modelId="{34534CCB-EF67-4C92-A5E1-9829D4FC9479}" type="presOf" srcId="{A8FECBCF-49E3-4B9B-A5BA-C9559156FB78}" destId="{6CEF0302-74DE-4492-AE3A-F2360043A7F6}" srcOrd="0" destOrd="0" presId="urn:microsoft.com/office/officeart/2005/8/layout/radial1"/>
    <dgm:cxn modelId="{D769A0DA-FF42-44E2-A1A6-5075FAD531BC}" type="presOf" srcId="{CDF96B21-3627-44EC-8D7B-FD1CEA148608}" destId="{36BBE4AC-8CA8-4041-AF98-94DD89CACE46}" srcOrd="0" destOrd="0" presId="urn:microsoft.com/office/officeart/2005/8/layout/radial1"/>
    <dgm:cxn modelId="{571A397A-C605-4E30-BB2B-3EDAF38539E3}" type="presOf" srcId="{99F27122-038D-4335-A08A-3D7A0F623894}" destId="{46F90788-EE20-4E4F-9115-1F415248D977}" srcOrd="0" destOrd="0" presId="urn:microsoft.com/office/officeart/2005/8/layout/radial1"/>
    <dgm:cxn modelId="{F9569A7F-68E7-4B7A-8716-396852E4AA34}" type="presOf" srcId="{FE393597-2F4B-4834-B1BD-E22D66A646A1}" destId="{2AD0D66E-9B0A-4F59-8876-6A9628D9E8DC}" srcOrd="0" destOrd="0" presId="urn:microsoft.com/office/officeart/2005/8/layout/radial1"/>
    <dgm:cxn modelId="{A4560637-0895-4BCC-A38A-5BF7FFD0CB0C}" type="presOf" srcId="{CDF96B21-3627-44EC-8D7B-FD1CEA148608}" destId="{15088A98-B703-4DA9-AB63-ABF8991FFF4A}" srcOrd="1" destOrd="0" presId="urn:microsoft.com/office/officeart/2005/8/layout/radial1"/>
    <dgm:cxn modelId="{69393080-C1D4-4797-B751-547E93557BD3}" srcId="{6358560C-9B6B-4EB4-9B77-354981AF4F06}" destId="{FE393597-2F4B-4834-B1BD-E22D66A646A1}" srcOrd="3" destOrd="0" parTransId="{CDF96B21-3627-44EC-8D7B-FD1CEA148608}" sibTransId="{90CF989D-011C-4E99-9EEB-A927DF0748DC}"/>
    <dgm:cxn modelId="{2DD0F04A-61A9-4C3B-AAF6-972EEE07CB87}" type="presOf" srcId="{045C749B-7CCD-4A41-B052-8DCFE25C9381}" destId="{C1E3A26E-3B48-4D5B-A826-09A1B5724C4A}" srcOrd="0" destOrd="0" presId="urn:microsoft.com/office/officeart/2005/8/layout/radial1"/>
    <dgm:cxn modelId="{DF9CEC18-33A8-4E1B-8914-43EA8A16DF4C}" srcId="{6358560C-9B6B-4EB4-9B77-354981AF4F06}" destId="{622A0D12-FD0F-4AC7-A6C7-EA3E37EA0BA0}" srcOrd="2" destOrd="0" parTransId="{99F27122-038D-4335-A08A-3D7A0F623894}" sibTransId="{D0E72BCE-E30E-4036-B576-89DD5565DE5D}"/>
    <dgm:cxn modelId="{C3DAD7C7-D4BA-4B08-AC33-436CB6113BB4}" srcId="{6358560C-9B6B-4EB4-9B77-354981AF4F06}" destId="{A8FECBCF-49E3-4B9B-A5BA-C9559156FB78}" srcOrd="4" destOrd="0" parTransId="{045C749B-7CCD-4A41-B052-8DCFE25C9381}" sibTransId="{1B6FCDC5-457D-4EBC-8E4F-B976A07DEF7D}"/>
    <dgm:cxn modelId="{0492B186-76B4-4E7B-BE7E-F1F1039E637C}" srcId="{EF727A35-FB65-4E3D-8D66-68EF35F82A93}" destId="{6358560C-9B6B-4EB4-9B77-354981AF4F06}" srcOrd="0" destOrd="0" parTransId="{067F95FC-FE9C-4901-B964-CC73D3A417F4}" sibTransId="{CC749925-9703-41E8-ADA8-43A0069A4678}"/>
    <dgm:cxn modelId="{1F5E8DB9-5DF5-4E1D-A88E-98EB313F7F3E}" type="presOf" srcId="{6358560C-9B6B-4EB4-9B77-354981AF4F06}" destId="{16A84983-1B69-4D25-AEA4-661BEE100A67}" srcOrd="0" destOrd="0" presId="urn:microsoft.com/office/officeart/2005/8/layout/radial1"/>
    <dgm:cxn modelId="{7C8B032D-1FAD-4311-9494-8B516F3C0924}" type="presOf" srcId="{045C749B-7CCD-4A41-B052-8DCFE25C9381}" destId="{D8186EFB-F6E4-4653-8EA4-4993A3D05C23}" srcOrd="1" destOrd="0" presId="urn:microsoft.com/office/officeart/2005/8/layout/radial1"/>
    <dgm:cxn modelId="{1DEA9AC5-DB0E-4A6A-B428-921077643C53}" type="presOf" srcId="{622A0D12-FD0F-4AC7-A6C7-EA3E37EA0BA0}" destId="{7F497F24-BFB2-4B3F-81A3-2625D3498F09}" srcOrd="0" destOrd="0" presId="urn:microsoft.com/office/officeart/2005/8/layout/radial1"/>
    <dgm:cxn modelId="{0F7B78CF-6319-4F10-9CA9-F7D5F6F2853B}" type="presOf" srcId="{99F27122-038D-4335-A08A-3D7A0F623894}" destId="{DFDF0B9B-2BBD-4C7B-8055-4D5BF23FD669}" srcOrd="1" destOrd="0" presId="urn:microsoft.com/office/officeart/2005/8/layout/radial1"/>
    <dgm:cxn modelId="{05680032-CD37-4D65-9BBC-598EBF53ABBC}" type="presOf" srcId="{2601B661-2349-4D1E-978C-291EF20F8F20}" destId="{CA4B9718-8B10-449C-B88C-670DEBB2042B}" srcOrd="0" destOrd="0" presId="urn:microsoft.com/office/officeart/2005/8/layout/radial1"/>
    <dgm:cxn modelId="{75017787-54DA-4C15-8264-AC6278A67CAF}" srcId="{6358560C-9B6B-4EB4-9B77-354981AF4F06}" destId="{6EB585C3-893F-46D9-BE1A-5392BCD53E59}" srcOrd="0" destOrd="0" parTransId="{7A0DC046-C310-4A52-84A5-D8DC65E35173}" sibTransId="{88E73BC7-A9B5-48B5-9FE8-3E549010E9B4}"/>
    <dgm:cxn modelId="{C0E51590-0AF8-4B48-93E0-D952775A5D8B}" type="presOf" srcId="{D2666AFA-6AAD-44A6-BB7A-25AE74C09EB6}" destId="{52812E03-D715-4C83-AD67-065C4322A895}" srcOrd="0" destOrd="0" presId="urn:microsoft.com/office/officeart/2005/8/layout/radial1"/>
    <dgm:cxn modelId="{1C2F9F09-BC87-4D7E-982C-8069021A2ABA}" type="presOf" srcId="{EF727A35-FB65-4E3D-8D66-68EF35F82A93}" destId="{BAAE7023-46FD-41B5-851F-B3963D1F7D15}" srcOrd="0" destOrd="0" presId="urn:microsoft.com/office/officeart/2005/8/layout/radial1"/>
    <dgm:cxn modelId="{A9640C89-D13B-4ACC-AE6A-EB022C34756E}" type="presParOf" srcId="{BAAE7023-46FD-41B5-851F-B3963D1F7D15}" destId="{16A84983-1B69-4D25-AEA4-661BEE100A67}" srcOrd="0" destOrd="0" presId="urn:microsoft.com/office/officeart/2005/8/layout/radial1"/>
    <dgm:cxn modelId="{8196FA02-9561-4946-A911-B3ECBBF3F4CD}" type="presParOf" srcId="{BAAE7023-46FD-41B5-851F-B3963D1F7D15}" destId="{26EE10FD-2CC1-4401-90BB-478126CE68C4}" srcOrd="1" destOrd="0" presId="urn:microsoft.com/office/officeart/2005/8/layout/radial1"/>
    <dgm:cxn modelId="{E74B4035-94D6-4BE0-8C37-F530B329B82F}" type="presParOf" srcId="{26EE10FD-2CC1-4401-90BB-478126CE68C4}" destId="{96E32434-9782-4489-87D7-ED6F4F2F4759}" srcOrd="0" destOrd="0" presId="urn:microsoft.com/office/officeart/2005/8/layout/radial1"/>
    <dgm:cxn modelId="{C14EC00A-65D8-4738-9A95-86D3796A10BC}" type="presParOf" srcId="{BAAE7023-46FD-41B5-851F-B3963D1F7D15}" destId="{B3FA0014-FFBE-46D4-95AC-141977CCE8E8}" srcOrd="2" destOrd="0" presId="urn:microsoft.com/office/officeart/2005/8/layout/radial1"/>
    <dgm:cxn modelId="{CE87B449-93EB-4778-B2F7-CC35234A9F9C}" type="presParOf" srcId="{BAAE7023-46FD-41B5-851F-B3963D1F7D15}" destId="{52812E03-D715-4C83-AD67-065C4322A895}" srcOrd="3" destOrd="0" presId="urn:microsoft.com/office/officeart/2005/8/layout/radial1"/>
    <dgm:cxn modelId="{9F9E93DB-A227-4475-A90B-F3DF1649034A}" type="presParOf" srcId="{52812E03-D715-4C83-AD67-065C4322A895}" destId="{AC7747BB-C224-4C94-B4E4-729B79D93BF3}" srcOrd="0" destOrd="0" presId="urn:microsoft.com/office/officeart/2005/8/layout/radial1"/>
    <dgm:cxn modelId="{819680D0-D82A-443C-B31D-3E3AF60AFDD4}" type="presParOf" srcId="{BAAE7023-46FD-41B5-851F-B3963D1F7D15}" destId="{CA4B9718-8B10-449C-B88C-670DEBB2042B}" srcOrd="4" destOrd="0" presId="urn:microsoft.com/office/officeart/2005/8/layout/radial1"/>
    <dgm:cxn modelId="{FB7BCC9F-ADC9-4D3B-87F7-1361AC33AD33}" type="presParOf" srcId="{BAAE7023-46FD-41B5-851F-B3963D1F7D15}" destId="{46F90788-EE20-4E4F-9115-1F415248D977}" srcOrd="5" destOrd="0" presId="urn:microsoft.com/office/officeart/2005/8/layout/radial1"/>
    <dgm:cxn modelId="{F4AD15F9-956C-4555-A6FD-26EA2F108C7F}" type="presParOf" srcId="{46F90788-EE20-4E4F-9115-1F415248D977}" destId="{DFDF0B9B-2BBD-4C7B-8055-4D5BF23FD669}" srcOrd="0" destOrd="0" presId="urn:microsoft.com/office/officeart/2005/8/layout/radial1"/>
    <dgm:cxn modelId="{3ABD30DC-2103-4B2C-9956-C6D797621411}" type="presParOf" srcId="{BAAE7023-46FD-41B5-851F-B3963D1F7D15}" destId="{7F497F24-BFB2-4B3F-81A3-2625D3498F09}" srcOrd="6" destOrd="0" presId="urn:microsoft.com/office/officeart/2005/8/layout/radial1"/>
    <dgm:cxn modelId="{83952843-2B56-4B4B-9F22-BA8ED2543592}" type="presParOf" srcId="{BAAE7023-46FD-41B5-851F-B3963D1F7D15}" destId="{36BBE4AC-8CA8-4041-AF98-94DD89CACE46}" srcOrd="7" destOrd="0" presId="urn:microsoft.com/office/officeart/2005/8/layout/radial1"/>
    <dgm:cxn modelId="{BAF71764-EB34-48CC-8D1C-A164E0867BC6}" type="presParOf" srcId="{36BBE4AC-8CA8-4041-AF98-94DD89CACE46}" destId="{15088A98-B703-4DA9-AB63-ABF8991FFF4A}" srcOrd="0" destOrd="0" presId="urn:microsoft.com/office/officeart/2005/8/layout/radial1"/>
    <dgm:cxn modelId="{B4F0226E-3B1E-405C-ADEE-E6D19B110D3B}" type="presParOf" srcId="{BAAE7023-46FD-41B5-851F-B3963D1F7D15}" destId="{2AD0D66E-9B0A-4F59-8876-6A9628D9E8DC}" srcOrd="8" destOrd="0" presId="urn:microsoft.com/office/officeart/2005/8/layout/radial1"/>
    <dgm:cxn modelId="{9483545B-F90B-4534-B316-70132183C0F1}" type="presParOf" srcId="{BAAE7023-46FD-41B5-851F-B3963D1F7D15}" destId="{C1E3A26E-3B48-4D5B-A826-09A1B5724C4A}" srcOrd="9" destOrd="0" presId="urn:microsoft.com/office/officeart/2005/8/layout/radial1"/>
    <dgm:cxn modelId="{B9B9DE4F-C7FA-4353-8828-09EAB198812D}" type="presParOf" srcId="{C1E3A26E-3B48-4D5B-A826-09A1B5724C4A}" destId="{D8186EFB-F6E4-4653-8EA4-4993A3D05C23}" srcOrd="0" destOrd="0" presId="urn:microsoft.com/office/officeart/2005/8/layout/radial1"/>
    <dgm:cxn modelId="{1277A217-EC7E-473D-9629-D17A86CA4D06}" type="presParOf" srcId="{BAAE7023-46FD-41B5-851F-B3963D1F7D15}" destId="{6CEF0302-74DE-4492-AE3A-F2360043A7F6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84983-1B69-4D25-AEA4-661BEE100A67}">
      <dsp:nvSpPr>
        <dsp:cNvPr id="0" name=""/>
        <dsp:cNvSpPr/>
      </dsp:nvSpPr>
      <dsp:spPr>
        <a:xfrm>
          <a:off x="1870163" y="1160817"/>
          <a:ext cx="890985" cy="890985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bg1"/>
              </a:solidFill>
            </a:rPr>
            <a:t>NÚV, sekce 3</a:t>
          </a:r>
          <a:endParaRPr lang="cs-CZ" sz="1600" kern="1200" dirty="0">
            <a:solidFill>
              <a:schemeClr val="bg1"/>
            </a:solidFill>
          </a:endParaRPr>
        </a:p>
      </dsp:txBody>
      <dsp:txXfrm>
        <a:off x="2000645" y="1291299"/>
        <a:ext cx="630021" cy="630021"/>
      </dsp:txXfrm>
    </dsp:sp>
    <dsp:sp modelId="{26EE10FD-2CC1-4401-90BB-478126CE68C4}">
      <dsp:nvSpPr>
        <dsp:cNvPr id="0" name=""/>
        <dsp:cNvSpPr/>
      </dsp:nvSpPr>
      <dsp:spPr>
        <a:xfrm rot="16200000">
          <a:off x="2181355" y="1009201"/>
          <a:ext cx="268602" cy="34628"/>
        </a:xfrm>
        <a:custGeom>
          <a:avLst/>
          <a:gdLst/>
          <a:ahLst/>
          <a:cxnLst/>
          <a:rect l="0" t="0" r="0" b="0"/>
          <a:pathLst>
            <a:path>
              <a:moveTo>
                <a:pt x="0" y="17314"/>
              </a:moveTo>
              <a:lnTo>
                <a:pt x="268602" y="17314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308941" y="1019801"/>
        <a:ext cx="13430" cy="13430"/>
      </dsp:txXfrm>
    </dsp:sp>
    <dsp:sp modelId="{B3FA0014-FFBE-46D4-95AC-141977CCE8E8}">
      <dsp:nvSpPr>
        <dsp:cNvPr id="0" name=""/>
        <dsp:cNvSpPr/>
      </dsp:nvSpPr>
      <dsp:spPr>
        <a:xfrm>
          <a:off x="1870163" y="1229"/>
          <a:ext cx="890985" cy="890985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5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b="1" kern="1200" dirty="0" smtClean="0"/>
            <a:t>KONCEPCE, STRATEGIE</a:t>
          </a:r>
          <a:endParaRPr lang="cs-CZ" sz="700" b="1" kern="1200" dirty="0"/>
        </a:p>
      </dsp:txBody>
      <dsp:txXfrm>
        <a:off x="2000645" y="131711"/>
        <a:ext cx="630021" cy="630021"/>
      </dsp:txXfrm>
    </dsp:sp>
    <dsp:sp modelId="{52812E03-D715-4C83-AD67-065C4322A895}">
      <dsp:nvSpPr>
        <dsp:cNvPr id="0" name=""/>
        <dsp:cNvSpPr/>
      </dsp:nvSpPr>
      <dsp:spPr>
        <a:xfrm rot="20520000">
          <a:off x="2732771" y="1409829"/>
          <a:ext cx="268602" cy="34628"/>
        </a:xfrm>
        <a:custGeom>
          <a:avLst/>
          <a:gdLst/>
          <a:ahLst/>
          <a:cxnLst/>
          <a:rect l="0" t="0" r="0" b="0"/>
          <a:pathLst>
            <a:path>
              <a:moveTo>
                <a:pt x="0" y="17314"/>
              </a:moveTo>
              <a:lnTo>
                <a:pt x="268602" y="17314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860358" y="1420429"/>
        <a:ext cx="13430" cy="13430"/>
      </dsp:txXfrm>
    </dsp:sp>
    <dsp:sp modelId="{CA4B9718-8B10-449C-B88C-670DEBB2042B}">
      <dsp:nvSpPr>
        <dsp:cNvPr id="0" name=""/>
        <dsp:cNvSpPr/>
      </dsp:nvSpPr>
      <dsp:spPr>
        <a:xfrm>
          <a:off x="2972997" y="802485"/>
          <a:ext cx="890985" cy="890985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252130"/>
                <a:satOff val="-11230"/>
                <a:lumOff val="20309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50000"/>
                <a:hueOff val="252130"/>
                <a:satOff val="-11230"/>
                <a:lumOff val="20309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50000"/>
                <a:hueOff val="252130"/>
                <a:satOff val="-11230"/>
                <a:lumOff val="20309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b="1" kern="1200" dirty="0" smtClean="0"/>
            <a:t>PUBLIKACE, rozvoj diagnostických nástrojů</a:t>
          </a:r>
          <a:endParaRPr lang="cs-CZ" sz="700" b="1" kern="1200" dirty="0"/>
        </a:p>
      </dsp:txBody>
      <dsp:txXfrm>
        <a:off x="3103479" y="932967"/>
        <a:ext cx="630021" cy="630021"/>
      </dsp:txXfrm>
    </dsp:sp>
    <dsp:sp modelId="{46F90788-EE20-4E4F-9115-1F415248D977}">
      <dsp:nvSpPr>
        <dsp:cNvPr id="0" name=""/>
        <dsp:cNvSpPr/>
      </dsp:nvSpPr>
      <dsp:spPr>
        <a:xfrm rot="3240000">
          <a:off x="2522149" y="2058058"/>
          <a:ext cx="268602" cy="34628"/>
        </a:xfrm>
        <a:custGeom>
          <a:avLst/>
          <a:gdLst/>
          <a:ahLst/>
          <a:cxnLst/>
          <a:rect l="0" t="0" r="0" b="0"/>
          <a:pathLst>
            <a:path>
              <a:moveTo>
                <a:pt x="0" y="17314"/>
              </a:moveTo>
              <a:lnTo>
                <a:pt x="268602" y="17314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649735" y="2068658"/>
        <a:ext cx="13430" cy="13430"/>
      </dsp:txXfrm>
    </dsp:sp>
    <dsp:sp modelId="{7F497F24-BFB2-4B3F-81A3-2625D3498F09}">
      <dsp:nvSpPr>
        <dsp:cNvPr id="0" name=""/>
        <dsp:cNvSpPr/>
      </dsp:nvSpPr>
      <dsp:spPr>
        <a:xfrm>
          <a:off x="2551752" y="2098944"/>
          <a:ext cx="890985" cy="890985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504259"/>
                <a:satOff val="-22460"/>
                <a:lumOff val="40618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50000"/>
                <a:hueOff val="504259"/>
                <a:satOff val="-22460"/>
                <a:lumOff val="40618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50000"/>
                <a:hueOff val="504259"/>
                <a:satOff val="-22460"/>
                <a:lumOff val="40618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b="1" kern="1200" dirty="0" smtClean="0"/>
            <a:t>ANALÝZY, VÝZKUMY</a:t>
          </a:r>
          <a:endParaRPr lang="cs-CZ" sz="700" b="1" kern="1200" dirty="0"/>
        </a:p>
      </dsp:txBody>
      <dsp:txXfrm>
        <a:off x="2682234" y="2229426"/>
        <a:ext cx="630021" cy="630021"/>
      </dsp:txXfrm>
    </dsp:sp>
    <dsp:sp modelId="{36BBE4AC-8CA8-4041-AF98-94DD89CACE46}">
      <dsp:nvSpPr>
        <dsp:cNvPr id="0" name=""/>
        <dsp:cNvSpPr/>
      </dsp:nvSpPr>
      <dsp:spPr>
        <a:xfrm rot="7560000">
          <a:off x="1840560" y="2058058"/>
          <a:ext cx="268602" cy="34628"/>
        </a:xfrm>
        <a:custGeom>
          <a:avLst/>
          <a:gdLst/>
          <a:ahLst/>
          <a:cxnLst/>
          <a:rect l="0" t="0" r="0" b="0"/>
          <a:pathLst>
            <a:path>
              <a:moveTo>
                <a:pt x="0" y="17314"/>
              </a:moveTo>
              <a:lnTo>
                <a:pt x="268602" y="17314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1968147" y="2068658"/>
        <a:ext cx="13430" cy="13430"/>
      </dsp:txXfrm>
    </dsp:sp>
    <dsp:sp modelId="{2AD0D66E-9B0A-4F59-8876-6A9628D9E8DC}">
      <dsp:nvSpPr>
        <dsp:cNvPr id="0" name=""/>
        <dsp:cNvSpPr/>
      </dsp:nvSpPr>
      <dsp:spPr>
        <a:xfrm>
          <a:off x="1188575" y="2098944"/>
          <a:ext cx="890985" cy="890985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504259"/>
                <a:satOff val="-22460"/>
                <a:lumOff val="40618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50000"/>
                <a:hueOff val="504259"/>
                <a:satOff val="-22460"/>
                <a:lumOff val="40618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50000"/>
                <a:hueOff val="504259"/>
                <a:satOff val="-22460"/>
                <a:lumOff val="40618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b="1" kern="1200" dirty="0" smtClean="0"/>
            <a:t>METODICKÁ PODPORA </a:t>
          </a:r>
          <a:endParaRPr lang="cs-CZ" sz="700" b="1" kern="1200" dirty="0"/>
        </a:p>
      </dsp:txBody>
      <dsp:txXfrm>
        <a:off x="1319057" y="2229426"/>
        <a:ext cx="630021" cy="630021"/>
      </dsp:txXfrm>
    </dsp:sp>
    <dsp:sp modelId="{C1E3A26E-3B48-4D5B-A826-09A1B5724C4A}">
      <dsp:nvSpPr>
        <dsp:cNvPr id="0" name=""/>
        <dsp:cNvSpPr/>
      </dsp:nvSpPr>
      <dsp:spPr>
        <a:xfrm rot="11880000">
          <a:off x="1629938" y="1409829"/>
          <a:ext cx="268602" cy="34628"/>
        </a:xfrm>
        <a:custGeom>
          <a:avLst/>
          <a:gdLst/>
          <a:ahLst/>
          <a:cxnLst/>
          <a:rect l="0" t="0" r="0" b="0"/>
          <a:pathLst>
            <a:path>
              <a:moveTo>
                <a:pt x="0" y="17314"/>
              </a:moveTo>
              <a:lnTo>
                <a:pt x="268602" y="17314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1757524" y="1420429"/>
        <a:ext cx="13430" cy="13430"/>
      </dsp:txXfrm>
    </dsp:sp>
    <dsp:sp modelId="{6CEF0302-74DE-4492-AE3A-F2360043A7F6}">
      <dsp:nvSpPr>
        <dsp:cNvPr id="0" name=""/>
        <dsp:cNvSpPr/>
      </dsp:nvSpPr>
      <dsp:spPr>
        <a:xfrm>
          <a:off x="767330" y="802485"/>
          <a:ext cx="890985" cy="890985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252130"/>
                <a:satOff val="-11230"/>
                <a:lumOff val="20309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50000"/>
                <a:hueOff val="252130"/>
                <a:satOff val="-11230"/>
                <a:lumOff val="20309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50000"/>
                <a:hueOff val="252130"/>
                <a:satOff val="-11230"/>
                <a:lumOff val="20309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b="1" kern="1200" dirty="0" smtClean="0"/>
            <a:t>DALŠÍ VZDĚLÁVÁNÍ</a:t>
          </a:r>
          <a:endParaRPr lang="cs-CZ" sz="700" b="1" kern="1200" dirty="0"/>
        </a:p>
      </dsp:txBody>
      <dsp:txXfrm>
        <a:off x="897812" y="932967"/>
        <a:ext cx="630021" cy="630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ED340-1B5E-4D93-B809-31ED4CE4CBF9}" type="datetimeFigureOut">
              <a:rPr lang="cs-CZ" smtClean="0"/>
              <a:t>1.10.2015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CB298-F56C-4F59-A240-CEC1F0FDBA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658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Standardy by měly v rozumné míře sjednotit nároky na záběr činností, podmínky práce, kompetence, odpovědnosti a kvalifikovanost. Zároveň by neměly sloužit k přílišnému škatulkování a sešněrování aktuální praxe SVP, neměly by přesáhnout adekvátní míru konkretizace a měly by zachovávat dostatečný prostor pro rozvíjení jedinečnosti jednotlivých zařízení.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Standardy by měly být definovány tak, aby v centru jejich pozornosti byl klient. Dětem, rodinám, odborné veřejnosti mohou přinést informaci o tom, co mohou od SVP očekávat, co mohou dostat, jaká mají práva v rámci činností SVP a měly by tak mít pozitivní dopad na bezpečí klientů.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Měly shrnovat, o čem činnost SVP je a měly by tak pomoci definovat pozici SVP v systému služeb pro rodiny a děti.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Standardy by měly mít legislativní dopad a měly by být závazné pro všechna SVP. Kromě toho, že budou sloužit jako nástroj vnější kontroly, by bylo dobré, aby jejich role byla také jako metodický průvodce a nástroj sebehodnocení pro pracovníky zařízení (měly by tedy mýt i nástrojem pro sebehodnocení) a pro nově vznikající střediska.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Standardy by měly pracovat se stávající dokumentací a neměly by přinést další nároky na administrativu, naopak by měly sloužit k zefektivnění a zjednodušení stávající administrativy.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tvorby standardů by měly být zapracovávány pohledy pracovníků ostatních SVP a za tímto účelem budou realizovány průběžné workshopy a připomínková kola. Současně bude NÚV a MŠMT vyvěšovat průběžné aktuality ohledně tvorby standardů na webových stránkách.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Kontrola standardů by se neměla vztahovat pouze na kontrolu dokumentace, ale měla by být především o samotné praxi střediska a o práci s klienty. Je třeba zároveň definovat způsob kontroly, který by minimalizoval riziko neadekvátního uchopení standardů v rámci kontrolních mechanismů.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149EC-1C88-451A-B390-E84D401080D2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691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helena.pacnerova@nuv.cz" TargetMode="External"/><Relationship Id="rId2" Type="http://schemas.openxmlformats.org/officeDocument/2006/relationships/hyperlink" Target="http://www.nuv.cz/t/uov/standardy-kvality-pro-sv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ucie.myskova@nuv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Standardy kvality pro ambulantní střediska výchovné péče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Helena Pacnerová, Lucie Myšková</a:t>
            </a:r>
          </a:p>
          <a:p>
            <a:r>
              <a:rPr lang="cs-CZ" dirty="0" smtClean="0"/>
              <a:t>Národní ústav pro vzdělávání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349946" y="5997146"/>
            <a:ext cx="1830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Plzeň, 21. 9.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425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1292" y="443753"/>
            <a:ext cx="10515600" cy="1761565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PRACOVNÍ SKUPINA</a:t>
            </a:r>
            <a:b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endParaRPr lang="cs-CZ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5459" y="2302175"/>
            <a:ext cx="10641434" cy="3947532"/>
          </a:xfrm>
        </p:spPr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dirty="0"/>
              <a:t>...různé kraje, pozice členů, zřizovatelé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2800" dirty="0">
                <a:solidFill>
                  <a:schemeClr val="accent1">
                    <a:lumMod val="75000"/>
                  </a:schemeClr>
                </a:solidFill>
              </a:rPr>
            </a:b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PaedDr</a:t>
            </a:r>
            <a:r>
              <a:rPr lang="cs-CZ" sz="2600" dirty="0"/>
              <a:t>. Jana Ptáčková (SVP Příbram</a:t>
            </a:r>
            <a:r>
              <a:rPr lang="cs-CZ" sz="2600" dirty="0" smtClean="0"/>
              <a:t>)</a:t>
            </a:r>
          </a:p>
          <a:p>
            <a:pPr marL="0" indent="0">
              <a:buNone/>
            </a:pPr>
            <a:r>
              <a:rPr lang="cs-CZ" sz="2600" dirty="0" smtClean="0"/>
              <a:t>Mgr</a:t>
            </a:r>
            <a:r>
              <a:rPr lang="cs-CZ" sz="2600" dirty="0"/>
              <a:t>. Ilona Skotálková (SVP Brno-Hlinky</a:t>
            </a:r>
            <a:r>
              <a:rPr lang="cs-CZ" sz="2600" dirty="0" smtClean="0"/>
              <a:t>)               </a:t>
            </a:r>
          </a:p>
          <a:p>
            <a:pPr marL="0" indent="0">
              <a:buNone/>
            </a:pPr>
            <a:r>
              <a:rPr lang="cs-CZ" sz="2600" dirty="0" smtClean="0"/>
              <a:t>PhDr</a:t>
            </a:r>
            <a:r>
              <a:rPr lang="cs-CZ" sz="2600" dirty="0"/>
              <a:t>. Karel Hrubý (SVP Plzeň</a:t>
            </a:r>
            <a:r>
              <a:rPr lang="cs-CZ" sz="2600" dirty="0" smtClean="0"/>
              <a:t>) </a:t>
            </a:r>
          </a:p>
          <a:p>
            <a:pPr marL="0" indent="0">
              <a:buNone/>
            </a:pPr>
            <a:r>
              <a:rPr lang="cs-CZ" sz="2600" dirty="0" smtClean="0"/>
              <a:t>Mgr</a:t>
            </a:r>
            <a:r>
              <a:rPr lang="cs-CZ" sz="2600" dirty="0"/>
              <a:t>. Veronika Olbertová (SVP Liberec</a:t>
            </a:r>
            <a:r>
              <a:rPr lang="cs-CZ" sz="2600" dirty="0" smtClean="0"/>
              <a:t>) </a:t>
            </a:r>
          </a:p>
          <a:p>
            <a:pPr marL="0" indent="0">
              <a:buNone/>
            </a:pPr>
            <a:r>
              <a:rPr lang="cs-CZ" sz="2600" dirty="0" smtClean="0"/>
              <a:t>Mgr</a:t>
            </a:r>
            <a:r>
              <a:rPr lang="cs-CZ" sz="2600" dirty="0"/>
              <a:t>. Marcela Sakařová  (SVP Most</a:t>
            </a:r>
            <a:r>
              <a:rPr lang="cs-CZ" sz="2600" dirty="0" smtClean="0"/>
              <a:t>) </a:t>
            </a:r>
          </a:p>
          <a:p>
            <a:pPr marL="0" indent="0">
              <a:buNone/>
            </a:pPr>
            <a:r>
              <a:rPr lang="cs-CZ" sz="2600" dirty="0" smtClean="0"/>
              <a:t>Mgr</a:t>
            </a:r>
            <a:r>
              <a:rPr lang="cs-CZ" sz="2600" dirty="0"/>
              <a:t>. Věra Přidalová (SVP </a:t>
            </a:r>
            <a:r>
              <a:rPr lang="cs-CZ" sz="2600" dirty="0" err="1"/>
              <a:t>Klíčov</a:t>
            </a:r>
            <a:r>
              <a:rPr lang="cs-CZ" sz="2600" dirty="0"/>
              <a:t>, Praha</a:t>
            </a:r>
            <a:r>
              <a:rPr lang="cs-CZ" sz="2600" dirty="0" smtClean="0"/>
              <a:t>)</a:t>
            </a:r>
          </a:p>
          <a:p>
            <a:pPr marL="0" indent="0">
              <a:buNone/>
            </a:pPr>
            <a:r>
              <a:rPr lang="cs-CZ" sz="2600" dirty="0" smtClean="0"/>
              <a:t> 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dirty="0" smtClean="0"/>
              <a:t>      Mgr. Petr Voženílek (SVP Náchod) </a:t>
            </a:r>
          </a:p>
          <a:p>
            <a:pPr marL="0" indent="0">
              <a:buNone/>
            </a:pPr>
            <a:r>
              <a:rPr lang="cs-CZ" sz="2600" dirty="0" smtClean="0"/>
              <a:t>      Mgr</a:t>
            </a:r>
            <a:r>
              <a:rPr lang="cs-CZ" sz="2600" dirty="0"/>
              <a:t>. Pavel Dosoudil (PCPP Praha</a:t>
            </a:r>
            <a:r>
              <a:rPr lang="cs-CZ" sz="2600" dirty="0" smtClean="0"/>
              <a:t>)</a:t>
            </a:r>
          </a:p>
          <a:p>
            <a:pPr marL="0" indent="0"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Mgr</a:t>
            </a:r>
            <a:r>
              <a:rPr lang="cs-CZ" sz="2600" dirty="0"/>
              <a:t>. Petr Dřínovský (SVP Svitavska ALFA</a:t>
            </a:r>
            <a:r>
              <a:rPr lang="cs-CZ" sz="2600" dirty="0" smtClean="0"/>
              <a:t>)</a:t>
            </a:r>
          </a:p>
          <a:p>
            <a:pPr marL="0" indent="0">
              <a:buNone/>
            </a:pPr>
            <a:r>
              <a:rPr lang="cs-CZ" sz="2600" dirty="0" smtClean="0"/>
              <a:t>      Mgr</a:t>
            </a:r>
            <a:r>
              <a:rPr lang="cs-CZ" sz="2600" dirty="0"/>
              <a:t>. Kamila Dürichová (</a:t>
            </a:r>
            <a:r>
              <a:rPr lang="cs-CZ" sz="2600" dirty="0" smtClean="0"/>
              <a:t>MŠMT)</a:t>
            </a:r>
          </a:p>
          <a:p>
            <a:pPr marL="0" indent="0">
              <a:buNone/>
            </a:pPr>
            <a:r>
              <a:rPr lang="cs-CZ" sz="2600" dirty="0" smtClean="0"/>
              <a:t>       Mgr. Jiří Holomek (ČŠI)</a:t>
            </a:r>
          </a:p>
          <a:p>
            <a:pPr marL="0" indent="0">
              <a:buNone/>
            </a:pPr>
            <a:r>
              <a:rPr lang="cs-CZ" sz="2600" dirty="0" smtClean="0"/>
              <a:t>      PhDr. Helena Pacnerová (NÚV)</a:t>
            </a:r>
          </a:p>
          <a:p>
            <a:pPr marL="0" indent="0">
              <a:buNone/>
            </a:pPr>
            <a:r>
              <a:rPr lang="cs-CZ" sz="2600" dirty="0" smtClean="0"/>
              <a:t>      PhDr. Lucie Myšková, Ph.D (NÚV)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92383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PRÁCE SKUPINY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838200" y="4594303"/>
            <a:ext cx="2943922" cy="120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Reflexe pojetí služeb v SVP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5465956" y="2631689"/>
            <a:ext cx="2943922" cy="120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Stanovení hlavních oblastí standardů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8211758" y="1944300"/>
            <a:ext cx="2943922" cy="120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Hlubší práce v jednotlivých tematických oblastech</a:t>
            </a:r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3429000" y="3572690"/>
            <a:ext cx="2943922" cy="1204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Reflexe obav a očekávání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860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53938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MÍSTO SVP V SYSTÉMU SLUŽEB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576" y="1842247"/>
            <a:ext cx="10681228" cy="4334716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dirty="0" smtClean="0"/>
              <a:t>Instituce a služby, </a:t>
            </a:r>
            <a:r>
              <a:rPr lang="cs-CZ" dirty="0"/>
              <a:t>s nimiž bývají SVP často </a:t>
            </a:r>
            <a:r>
              <a:rPr lang="cs-CZ" dirty="0" smtClean="0"/>
              <a:t>spojována/slučována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Školské poradenské </a:t>
            </a:r>
            <a:r>
              <a:rPr lang="cs-CZ" dirty="0" smtClean="0"/>
              <a:t>zařízení</a:t>
            </a:r>
            <a:endParaRPr lang="cs-CZ" dirty="0"/>
          </a:p>
          <a:p>
            <a:pPr lvl="0"/>
            <a:r>
              <a:rPr lang="cs-CZ" dirty="0" smtClean="0"/>
              <a:t>OSPOD</a:t>
            </a:r>
            <a:endParaRPr lang="cs-CZ" dirty="0"/>
          </a:p>
          <a:p>
            <a:pPr lvl="0"/>
            <a:r>
              <a:rPr lang="cs-CZ" dirty="0"/>
              <a:t>Škola (ŠPP, prevence na </a:t>
            </a:r>
            <a:r>
              <a:rPr lang="cs-CZ" dirty="0" smtClean="0"/>
              <a:t>školách….)</a:t>
            </a:r>
            <a:endParaRPr lang="cs-CZ" dirty="0"/>
          </a:p>
          <a:p>
            <a:pPr lvl="0"/>
            <a:r>
              <a:rPr lang="cs-CZ" dirty="0"/>
              <a:t>Ústavní </a:t>
            </a:r>
            <a:r>
              <a:rPr lang="cs-CZ" dirty="0" smtClean="0"/>
              <a:t>výchova</a:t>
            </a:r>
            <a:endParaRPr lang="cs-CZ" dirty="0"/>
          </a:p>
          <a:p>
            <a:pPr lvl="0"/>
            <a:r>
              <a:rPr lang="cs-CZ" dirty="0"/>
              <a:t>Komunitní plánování (sociální služby</a:t>
            </a:r>
            <a:r>
              <a:rPr lang="cs-CZ" dirty="0" smtClean="0"/>
              <a:t>…)</a:t>
            </a:r>
            <a:endParaRPr lang="cs-CZ" dirty="0"/>
          </a:p>
          <a:p>
            <a:pPr lvl="0"/>
            <a:r>
              <a:rPr lang="cs-CZ" dirty="0" smtClean="0"/>
              <a:t>Zdravotnictví</a:t>
            </a:r>
            <a:endParaRPr lang="cs-CZ" dirty="0"/>
          </a:p>
          <a:p>
            <a:pPr lvl="0"/>
            <a:r>
              <a:rPr lang="cs-CZ" dirty="0"/>
              <a:t>Soudy, probační a mediační </a:t>
            </a:r>
            <a:r>
              <a:rPr lang="cs-CZ" dirty="0" smtClean="0"/>
              <a:t>služba</a:t>
            </a:r>
          </a:p>
          <a:p>
            <a:pPr lvl="0"/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cs-CZ" dirty="0" smtClean="0"/>
              <a:t>   </a:t>
            </a:r>
            <a:r>
              <a:rPr lang="cs-CZ" b="1" dirty="0" smtClean="0"/>
              <a:t>JASNĚJŠÍ VYMEZENÍ SVP </a:t>
            </a:r>
            <a:r>
              <a:rPr lang="cs-CZ" dirty="0" smtClean="0"/>
              <a:t>– jeho činností a jeho pozice v systému</a:t>
            </a:r>
          </a:p>
          <a:p>
            <a:pPr lvl="0"/>
            <a:endParaRPr lang="cs-CZ" dirty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1250576" y="5620213"/>
            <a:ext cx="1771185" cy="289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83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OČEKÁVÁNÍ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09482"/>
            <a:ext cx="10984832" cy="423582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b="1" dirty="0"/>
              <a:t>Obecné </a:t>
            </a:r>
            <a:r>
              <a:rPr lang="cs-CZ" b="1" dirty="0" smtClean="0"/>
              <a:t>cíle </a:t>
            </a:r>
          </a:p>
          <a:p>
            <a:pPr marL="0" lvl="0" indent="0">
              <a:buNone/>
            </a:pPr>
            <a:r>
              <a:rPr lang="cs-CZ" i="1" dirty="0" smtClean="0"/>
              <a:t>slouží </a:t>
            </a:r>
            <a:r>
              <a:rPr lang="cs-CZ" i="1" dirty="0"/>
              <a:t>k zajištění kvality v </a:t>
            </a:r>
            <a:r>
              <a:rPr lang="cs-CZ" i="1" dirty="0" smtClean="0"/>
              <a:t>SVP; mohou </a:t>
            </a:r>
            <a:r>
              <a:rPr lang="cs-CZ" i="1" dirty="0"/>
              <a:t>přinést </a:t>
            </a:r>
            <a:r>
              <a:rPr lang="cs-CZ" i="1" dirty="0" smtClean="0"/>
              <a:t>transparentnost; mohou </a:t>
            </a:r>
            <a:r>
              <a:rPr lang="cs-CZ" i="1" dirty="0"/>
              <a:t>mít pozitivní dopad na bezpečí </a:t>
            </a:r>
            <a:r>
              <a:rPr lang="cs-CZ" i="1" dirty="0" smtClean="0"/>
              <a:t>pro klienty i pracovníky</a:t>
            </a:r>
          </a:p>
          <a:p>
            <a:pPr marL="0" lvl="0" indent="0">
              <a:buNone/>
            </a:pPr>
            <a:endParaRPr lang="cs-CZ" i="1" dirty="0"/>
          </a:p>
          <a:p>
            <a:pPr marL="0" lvl="0" indent="0">
              <a:buNone/>
            </a:pPr>
            <a:r>
              <a:rPr lang="cs-CZ" b="1" dirty="0" smtClean="0"/>
              <a:t>O </a:t>
            </a:r>
            <a:r>
              <a:rPr lang="cs-CZ" b="1" dirty="0"/>
              <a:t>čem by měly být, co by měly </a:t>
            </a:r>
            <a:r>
              <a:rPr lang="cs-CZ" b="1" dirty="0" smtClean="0"/>
              <a:t>specifikovat </a:t>
            </a:r>
          </a:p>
          <a:p>
            <a:pPr marL="0" lvl="0" indent="0">
              <a:buNone/>
            </a:pPr>
            <a:r>
              <a:rPr lang="cs-CZ" i="1" dirty="0" smtClean="0"/>
              <a:t>sjednocení </a:t>
            </a:r>
            <a:r>
              <a:rPr lang="cs-CZ" i="1" dirty="0"/>
              <a:t>standardních činností – záběru, obsahu, forem, podmínek </a:t>
            </a:r>
            <a:r>
              <a:rPr lang="cs-CZ" i="1" dirty="0" smtClean="0"/>
              <a:t>poskytování; měly </a:t>
            </a:r>
            <a:r>
              <a:rPr lang="cs-CZ" i="1" dirty="0"/>
              <a:t>by přinést vyjasnění kompetencí a </a:t>
            </a:r>
            <a:r>
              <a:rPr lang="cs-CZ" i="1" dirty="0" smtClean="0"/>
              <a:t>zodpovědností, měly </a:t>
            </a:r>
            <a:r>
              <a:rPr lang="cs-CZ" i="1" dirty="0"/>
              <a:t>by řešit otázku </a:t>
            </a:r>
            <a:r>
              <a:rPr lang="cs-CZ" i="1" dirty="0" smtClean="0"/>
              <a:t>kvalifikovanosti, mohly </a:t>
            </a:r>
            <a:r>
              <a:rPr lang="cs-CZ" i="1" dirty="0"/>
              <a:t>by přinést sjednocení a zefektivnění (redukci) </a:t>
            </a:r>
            <a:r>
              <a:rPr lang="cs-CZ" i="1" dirty="0" smtClean="0"/>
              <a:t>administrativy; měly </a:t>
            </a:r>
            <a:r>
              <a:rPr lang="cs-CZ" i="1" dirty="0"/>
              <a:t>by být </a:t>
            </a:r>
            <a:r>
              <a:rPr lang="cs-CZ" i="1" dirty="0" smtClean="0"/>
              <a:t>o praxi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Komu </a:t>
            </a:r>
            <a:r>
              <a:rPr lang="cs-CZ" b="1" dirty="0"/>
              <a:t>by měly sloužit a jakou by měly mít </a:t>
            </a:r>
            <a:r>
              <a:rPr lang="cs-CZ" b="1" dirty="0" smtClean="0"/>
              <a:t>závaznost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měly </a:t>
            </a:r>
            <a:r>
              <a:rPr lang="cs-CZ" i="1" dirty="0"/>
              <a:t>by mít legislativní </a:t>
            </a:r>
            <a:r>
              <a:rPr lang="cs-CZ" i="1" dirty="0" smtClean="0"/>
              <a:t>dopad, platné </a:t>
            </a:r>
            <a:r>
              <a:rPr lang="cs-CZ" i="1" dirty="0"/>
              <a:t>pro všechna SVP (např. bez rozdílu zřizovatele</a:t>
            </a:r>
            <a:r>
              <a:rPr lang="cs-CZ" i="1" dirty="0" smtClean="0"/>
              <a:t>), nástrojem </a:t>
            </a:r>
            <a:r>
              <a:rPr lang="cs-CZ" i="1" dirty="0"/>
              <a:t>nejen „vnější kontroly“, ale také </a:t>
            </a:r>
            <a:r>
              <a:rPr lang="cs-CZ" i="1" dirty="0" smtClean="0"/>
              <a:t>sebehodnocení, inspirací </a:t>
            </a:r>
            <a:r>
              <a:rPr lang="cs-CZ" i="1" dirty="0"/>
              <a:t>a metodickým vodítkem pro pracovníky, pro nově vznikající </a:t>
            </a:r>
            <a:r>
              <a:rPr lang="cs-CZ" i="1" dirty="0" smtClean="0"/>
              <a:t>střediska, slouží </a:t>
            </a:r>
            <a:r>
              <a:rPr lang="cs-CZ" i="1" dirty="0"/>
              <a:t>jako deklarace o kvalitě činnosti a mohou dodávat „vážnost, kredit“ </a:t>
            </a:r>
            <a:r>
              <a:rPr lang="cs-CZ" i="1" dirty="0" smtClean="0"/>
              <a:t>střediskům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27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OBAVY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91870"/>
            <a:ext cx="10515600" cy="3850155"/>
          </a:xfrm>
        </p:spPr>
        <p:txBody>
          <a:bodyPr>
            <a:normAutofit/>
          </a:bodyPr>
          <a:lstStyle/>
          <a:p>
            <a:pPr marL="0" lvl="0" indent="0">
              <a:spcBef>
                <a:spcPts val="1200"/>
              </a:spcBef>
              <a:buNone/>
            </a:pPr>
            <a:r>
              <a:rPr lang="cs-CZ" dirty="0"/>
              <a:t>Formálnost a byrokracie – aby nebyly příliš obsáhlé a příliš konkrétní, aby nestoupla administrativa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cs-CZ" dirty="0"/>
              <a:t>Přílišná míra sjednocení, přílišné škatulkování, aby se nevytratil respekt k jedinečnosti pracoviště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cs-CZ" dirty="0"/>
              <a:t>Aby se nevytratil klient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cs-CZ" dirty="0"/>
              <a:t>Zneužití -  otázka kdo to bude hodnotit, aby kontrola nebyla jen o papírech, ale především o klimatu, vztahu ke klientům; aby se to neobrátilo proti nám (pracovníkům SVP)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cs-CZ" dirty="0"/>
              <a:t>Aby se neztratil pohled i ostatních SVP, kteří nejsou ve skupině - při tvorbě budou chybět ostatní zástupci SVP, jak je zapojit?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8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6836"/>
          </a:xfrm>
        </p:spPr>
        <p:txBody>
          <a:bodyPr/>
          <a:lstStyle/>
          <a:p>
            <a:r>
              <a:rPr lang="cs-CZ" dirty="0"/>
              <a:t> 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PRVNÍ ZVAŽOVANÉ KATEGORIE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5260" y="1949824"/>
            <a:ext cx="11106614" cy="4303058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1800" b="1" dirty="0"/>
              <a:t>PERSONÁLNÍ – TÝM</a:t>
            </a:r>
            <a:r>
              <a:rPr lang="cs-CZ" sz="1800" dirty="0" smtClean="0"/>
              <a:t>: profesionalita</a:t>
            </a:r>
            <a:r>
              <a:rPr lang="cs-CZ" sz="1800" dirty="0"/>
              <a:t>, vzdělanost pracovníků, výcviky, zkušenosti, další vzdělávání a odborný </a:t>
            </a:r>
            <a:r>
              <a:rPr lang="cs-CZ" sz="1800" dirty="0" smtClean="0"/>
              <a:t>		       růst</a:t>
            </a:r>
            <a:r>
              <a:rPr lang="cs-CZ" sz="1800" dirty="0"/>
              <a:t>, </a:t>
            </a:r>
            <a:r>
              <a:rPr lang="cs-CZ" sz="1800" dirty="0" smtClean="0"/>
              <a:t>péče </a:t>
            </a:r>
            <a:r>
              <a:rPr lang="cs-CZ" sz="1800" dirty="0"/>
              <a:t>o </a:t>
            </a:r>
            <a:r>
              <a:rPr lang="cs-CZ" sz="1800" dirty="0" smtClean="0"/>
              <a:t>pracovníky, vedoucí (</a:t>
            </a:r>
            <a:r>
              <a:rPr lang="cs-CZ" sz="1800" dirty="0"/>
              <a:t>podpora manažerských dovedností vedoucího), </a:t>
            </a:r>
            <a:r>
              <a:rPr lang="cs-CZ" sz="1800" dirty="0" smtClean="0"/>
              <a:t>supervize</a:t>
            </a:r>
            <a:r>
              <a:rPr lang="cs-CZ" sz="1800" dirty="0"/>
              <a:t>, </a:t>
            </a:r>
            <a:r>
              <a:rPr lang="cs-CZ" sz="1800" dirty="0" smtClean="0"/>
              <a:t>intervize, stáže </a:t>
            </a:r>
            <a:r>
              <a:rPr lang="cs-CZ" sz="1800" dirty="0"/>
              <a:t>a </a:t>
            </a:r>
            <a:r>
              <a:rPr lang="cs-CZ" sz="1800" dirty="0" smtClean="0"/>
              <a:t>praxe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None/>
            </a:pPr>
            <a:endParaRPr lang="cs-CZ" sz="200" dirty="0" smtClean="0"/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1800" b="1" dirty="0" smtClean="0"/>
              <a:t>ORGANIZACE </a:t>
            </a:r>
            <a:r>
              <a:rPr lang="cs-CZ" sz="1800" b="1" dirty="0"/>
              <a:t>– ŘÍZENÍ</a:t>
            </a:r>
            <a:r>
              <a:rPr lang="cs-CZ" sz="1800" dirty="0" smtClean="0"/>
              <a:t>: </a:t>
            </a:r>
            <a:r>
              <a:rPr lang="cs-CZ" sz="1800" dirty="0"/>
              <a:t>finanční zabezpečení, prostředí (důstojné), kvantifikace kvality (počet klientů na </a:t>
            </a:r>
            <a:r>
              <a:rPr lang="cs-CZ" sz="1800" dirty="0" smtClean="0"/>
              <a:t>		           pracovníka</a:t>
            </a:r>
            <a:r>
              <a:rPr lang="cs-CZ" sz="1800" dirty="0"/>
              <a:t>), vybavenost, prostorové zázemí, způsob řízení a plánování, </a:t>
            </a:r>
            <a:r>
              <a:rPr lang="cs-CZ" sz="1800" dirty="0" smtClean="0"/>
              <a:t>organizace práce</a:t>
            </a:r>
            <a:r>
              <a:rPr lang="cs-CZ" sz="1800" dirty="0"/>
              <a:t>, materiální možnosti, </a:t>
            </a:r>
            <a:r>
              <a:rPr lang="cs-CZ" sz="1800" dirty="0" smtClean="0"/>
              <a:t>dostupnost</a:t>
            </a:r>
            <a:r>
              <a:rPr lang="cs-CZ" sz="1800" dirty="0"/>
              <a:t>, možnost terénní práce, </a:t>
            </a:r>
            <a:r>
              <a:rPr lang="cs-CZ" sz="1800" dirty="0" smtClean="0"/>
              <a:t>vymezení  kompetence, autonomie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None/>
            </a:pPr>
            <a:endParaRPr lang="cs-CZ" sz="200" dirty="0" smtClean="0"/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1800" b="1" dirty="0" smtClean="0"/>
              <a:t>SPOLUPRÁCE </a:t>
            </a:r>
            <a:r>
              <a:rPr lang="cs-CZ" sz="1800" b="1" dirty="0"/>
              <a:t>V </a:t>
            </a:r>
            <a:r>
              <a:rPr lang="cs-CZ" sz="1800" b="1" dirty="0" smtClean="0"/>
              <a:t>REGIONU</a:t>
            </a:r>
            <a:r>
              <a:rPr lang="cs-CZ" sz="1800" dirty="0" smtClean="0"/>
              <a:t>: spolupráce </a:t>
            </a:r>
            <a:r>
              <a:rPr lang="cs-CZ" sz="1800" dirty="0"/>
              <a:t>s dalšími </a:t>
            </a:r>
            <a:r>
              <a:rPr lang="cs-CZ" sz="1800" dirty="0" smtClean="0"/>
              <a:t>institucemi, </a:t>
            </a:r>
            <a:r>
              <a:rPr lang="cs-CZ" sz="1800" dirty="0"/>
              <a:t>dobré zasíťování, PR, přizpůsobení potřebám </a:t>
            </a:r>
            <a:r>
              <a:rPr lang="cs-CZ" sz="1800" dirty="0" smtClean="0"/>
              <a:t>		                okolí</a:t>
            </a:r>
            <a:r>
              <a:rPr lang="cs-CZ" sz="1800" dirty="0"/>
              <a:t>, </a:t>
            </a:r>
            <a:r>
              <a:rPr lang="cs-CZ" sz="1800" dirty="0" smtClean="0"/>
              <a:t>kooperace </a:t>
            </a:r>
            <a:r>
              <a:rPr lang="cs-CZ" sz="1800" dirty="0"/>
              <a:t>s </a:t>
            </a:r>
            <a:r>
              <a:rPr lang="cs-CZ" sz="1800" dirty="0" smtClean="0"/>
              <a:t>organizacemi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1800" b="1" dirty="0" smtClean="0"/>
              <a:t>ETIKA</a:t>
            </a:r>
            <a:r>
              <a:rPr lang="cs-CZ" sz="1800" dirty="0" smtClean="0"/>
              <a:t> </a:t>
            </a:r>
            <a:r>
              <a:rPr lang="cs-CZ" sz="1800" dirty="0"/>
              <a:t>– kodex, </a:t>
            </a:r>
            <a:r>
              <a:rPr lang="cs-CZ" sz="1800" dirty="0" smtClean="0"/>
              <a:t>standardy </a:t>
            </a:r>
            <a:r>
              <a:rPr lang="cs-CZ" sz="1800" dirty="0"/>
              <a:t>(</a:t>
            </a:r>
            <a:r>
              <a:rPr lang="cs-CZ" sz="1800" i="1" dirty="0"/>
              <a:t>zásady</a:t>
            </a:r>
            <a:r>
              <a:rPr lang="cs-CZ" sz="1800" dirty="0" smtClean="0"/>
              <a:t>)     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1800" b="1" dirty="0" smtClean="0"/>
              <a:t>PROGRAM/SLUŽBY/FORMY</a:t>
            </a:r>
            <a:r>
              <a:rPr lang="cs-CZ" sz="1800" dirty="0" smtClean="0"/>
              <a:t> </a:t>
            </a:r>
            <a:r>
              <a:rPr lang="cs-CZ" sz="1800" dirty="0"/>
              <a:t>– </a:t>
            </a:r>
            <a:r>
              <a:rPr lang="cs-CZ" sz="1800" dirty="0" smtClean="0"/>
              <a:t>způsob a obsah       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1800" b="1" dirty="0" smtClean="0"/>
              <a:t>KLIENT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77213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SPOLUPRÁCE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1550" y="1896035"/>
            <a:ext cx="10669859" cy="4038415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DISKUSE PŘI RŮZNÝCH ODBORNÝCH SETKÁNÍCH A FÓRECH</a:t>
            </a:r>
          </a:p>
          <a:p>
            <a:endParaRPr lang="cs-CZ" dirty="0"/>
          </a:p>
          <a:p>
            <a:r>
              <a:rPr lang="cs-CZ" dirty="0" smtClean="0"/>
              <a:t>ZPTĚNÁ </a:t>
            </a:r>
            <a:r>
              <a:rPr lang="cs-CZ" dirty="0" smtClean="0"/>
              <a:t>VAZBA A REAKCE NA AKTUALITY VE VZTAHU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KE STANDARDŮM SVP –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www.nuv.cz/t/uov/standardy-kvality-pro-svp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/>
              <a:t>PODNĚTY, DOTAZY NA: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helena.pacnerova@nuv.cz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lucie.myskova@nuv.cz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132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U</a:t>
            </a:r>
            <a:r>
              <a:rPr lang="cs-CZ" dirty="0" smtClean="0"/>
              <a:t>kotvení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97279" y="1922929"/>
            <a:ext cx="9835179" cy="4550897"/>
          </a:xfrm>
        </p:spPr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 smtClean="0">
                <a:solidFill>
                  <a:srgbClr val="0070C0"/>
                </a:solidFill>
              </a:rPr>
              <a:t>	A. 2009: Usnesení vlády č. 883 (červenec 2009 )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dirty="0" smtClean="0"/>
              <a:t>	</a:t>
            </a:r>
            <a:r>
              <a:rPr lang="cs-CZ" sz="1800" dirty="0"/>
              <a:t>kterým byl </a:t>
            </a:r>
            <a:r>
              <a:rPr lang="cs-CZ" sz="1600" dirty="0"/>
              <a:t>schválen „</a:t>
            </a:r>
            <a:r>
              <a:rPr lang="cs-CZ" sz="1600" b="1" dirty="0"/>
              <a:t>Národní akční plán k transformaci a sjednocení systému péče o ohrožené děti na období 2009-2011“</a:t>
            </a:r>
            <a:r>
              <a:rPr lang="cs-CZ" sz="1600" dirty="0"/>
              <a:t> </a:t>
            </a:r>
            <a:r>
              <a:rPr lang="cs-CZ" sz="1800" dirty="0"/>
              <a:t>(dále NAP). Standardy kvality jsou zařazeny mezi klíčové aktivity naplňování NAP. </a:t>
            </a:r>
            <a:endParaRPr lang="cs-CZ" sz="1800" dirty="0" smtClean="0"/>
          </a:p>
          <a:p>
            <a:pPr marL="274320" indent="-274320">
              <a:spcAft>
                <a:spcPts val="0"/>
              </a:spcAft>
              <a:buFont typeface="Wingdings"/>
              <a:buChar char=""/>
              <a:defRPr/>
            </a:pPr>
            <a:endParaRPr lang="cs-CZ" sz="1800" dirty="0" smtClean="0"/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 smtClean="0">
                <a:solidFill>
                  <a:srgbClr val="0070C0"/>
                </a:solidFill>
              </a:rPr>
              <a:t>	B. 2009: Rámcová koncepce MŠMT ČR </a:t>
            </a:r>
            <a:r>
              <a:rPr lang="cs-CZ" sz="1800" dirty="0"/>
              <a:t>v oblasti transformace systému náhradní výchovné péče o ohrožené děti ve školských zařízeních pro výkon ústavní výchovy nebo ochranné výchovy a pro preventivně výchovnou péči. (2009) Tvorba standardů je popsána v kapitole </a:t>
            </a:r>
            <a:r>
              <a:rPr lang="cs-CZ" sz="1800" i="1" dirty="0"/>
              <a:t>Přípravné kroky pro zahájení transformace</a:t>
            </a:r>
            <a:r>
              <a:rPr lang="cs-CZ" sz="1800" dirty="0"/>
              <a:t>.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sz="1600" dirty="0"/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 smtClean="0">
                <a:solidFill>
                  <a:srgbClr val="0070C0"/>
                </a:solidFill>
              </a:rPr>
              <a:t>	C. 2012: novela Zákona č. 109/2002 Sb., </a:t>
            </a:r>
            <a:r>
              <a:rPr lang="cs-CZ" sz="1800" dirty="0"/>
              <a:t>o výkonu ústavní výchovy nebo ochranné výchovy ve školských zařízeních a o preventivně výchovné péči ve školských zařízeních, která v paragrafu 41 „Zmocňovací ustanovení“ doplňuje, že </a:t>
            </a:r>
            <a:r>
              <a:rPr lang="cs-CZ" sz="1800" b="1" i="1" dirty="0"/>
              <a:t>„…Ministerstvo stanoví vyhláškou standardy kvality pro preventivně výchovnou péči </a:t>
            </a:r>
            <a:r>
              <a:rPr lang="cs-CZ" sz="1800" b="1" i="1" u="sng" dirty="0"/>
              <a:t>ve střediscích </a:t>
            </a:r>
            <a:r>
              <a:rPr lang="cs-CZ" sz="1800" b="1" i="1" dirty="0"/>
              <a:t>a standardy kvality pro výkon ústavní výchovy a ochranné výchovy v zařízeních</a:t>
            </a:r>
            <a:r>
              <a:rPr lang="cs-CZ" sz="1800" b="1" i="1" dirty="0" smtClean="0"/>
              <a:t>.“</a:t>
            </a:r>
            <a:endParaRPr lang="cs-CZ" sz="1800" dirty="0" smtClean="0"/>
          </a:p>
          <a:p>
            <a:pPr marL="274320" indent="-274320">
              <a:spcAft>
                <a:spcPts val="0"/>
              </a:spcAft>
              <a:buFont typeface="Wingdings"/>
              <a:buChar char=""/>
              <a:defRPr/>
            </a:pPr>
            <a:endParaRPr lang="cs-CZ" sz="1800" dirty="0" smtClean="0"/>
          </a:p>
          <a:p>
            <a:pPr marL="274320" indent="-274320">
              <a:spcAft>
                <a:spcPts val="0"/>
              </a:spcAft>
              <a:buFont typeface="Wingdings"/>
              <a:buChar char=""/>
              <a:defRPr/>
            </a:pPr>
            <a:endParaRPr lang="cs-CZ" sz="1800" dirty="0" smtClean="0"/>
          </a:p>
          <a:p>
            <a:pPr marL="274320" indent="-274320">
              <a:spcAft>
                <a:spcPts val="0"/>
              </a:spcAft>
              <a:buFont typeface="Wingdings"/>
              <a:buChar char=""/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80692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…jak jsme se dostali ke standardům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Národní ústav pro vzdělávání je přímo řízená organizace MŠMT, která: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46960000"/>
              </p:ext>
            </p:extLst>
          </p:nvPr>
        </p:nvGraphicFramePr>
        <p:xfrm>
          <a:off x="3171156" y="2615098"/>
          <a:ext cx="4631313" cy="2991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aoblený obdélník 5"/>
          <p:cNvSpPr/>
          <p:nvPr/>
        </p:nvSpPr>
        <p:spPr>
          <a:xfrm>
            <a:off x="2178162" y="3851873"/>
            <a:ext cx="972065" cy="34598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MŠMT</a:t>
            </a:r>
            <a:endParaRPr lang="cs-CZ" dirty="0"/>
          </a:p>
        </p:txBody>
      </p:sp>
      <p:cxnSp>
        <p:nvCxnSpPr>
          <p:cNvPr id="8" name="Přímá spojnice 7"/>
          <p:cNvCxnSpPr/>
          <p:nvPr/>
        </p:nvCxnSpPr>
        <p:spPr>
          <a:xfrm>
            <a:off x="3393989" y="4036541"/>
            <a:ext cx="32127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7339913" y="4000797"/>
            <a:ext cx="337751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aoblený obdélník 17"/>
          <p:cNvSpPr/>
          <p:nvPr/>
        </p:nvSpPr>
        <p:spPr>
          <a:xfrm>
            <a:off x="7889892" y="3840516"/>
            <a:ext cx="972065" cy="34598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praxe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7945807" y="2430573"/>
            <a:ext cx="682093" cy="657017"/>
          </a:xfrm>
          <a:prstGeom prst="ellipse">
            <a:avLst/>
          </a:prstGeom>
          <a:solidFill>
            <a:schemeClr val="bg2"/>
          </a:solidFill>
          <a:ln w="28575">
            <a:solidFill>
              <a:srgbClr val="0070C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SVP</a:t>
            </a:r>
          </a:p>
        </p:txBody>
      </p:sp>
      <p:sp>
        <p:nvSpPr>
          <p:cNvPr id="22" name="Ovál 21"/>
          <p:cNvSpPr/>
          <p:nvPr/>
        </p:nvSpPr>
        <p:spPr>
          <a:xfrm>
            <a:off x="8840230" y="2476343"/>
            <a:ext cx="601362" cy="586533"/>
          </a:xfrm>
          <a:prstGeom prst="ellipse">
            <a:avLst/>
          </a:prstGeom>
          <a:solidFill>
            <a:schemeClr val="bg2"/>
          </a:solidFill>
          <a:ln w="28575">
            <a:solidFill>
              <a:srgbClr val="0070C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ÚV</a:t>
            </a:r>
          </a:p>
        </p:txBody>
      </p:sp>
      <p:sp>
        <p:nvSpPr>
          <p:cNvPr id="23" name="Ovál 22"/>
          <p:cNvSpPr/>
          <p:nvPr/>
        </p:nvSpPr>
        <p:spPr>
          <a:xfrm>
            <a:off x="9575352" y="2877935"/>
            <a:ext cx="723283" cy="617837"/>
          </a:xfrm>
          <a:prstGeom prst="ellipse">
            <a:avLst/>
          </a:prstGeom>
          <a:solidFill>
            <a:schemeClr val="bg2"/>
          </a:solidFill>
          <a:ln w="28575">
            <a:solidFill>
              <a:srgbClr val="0070C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PPRCH</a:t>
            </a:r>
          </a:p>
        </p:txBody>
      </p:sp>
      <p:sp>
        <p:nvSpPr>
          <p:cNvPr id="24" name="Ovál 23"/>
          <p:cNvSpPr/>
          <p:nvPr/>
        </p:nvSpPr>
        <p:spPr>
          <a:xfrm>
            <a:off x="10001969" y="3604143"/>
            <a:ext cx="650583" cy="607190"/>
          </a:xfrm>
          <a:prstGeom prst="ellipse">
            <a:avLst/>
          </a:prstGeom>
          <a:ln w="3175">
            <a:solidFill>
              <a:srgbClr val="0070C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dk1"/>
                </a:solidFill>
              </a:rPr>
              <a:t>PPP</a:t>
            </a:r>
          </a:p>
        </p:txBody>
      </p:sp>
      <p:sp>
        <p:nvSpPr>
          <p:cNvPr id="25" name="Ovál 24"/>
          <p:cNvSpPr/>
          <p:nvPr/>
        </p:nvSpPr>
        <p:spPr>
          <a:xfrm>
            <a:off x="9778313" y="4391164"/>
            <a:ext cx="681681" cy="649049"/>
          </a:xfrm>
          <a:prstGeom prst="ellipse">
            <a:avLst/>
          </a:prstGeom>
          <a:ln w="3175">
            <a:solidFill>
              <a:srgbClr val="0070C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dk1"/>
                </a:solidFill>
              </a:rPr>
              <a:t>SPC</a:t>
            </a:r>
          </a:p>
        </p:txBody>
      </p:sp>
      <p:sp>
        <p:nvSpPr>
          <p:cNvPr id="26" name="Ovál 25"/>
          <p:cNvSpPr/>
          <p:nvPr/>
        </p:nvSpPr>
        <p:spPr>
          <a:xfrm>
            <a:off x="9042468" y="4936730"/>
            <a:ext cx="634725" cy="553423"/>
          </a:xfrm>
          <a:prstGeom prst="ellipse">
            <a:avLst/>
          </a:prstGeom>
          <a:ln w="3175">
            <a:solidFill>
              <a:srgbClr val="0070C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dk1"/>
                </a:solidFill>
              </a:rPr>
              <a:t>ŠPP</a:t>
            </a:r>
          </a:p>
        </p:txBody>
      </p:sp>
      <p:sp>
        <p:nvSpPr>
          <p:cNvPr id="27" name="Ovál 26"/>
          <p:cNvSpPr/>
          <p:nvPr/>
        </p:nvSpPr>
        <p:spPr>
          <a:xfrm>
            <a:off x="8050324" y="5040213"/>
            <a:ext cx="780946" cy="650624"/>
          </a:xfrm>
          <a:prstGeom prst="ellipse">
            <a:avLst/>
          </a:prstGeom>
          <a:solidFill>
            <a:schemeClr val="bg2"/>
          </a:solidFill>
          <a:ln w="28575">
            <a:solidFill>
              <a:srgbClr val="0070C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školy</a:t>
            </a:r>
          </a:p>
        </p:txBody>
      </p:sp>
      <p:sp>
        <p:nvSpPr>
          <p:cNvPr id="28" name="Ovál 27"/>
          <p:cNvSpPr/>
          <p:nvPr/>
        </p:nvSpPr>
        <p:spPr>
          <a:xfrm>
            <a:off x="2518513" y="2470757"/>
            <a:ext cx="1029730" cy="576648"/>
          </a:xfrm>
          <a:prstGeom prst="ellipse">
            <a:avLst/>
          </a:prstGeom>
          <a:ln w="31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Děti se SVP, ZP</a:t>
            </a:r>
            <a:endParaRPr lang="cs-CZ" dirty="0"/>
          </a:p>
        </p:txBody>
      </p:sp>
      <p:sp>
        <p:nvSpPr>
          <p:cNvPr id="29" name="Ovál 28"/>
          <p:cNvSpPr/>
          <p:nvPr/>
        </p:nvSpPr>
        <p:spPr>
          <a:xfrm>
            <a:off x="1391371" y="2794134"/>
            <a:ext cx="1029730" cy="576648"/>
          </a:xfrm>
          <a:prstGeom prst="ellipse">
            <a:avLst/>
          </a:prstGeom>
          <a:solidFill>
            <a:schemeClr val="bg2"/>
          </a:solidFill>
          <a:ln w="28575">
            <a:solidFill>
              <a:srgbClr val="0070C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Děti s PCH</a:t>
            </a:r>
          </a:p>
        </p:txBody>
      </p:sp>
      <p:sp>
        <p:nvSpPr>
          <p:cNvPr id="30" name="Ovál 29"/>
          <p:cNvSpPr/>
          <p:nvPr/>
        </p:nvSpPr>
        <p:spPr>
          <a:xfrm>
            <a:off x="718598" y="3395754"/>
            <a:ext cx="1029730" cy="576648"/>
          </a:xfrm>
          <a:prstGeom prst="ellipse">
            <a:avLst/>
          </a:prstGeom>
          <a:ln w="31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dk1"/>
                </a:solidFill>
              </a:rPr>
              <a:t>Děti nadané</a:t>
            </a:r>
          </a:p>
        </p:txBody>
      </p:sp>
      <p:sp>
        <p:nvSpPr>
          <p:cNvPr id="31" name="Ovál 30"/>
          <p:cNvSpPr/>
          <p:nvPr/>
        </p:nvSpPr>
        <p:spPr>
          <a:xfrm>
            <a:off x="1525894" y="4687345"/>
            <a:ext cx="1089865" cy="576648"/>
          </a:xfrm>
          <a:prstGeom prst="ellipse">
            <a:avLst/>
          </a:prstGeom>
          <a:solidFill>
            <a:schemeClr val="bg2"/>
          </a:solidFill>
          <a:ln w="28575">
            <a:solidFill>
              <a:srgbClr val="0070C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Děti v ÚV</a:t>
            </a:r>
          </a:p>
        </p:txBody>
      </p:sp>
      <p:sp>
        <p:nvSpPr>
          <p:cNvPr id="32" name="Ovál 31"/>
          <p:cNvSpPr/>
          <p:nvPr/>
        </p:nvSpPr>
        <p:spPr>
          <a:xfrm>
            <a:off x="2423313" y="5161028"/>
            <a:ext cx="1089865" cy="576648"/>
          </a:xfrm>
          <a:prstGeom prst="ellipse">
            <a:avLst/>
          </a:prstGeom>
          <a:ln w="31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dk1"/>
                </a:solidFill>
              </a:rPr>
              <a:t>Děti s OMJ</a:t>
            </a:r>
          </a:p>
        </p:txBody>
      </p:sp>
      <p:sp>
        <p:nvSpPr>
          <p:cNvPr id="43" name="Ovál 42"/>
          <p:cNvSpPr/>
          <p:nvPr/>
        </p:nvSpPr>
        <p:spPr>
          <a:xfrm>
            <a:off x="984834" y="4082244"/>
            <a:ext cx="1029730" cy="576648"/>
          </a:xfrm>
          <a:prstGeom prst="ellipse">
            <a:avLst/>
          </a:prstGeom>
          <a:solidFill>
            <a:schemeClr val="bg2"/>
          </a:solidFill>
          <a:ln w="28575">
            <a:solidFill>
              <a:srgbClr val="0070C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Děti s RCH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155049" y="2747825"/>
            <a:ext cx="513410" cy="228309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témata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10865103" y="2365139"/>
            <a:ext cx="513410" cy="3048463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instituce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8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jsme se dostali ke standardům…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 minulosti NÚV (sekce 3) pracoval a spolupracoval na tvorbě těchto standardů kvality:</a:t>
            </a:r>
          </a:p>
          <a:p>
            <a:pPr marL="0" indent="0">
              <a:buNone/>
            </a:pPr>
            <a:r>
              <a:rPr lang="cs-CZ" dirty="0" smtClean="0"/>
              <a:t>Standardy odborné způsobilosti poskytovatelů primární prevence rizikového chování (2005,2008,2011)</a:t>
            </a:r>
          </a:p>
          <a:p>
            <a:pPr marL="0" indent="0">
              <a:buNone/>
            </a:pP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drug</a:t>
            </a:r>
            <a:r>
              <a:rPr lang="cs-CZ" dirty="0" smtClean="0"/>
              <a:t> </a:t>
            </a:r>
            <a:r>
              <a:rPr lang="cs-CZ" dirty="0" err="1" smtClean="0"/>
              <a:t>prevention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standards</a:t>
            </a:r>
            <a:r>
              <a:rPr lang="cs-CZ" dirty="0" smtClean="0"/>
              <a:t> (mezinárodní spolupráce; 2010, 2014)</a:t>
            </a:r>
          </a:p>
          <a:p>
            <a:pPr marL="0" indent="0">
              <a:buNone/>
            </a:pPr>
            <a:r>
              <a:rPr lang="cs-CZ" dirty="0" smtClean="0"/>
              <a:t>Standardy kvality práce pedagogicko-psychologických poraden a speciálně pedagogických center (2010 – současnost)</a:t>
            </a:r>
          </a:p>
          <a:p>
            <a:pPr marL="0" indent="0">
              <a:buNone/>
            </a:pPr>
            <a:r>
              <a:rPr lang="cs-CZ" dirty="0" smtClean="0"/>
              <a:t>Standardy kvality péče o děti v zařízeních ústavní a ochranné výchovy a preventivně výchovné péče (2014)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92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770685"/>
              </p:ext>
            </p:extLst>
          </p:nvPr>
        </p:nvGraphicFramePr>
        <p:xfrm>
          <a:off x="1046206" y="428368"/>
          <a:ext cx="10231394" cy="57752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9546"/>
                <a:gridCol w="9271848"/>
              </a:tblGrid>
              <a:tr h="472585">
                <a:tc>
                  <a:txBody>
                    <a:bodyPr/>
                    <a:lstStyle/>
                    <a:p>
                      <a:r>
                        <a:rPr lang="cs-CZ" dirty="0" smtClean="0"/>
                        <a:t>2009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MŠMT zadalo dva projekty  zaměřené na tvorbu a pilotní ověření standardů (realizátorem NVF): </a:t>
                      </a:r>
                      <a:endParaRPr lang="cs-CZ" dirty="0"/>
                    </a:p>
                  </a:txBody>
                  <a:tcPr/>
                </a:tc>
              </a:tr>
              <a:tr h="89875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cs-CZ" sz="1400" dirty="0" smtClean="0"/>
                        <a:t>A. „Podpora vypracování obecných standardů kvality práce v zařízeních pro výkon ústavní a ochranné výchovy a preventivně výchovnou činnost MŠMT“(realizovaném v období 1. 1. – 31. 7. 2010) 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cs-CZ" sz="1400" dirty="0" smtClean="0"/>
                        <a:t>B.  „Ověření obecných standardů kvality pro výkon ústavní a ochranné výchovy v resortu MŠMT prostřednictvím auditů kvality ve vybraných zařízeních“ </a:t>
                      </a:r>
                    </a:p>
                    <a:p>
                      <a:pPr marL="274320" indent="-274320"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cs-CZ" sz="1400" dirty="0" smtClean="0"/>
                        <a:t>Výstup: Obecné standardy kvality pro výkon ústavní a ochranné výchovy v resortu MŠMT a Metodika auditů kvality</a:t>
                      </a:r>
                    </a:p>
                    <a:p>
                      <a:pPr marL="274320" indent="-274320"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cs-CZ" sz="1400" dirty="0" smtClean="0"/>
                        <a:t>Metodologie:  tvorba přímo vycházela ze Standardů kvality sociálních služeb (adaptace).</a:t>
                      </a:r>
                    </a:p>
                    <a:p>
                      <a:pPr marL="274320" indent="-274320"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cs-CZ" sz="1400" dirty="0" smtClean="0"/>
                        <a:t>¨</a:t>
                      </a:r>
                      <a:endParaRPr lang="cs-CZ" sz="1400" dirty="0"/>
                    </a:p>
                  </a:txBody>
                  <a:tcPr/>
                </a:tc>
              </a:tr>
              <a:tr h="524275">
                <a:tc>
                  <a:txBody>
                    <a:bodyPr/>
                    <a:lstStyle/>
                    <a:p>
                      <a:r>
                        <a:rPr lang="cs-CZ" dirty="0" smtClean="0"/>
                        <a:t>2010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MŠMT vytvořilo Metodický pokyn k zavádění standardů kvality (nepublikován)</a:t>
                      </a:r>
                      <a:endParaRPr lang="cs-CZ" dirty="0"/>
                    </a:p>
                  </a:txBody>
                  <a:tcPr/>
                </a:tc>
              </a:tr>
              <a:tr h="524275">
                <a:tc>
                  <a:txBody>
                    <a:bodyPr/>
                    <a:lstStyle/>
                    <a:p>
                      <a:r>
                        <a:rPr lang="cs-CZ" dirty="0" smtClean="0"/>
                        <a:t>2012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MŠMT zadalo NÚV úkol vytvořit Standardy kvality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52427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2014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NÚV předložil MŠMT vytvořené Standardy kvality. Tyto standardy kvality jsou určeny zejména pobytovým zařízením, na ambulantní formu péče jsou v řadě případů neaplikovatelné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748964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2015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MŠMT je v březnu vydalo jako metodický pokyn. </a:t>
                      </a:r>
                      <a:endParaRPr lang="cs-CZ" dirty="0"/>
                    </a:p>
                  </a:txBody>
                  <a:tcPr/>
                </a:tc>
              </a:tr>
              <a:tr h="524275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2015</a:t>
                      </a:r>
                      <a:endParaRPr lang="cs-CZ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NÚV realizuje projekt na tvorbu standardů kvality zaměřených přímo na ambulantní</a:t>
                      </a:r>
                      <a:r>
                        <a:rPr lang="cs-CZ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SVP</a:t>
                      </a:r>
                      <a:endParaRPr lang="cs-CZ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0374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2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Standardy kvality pro ÚV a SVP (pobyt) jsou </a:t>
            </a:r>
            <a:r>
              <a:rPr lang="cs-CZ" dirty="0" smtClean="0"/>
              <a:t>zakotveny v Metodickém pokynu na přechodné období, nyní </a:t>
            </a:r>
            <a:r>
              <a:rPr lang="cs-CZ" dirty="0"/>
              <a:t>zapracovávány do Zákona č. 109/2002 sb. a tvoří se vyhláška, kterou budou stanoveny</a:t>
            </a:r>
          </a:p>
          <a:p>
            <a:r>
              <a:rPr lang="cs-CZ" dirty="0"/>
              <a:t>Standardy kvality pro ambulantní SVP budou dotvářeny v roce 2016, kdy bude zahájena také pilotáž (pokračování i v roce 2017) a poté by se měly stát také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součástí vyhlášky.</a:t>
            </a:r>
          </a:p>
          <a:p>
            <a:r>
              <a:rPr lang="cs-CZ" dirty="0"/>
              <a:t>Z toho důvodu musí být vznikající standardy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komplementární ke stávajícím právním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předpisům </a:t>
            </a:r>
            <a:r>
              <a:rPr lang="cs-CZ" sz="2100" dirty="0"/>
              <a:t>(což má své pro i proti) :</a:t>
            </a:r>
          </a:p>
          <a:p>
            <a:r>
              <a:rPr lang="cs-CZ" sz="1600" b="1" dirty="0" smtClean="0"/>
              <a:t>Zákon </a:t>
            </a:r>
            <a:r>
              <a:rPr lang="cs-CZ" sz="1600" b="1" dirty="0"/>
              <a:t>č. 561/2004 </a:t>
            </a:r>
            <a:r>
              <a:rPr lang="cs-CZ" sz="1600" dirty="0"/>
              <a:t>Sb., o předškolním, základním, středním, vyšším odborném a jiném vzdělávání (školský zákon)</a:t>
            </a:r>
            <a:r>
              <a:rPr lang="cs-CZ" sz="1600" b="1" dirty="0"/>
              <a:t>,</a:t>
            </a:r>
            <a:r>
              <a:rPr lang="cs-CZ" sz="1600" dirty="0"/>
              <a:t> 2012.</a:t>
            </a:r>
          </a:p>
          <a:p>
            <a:r>
              <a:rPr lang="cs-CZ" sz="1600" b="1" dirty="0"/>
              <a:t>Zákon č. 109/2002 </a:t>
            </a:r>
            <a:r>
              <a:rPr lang="cs-CZ" sz="1600" dirty="0"/>
              <a:t>Sb., o výkonu ústavní výchovy nebo ochranné výchovy ve školských zařízeních a o preventivně výchovné péči ve školských poradenských zařízeních,  2012.</a:t>
            </a:r>
          </a:p>
          <a:p>
            <a:r>
              <a:rPr lang="cs-CZ" sz="1600" b="1" dirty="0" smtClean="0"/>
              <a:t>Vyhláška </a:t>
            </a:r>
            <a:r>
              <a:rPr lang="cs-CZ" sz="1600" b="1" dirty="0"/>
              <a:t>č. 458/2005 Sb</a:t>
            </a:r>
            <a:r>
              <a:rPr lang="cs-CZ" sz="1600" dirty="0"/>
              <a:t>., kterou se upravují podrobnosti o organizaci výchovně vzdělávací péče ve střediscích výchovné péče, ve znění pozdějších předpisů, 2007.</a:t>
            </a:r>
          </a:p>
          <a:p>
            <a:r>
              <a:rPr lang="cs-CZ" sz="1600" dirty="0"/>
              <a:t>Příkaz ministryně školství mládeže a tělovýchovy č. 21/2007 Sb., k činnosti středisek výchovné péče, 2007.</a:t>
            </a:r>
          </a:p>
          <a:p>
            <a:r>
              <a:rPr lang="cs-CZ" sz="1600" dirty="0"/>
              <a:t>Metodický pokyn upřesňující podmínky činnosti středisek výchovné péče, 2007.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979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Standardy…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301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Měly by sloužit k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zajištění srovnatelné kvality </a:t>
            </a:r>
            <a:r>
              <a:rPr lang="cs-CZ" dirty="0"/>
              <a:t>činnosti ambulantních SVP napříč ČR </a:t>
            </a:r>
            <a:endParaRPr lang="cs-CZ" dirty="0" smtClean="0"/>
          </a:p>
          <a:p>
            <a:pPr lvl="0"/>
            <a:r>
              <a:rPr lang="cs-CZ" dirty="0" smtClean="0"/>
              <a:t>Měly by přispět </a:t>
            </a:r>
            <a:r>
              <a:rPr lang="cs-CZ" dirty="0"/>
              <a:t>k definování SVP jako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svébytné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instituce</a:t>
            </a:r>
          </a:p>
          <a:p>
            <a:pPr lvl="0"/>
            <a:r>
              <a:rPr lang="cs-CZ" dirty="0" smtClean="0"/>
              <a:t>Měly by </a:t>
            </a:r>
            <a:r>
              <a:rPr lang="cs-CZ" dirty="0"/>
              <a:t>mít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legislativní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dopad </a:t>
            </a:r>
            <a:r>
              <a:rPr lang="cs-CZ" dirty="0" smtClean="0"/>
              <a:t>a měly </a:t>
            </a:r>
            <a:r>
              <a:rPr lang="cs-CZ" dirty="0"/>
              <a:t>by být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platné pro všechna SVP </a:t>
            </a:r>
            <a:r>
              <a:rPr lang="cs-CZ" dirty="0"/>
              <a:t>(např. bez rozdílu zřizovatele)</a:t>
            </a:r>
          </a:p>
          <a:p>
            <a:pPr lvl="0"/>
            <a:r>
              <a:rPr lang="cs-CZ" dirty="0" smtClean="0"/>
              <a:t>Měly </a:t>
            </a:r>
            <a:r>
              <a:rPr lang="cs-CZ" dirty="0"/>
              <a:t>by být nástrojem nejen „vnější kontroly“, ale </a:t>
            </a:r>
            <a:r>
              <a:rPr lang="cs-CZ" dirty="0" smtClean="0"/>
              <a:t>především také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sebehodnocení</a:t>
            </a:r>
          </a:p>
          <a:p>
            <a:pPr lvl="0"/>
            <a:r>
              <a:rPr lang="cs-CZ" dirty="0"/>
              <a:t>Mohou být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inspirací</a:t>
            </a:r>
            <a:r>
              <a:rPr lang="cs-CZ" dirty="0"/>
              <a:t> a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metodickým vodítkem </a:t>
            </a:r>
            <a:r>
              <a:rPr lang="cs-CZ" dirty="0"/>
              <a:t>pro pracovníky, pro nově vznikající střediska</a:t>
            </a:r>
          </a:p>
          <a:p>
            <a:pPr lvl="0"/>
            <a:r>
              <a:rPr lang="cs-CZ" dirty="0"/>
              <a:t>Slouží jako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deklarace o kvalitě </a:t>
            </a:r>
            <a:r>
              <a:rPr lang="cs-CZ" dirty="0"/>
              <a:t>činnosti a mohou dodávat „vážnost, kredit“ střediskům</a:t>
            </a:r>
          </a:p>
          <a:p>
            <a:r>
              <a:rPr lang="cs-CZ" dirty="0" smtClean="0"/>
              <a:t>Měly by v rozumné míře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sjednotit nároky </a:t>
            </a:r>
            <a:r>
              <a:rPr lang="cs-CZ" dirty="0"/>
              <a:t>na záběr činností, podmínky práce, kompetence, odpovědnosti a </a:t>
            </a:r>
            <a:r>
              <a:rPr lang="cs-CZ" dirty="0" smtClean="0"/>
              <a:t>kvalifikovanost</a:t>
            </a:r>
          </a:p>
          <a:p>
            <a:r>
              <a:rPr lang="cs-CZ" dirty="0" smtClean="0"/>
              <a:t>Měly by být </a:t>
            </a:r>
            <a:r>
              <a:rPr lang="cs-CZ" dirty="0"/>
              <a:t>definovány tak, aby v centru jejich pozornosti byl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klient</a:t>
            </a:r>
          </a:p>
          <a:p>
            <a:r>
              <a:rPr lang="cs-CZ" dirty="0"/>
              <a:t>M</a:t>
            </a:r>
            <a:r>
              <a:rPr lang="cs-CZ" dirty="0" smtClean="0"/>
              <a:t>ěly by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pracovat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se stávající dokumentací </a:t>
            </a:r>
            <a:r>
              <a:rPr lang="cs-CZ" dirty="0"/>
              <a:t>a neměly by přinést další nároky na administrativu, naopak by měly sloužit k zefektivnění a zjednodušení stávající </a:t>
            </a:r>
            <a:r>
              <a:rPr lang="cs-CZ" dirty="0" smtClean="0"/>
              <a:t>administrativy</a:t>
            </a:r>
          </a:p>
          <a:p>
            <a:r>
              <a:rPr lang="cs-CZ" dirty="0" smtClean="0"/>
              <a:t>Měly by vznikat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na základě aktuálních vědeckých poznatků a v těsném kontaktu s praxí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30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probíhá a bude probíhat tvorba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949961" y="3960186"/>
            <a:ext cx="1235676" cy="826238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Tvorba standardů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3429072" y="3992482"/>
            <a:ext cx="1235676" cy="793942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Veřejná odborná diskuze</a:t>
            </a:r>
            <a:endParaRPr lang="cs-CZ" sz="1600" dirty="0"/>
          </a:p>
        </p:txBody>
      </p:sp>
      <p:sp>
        <p:nvSpPr>
          <p:cNvPr id="9" name="Zaoblený obdélník 8"/>
          <p:cNvSpPr/>
          <p:nvPr/>
        </p:nvSpPr>
        <p:spPr>
          <a:xfrm>
            <a:off x="5934339" y="4015344"/>
            <a:ext cx="1235676" cy="785585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Pilotní ověření</a:t>
            </a:r>
            <a:endParaRPr lang="cs-CZ" sz="1600" dirty="0"/>
          </a:p>
        </p:txBody>
      </p:sp>
      <p:sp>
        <p:nvSpPr>
          <p:cNvPr id="10" name="Zaoblený obdélník 9"/>
          <p:cNvSpPr/>
          <p:nvPr/>
        </p:nvSpPr>
        <p:spPr>
          <a:xfrm>
            <a:off x="8321445" y="3993566"/>
            <a:ext cx="1235676" cy="792858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Předložení MŠMT</a:t>
            </a:r>
            <a:endParaRPr lang="cs-CZ" sz="1600" dirty="0"/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2341500" y="4210473"/>
            <a:ext cx="9597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4861778" y="4210473"/>
            <a:ext cx="9473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7272054" y="4210473"/>
            <a:ext cx="9473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949961" y="5223617"/>
            <a:ext cx="10789321" cy="145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1327519" y="550749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613888" y="547614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2016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063902" y="5530741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2016/17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8612910" y="55259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2017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58392" y="1999189"/>
            <a:ext cx="21303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Analytické práce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Pracovní skupina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Fokusní</a:t>
            </a:r>
            <a:r>
              <a:rPr lang="cs-CZ" dirty="0" smtClean="0"/>
              <a:t> skupiny a pracovní setkání se širším zastoupením SVP</a:t>
            </a:r>
            <a:endParaRPr lang="cs-CZ" dirty="0"/>
          </a:p>
        </p:txBody>
      </p:sp>
      <p:cxnSp>
        <p:nvCxnSpPr>
          <p:cNvPr id="11" name="Přímá spojnice 10"/>
          <p:cNvCxnSpPr>
            <a:endCxn id="7" idx="0"/>
          </p:cNvCxnSpPr>
          <p:nvPr/>
        </p:nvCxnSpPr>
        <p:spPr>
          <a:xfrm>
            <a:off x="1567799" y="3776774"/>
            <a:ext cx="0" cy="183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>
            <a:endCxn id="8" idx="0"/>
          </p:cNvCxnSpPr>
          <p:nvPr/>
        </p:nvCxnSpPr>
        <p:spPr>
          <a:xfrm>
            <a:off x="4046909" y="3866736"/>
            <a:ext cx="1" cy="125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022153" y="2018954"/>
            <a:ext cx="21109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Meziresortní a mezioborové kulaté stoly,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připomínková řízení a oponentury, 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449131" y="1844098"/>
            <a:ext cx="23111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Dobrovolně zapojená SVP (různý kraj, zřizovatel)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„hodnotitelské týmy“ včetně zástupců ČŠI</a:t>
            </a:r>
            <a:endParaRPr lang="cs-CZ" dirty="0"/>
          </a:p>
        </p:txBody>
      </p:sp>
      <p:sp>
        <p:nvSpPr>
          <p:cNvPr id="24" name="Zaoblený obdélník 23"/>
          <p:cNvSpPr/>
          <p:nvPr/>
        </p:nvSpPr>
        <p:spPr>
          <a:xfrm>
            <a:off x="10350827" y="4015344"/>
            <a:ext cx="1235676" cy="771080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Příprava do podoby vyhlášky</a:t>
            </a:r>
            <a:endParaRPr lang="cs-CZ" sz="1600" dirty="0"/>
          </a:p>
        </p:txBody>
      </p:sp>
      <p:cxnSp>
        <p:nvCxnSpPr>
          <p:cNvPr id="26" name="Přímá spojnice se šipkou 25"/>
          <p:cNvCxnSpPr/>
          <p:nvPr/>
        </p:nvCxnSpPr>
        <p:spPr>
          <a:xfrm>
            <a:off x="9676238" y="4317876"/>
            <a:ext cx="5870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8136666" y="1926919"/>
            <a:ext cx="16052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Připomínková řízení na úrovni MŠMT, vypořádání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0263256" y="1930978"/>
            <a:ext cx="16052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Vyjednávání se všemi zapojenými subjekty (např. ČŠI), další připomínková řízení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10642293" y="55259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74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Analytické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Analýza souvisejících:</a:t>
            </a:r>
          </a:p>
          <a:p>
            <a:pPr marL="0" indent="0">
              <a:buNone/>
            </a:pPr>
            <a:r>
              <a:rPr lang="cs-CZ" dirty="0" smtClean="0"/>
              <a:t> 1) právních předpisů   2) standardů kvality  3)  výzkumů, zpráv (např. od VOP, inspekční zprávy ČŠI)</a:t>
            </a:r>
          </a:p>
          <a:p>
            <a:pPr marL="0" indent="0">
              <a:buNone/>
            </a:pPr>
            <a:r>
              <a:rPr lang="cs-CZ" dirty="0" smtClean="0"/>
              <a:t>Doposud identifikováno celkem 15 standardů kvality příbuzných služeb:</a:t>
            </a:r>
          </a:p>
          <a:p>
            <a:pPr marL="0" indent="0">
              <a:buNone/>
            </a:pPr>
            <a:r>
              <a:rPr lang="cs-CZ" dirty="0" smtClean="0"/>
              <a:t>Např. Standardy poradny pro rodinu, manželství a mezilidské vztahy, programů primární prevence rizikového chování, </a:t>
            </a:r>
            <a:r>
              <a:rPr lang="cs-CZ" dirty="0" err="1"/>
              <a:t>M</a:t>
            </a:r>
            <a:r>
              <a:rPr lang="cs-CZ" dirty="0" err="1" smtClean="0"/>
              <a:t>ental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 (Austrálie), Standardy občanských poraden, Kvalita pro děti, standardy OSPOD, sociálních služeb, ZDVOP, atd.</a:t>
            </a:r>
          </a:p>
          <a:p>
            <a:pPr marL="457200" indent="-457200">
              <a:buAutoNum type="alphaLcParenR"/>
            </a:pPr>
            <a:r>
              <a:rPr lang="cs-CZ" dirty="0" err="1" smtClean="0"/>
              <a:t>Rešerže</a:t>
            </a:r>
            <a:r>
              <a:rPr lang="cs-CZ" dirty="0" smtClean="0"/>
              <a:t> (budou nadále pokračovat)</a:t>
            </a:r>
          </a:p>
          <a:p>
            <a:pPr marL="457200" indent="-457200">
              <a:buAutoNum type="alphaLcParenR"/>
            </a:pPr>
            <a:r>
              <a:rPr lang="cs-CZ" dirty="0" smtClean="0"/>
              <a:t>Kategorizace</a:t>
            </a:r>
          </a:p>
          <a:p>
            <a:pPr marL="457200" indent="-457200">
              <a:buAutoNum type="alphaLcParenR"/>
            </a:pPr>
            <a:r>
              <a:rPr lang="cs-CZ" dirty="0" smtClean="0"/>
              <a:t>Komparace (jak pojednávají o tématech vytyčenými pracovní skupinou; o jakých jiných tématech pojednávají – účel inspirace a vyhledávání potencionálních prázdných míst ve vznikajících standardech)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7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169</TotalTime>
  <Words>810</Words>
  <Application>Microsoft Office PowerPoint</Application>
  <PresentationFormat>Širokoúhlá obrazovka</PresentationFormat>
  <Paragraphs>184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Retrospektiva</vt:lpstr>
      <vt:lpstr>Standardy kvality pro ambulantní střediska výchovné péče</vt:lpstr>
      <vt:lpstr>Ukotvení tématu</vt:lpstr>
      <vt:lpstr>…jak jsme se dostali ke standardům</vt:lpstr>
      <vt:lpstr>Jak jsme se dostali ke standardům…</vt:lpstr>
      <vt:lpstr>Prezentace aplikace PowerPoint</vt:lpstr>
      <vt:lpstr>Záměr</vt:lpstr>
      <vt:lpstr>Standardy… cíle</vt:lpstr>
      <vt:lpstr>Jak probíhá a bude probíhat tvorba</vt:lpstr>
      <vt:lpstr>Analytické práce</vt:lpstr>
      <vt:lpstr> PRACOVNÍ SKUPINA  </vt:lpstr>
      <vt:lpstr>PRÁCE SKUPINY</vt:lpstr>
      <vt:lpstr>MÍSTO SVP V SYSTÉMU SLUŽEB</vt:lpstr>
      <vt:lpstr>OČEKÁVÁNÍ</vt:lpstr>
      <vt:lpstr> OBAVY</vt:lpstr>
      <vt:lpstr> PRVNÍ ZVAŽOVANÉ KATEGORIE</vt:lpstr>
      <vt:lpstr>SPOLUPRÁCE</vt:lpstr>
    </vt:vector>
  </TitlesOfParts>
  <Company>NUV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Standardy kvality pro ambulantní střediska výchovné péče</dc:title>
  <dc:creator>Helena Pacnerová</dc:creator>
  <cp:lastModifiedBy>Myšková Lucie</cp:lastModifiedBy>
  <cp:revision>22</cp:revision>
  <dcterms:created xsi:type="dcterms:W3CDTF">2015-09-09T12:18:47Z</dcterms:created>
  <dcterms:modified xsi:type="dcterms:W3CDTF">2015-10-01T14:32:42Z</dcterms:modified>
</cp:coreProperties>
</file>