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80" r:id="rId4"/>
    <p:sldId id="262" r:id="rId5"/>
    <p:sldId id="272" r:id="rId6"/>
    <p:sldId id="287" r:id="rId7"/>
    <p:sldId id="282" r:id="rId8"/>
    <p:sldId id="265" r:id="rId9"/>
    <p:sldId id="266" r:id="rId1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9A4E3"/>
    <a:srgbClr val="F1E10F"/>
    <a:srgbClr val="286DAB"/>
    <a:srgbClr val="E1B500"/>
    <a:srgbClr val="86BBE0"/>
    <a:srgbClr val="FDDC63"/>
    <a:srgbClr val="FFFF00"/>
    <a:srgbClr val="031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30" y="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.smetanova\Desktop\P&#345;&#237;prava%20prezentace%20ED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lib\projekty\N&#218;V\OMS\Europass+EQF_2018-2020\Aktivity%20a%20pln&#283;n&#237;_Europass\Aktivity\4_ECS%20a%20EDS%20in%20regions\EDD\Europassy%20VO&#352;_2018_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/>
              <a:t>Počty</a:t>
            </a:r>
            <a:r>
              <a:rPr lang="cs-CZ" sz="2800" b="1" baseline="0" dirty="0"/>
              <a:t> vydaných </a:t>
            </a:r>
            <a:r>
              <a:rPr lang="cs-CZ" sz="2800" b="1" baseline="0" dirty="0" err="1"/>
              <a:t>Europass</a:t>
            </a:r>
            <a:r>
              <a:rPr lang="cs-CZ" sz="2800" b="1" baseline="0" dirty="0"/>
              <a:t> - dodatků </a:t>
            </a:r>
            <a:endParaRPr lang="cs-CZ" sz="2800" b="1" baseline="0" dirty="0" smtClean="0"/>
          </a:p>
          <a:p>
            <a:pPr>
              <a:defRPr sz="2400"/>
            </a:pPr>
            <a:r>
              <a:rPr lang="cs-CZ" sz="2800" b="1" baseline="0" dirty="0" smtClean="0"/>
              <a:t>k </a:t>
            </a:r>
            <a:r>
              <a:rPr lang="cs-CZ" sz="2800" b="1" baseline="0" dirty="0"/>
              <a:t>diplomu </a:t>
            </a:r>
            <a:r>
              <a:rPr lang="cs-CZ" sz="2800" b="1" baseline="0" dirty="0" smtClean="0"/>
              <a:t>VOŠ v </a:t>
            </a:r>
            <a:r>
              <a:rPr lang="cs-CZ" sz="2800" b="1" baseline="0" dirty="0"/>
              <a:t>letech 2016 -2018</a:t>
            </a:r>
            <a:endParaRPr lang="cs-CZ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List1!$K$6</c:f>
              <c:strCache>
                <c:ptCount val="1"/>
                <c:pt idx="0">
                  <c:v>celkem absolventů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List1!$L$5:$N$5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List1!$L$6:$N$6</c:f>
              <c:numCache>
                <c:formatCode>General</c:formatCode>
                <c:ptCount val="3"/>
                <c:pt idx="0">
                  <c:v>3967</c:v>
                </c:pt>
                <c:pt idx="1">
                  <c:v>3900</c:v>
                </c:pt>
                <c:pt idx="2">
                  <c:v>3842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8-41DF-ADE6-B43D8BBA5BBC}"/>
            </c:ext>
          </c:extLst>
        </c:ser>
        <c:ser>
          <c:idx val="1"/>
          <c:order val="1"/>
          <c:tx>
            <c:strRef>
              <c:f>List1!$K$7</c:f>
              <c:strCache>
                <c:ptCount val="1"/>
                <c:pt idx="0">
                  <c:v>vydané E-DD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List1!$L$5:$N$5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List1!$L$7:$N$7</c:f>
              <c:numCache>
                <c:formatCode>General</c:formatCode>
                <c:ptCount val="3"/>
                <c:pt idx="0">
                  <c:v>3399</c:v>
                </c:pt>
                <c:pt idx="1">
                  <c:v>3306</c:v>
                </c:pt>
                <c:pt idx="2">
                  <c:v>3280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E8-41DF-ADE6-B43D8BBA5B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0110944"/>
        <c:axId val="320112120"/>
      </c:barChart>
      <c:catAx>
        <c:axId val="3201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0112120"/>
        <c:crosses val="autoZero"/>
        <c:auto val="1"/>
        <c:lblAlgn val="ctr"/>
        <c:lblOffset val="100"/>
        <c:noMultiLvlLbl val="0"/>
      </c:catAx>
      <c:valAx>
        <c:axId val="32011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01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Součty!$H$1</c:f>
              <c:strCache>
                <c:ptCount val="1"/>
                <c:pt idx="0">
                  <c:v>Europassy</c:v>
                </c:pt>
              </c:strCache>
            </c:strRef>
          </c:tx>
          <c:dPt>
            <c:idx val="0"/>
            <c:bubble3D val="0"/>
            <c:spPr>
              <a:solidFill>
                <a:srgbClr val="79A4E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36-44E7-8F03-64677262EAF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36-44E7-8F03-64677262EAFA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36-44E7-8F03-64677262EAFA}"/>
              </c:ext>
            </c:extLst>
          </c:dPt>
          <c:dPt>
            <c:idx val="3"/>
            <c:bubble3D val="0"/>
            <c:spPr>
              <a:solidFill>
                <a:srgbClr val="F1E10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36-44E7-8F03-64677262EAFA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36-44E7-8F03-64677262EAFA}"/>
              </c:ext>
            </c:extLst>
          </c:dPt>
          <c:dLbls>
            <c:dLbl>
              <c:idx val="0"/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36-44E7-8F03-64677262EAFA}"/>
                </c:ext>
                <c:ext xmlns:c15="http://schemas.microsoft.com/office/drawing/2012/chart" uri="{CE6537A1-D6FC-4f65-9D91-7224C49458BB}">
                  <c15:layout>
                    <c:manualLayout>
                      <c:w val="0.2027036975502759"/>
                      <c:h val="0.14146293735533919"/>
                    </c:manualLayout>
                  </c15:layout>
                </c:ext>
              </c:extLst>
            </c:dLbl>
            <c:dLbl>
              <c:idx val="3"/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962568973817724"/>
                  <c:y val="0"/>
                </c:manualLayout>
              </c:layout>
              <c:spPr/>
              <c:txPr>
                <a:bodyPr rot="0" vert="horz"/>
                <a:lstStyle/>
                <a:p>
                  <a:pPr>
                    <a:defRPr sz="2400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36-44E7-8F03-64677262EAFA}"/>
                </c:ext>
                <c:ext xmlns:c15="http://schemas.microsoft.com/office/drawing/2012/chart" uri="{CE6537A1-D6FC-4f65-9D91-7224C49458BB}">
                  <c15:layout>
                    <c:manualLayout>
                      <c:w val="0.41353449153797728"/>
                      <c:h val="0.151315832745565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Součty!$B$2:$B$6</c:f>
              <c:strCache>
                <c:ptCount val="5"/>
                <c:pt idx="0">
                  <c:v>Humanitní</c:v>
                </c:pt>
                <c:pt idx="1">
                  <c:v>Ekonomická</c:v>
                </c:pt>
                <c:pt idx="2">
                  <c:v>Technická</c:v>
                </c:pt>
                <c:pt idx="3">
                  <c:v>Zdravotnická</c:v>
                </c:pt>
                <c:pt idx="4">
                  <c:v>Zemědělská</c:v>
                </c:pt>
              </c:strCache>
            </c:strRef>
          </c:cat>
          <c:val>
            <c:numRef>
              <c:f>Součty!$H$2:$H$6</c:f>
              <c:numCache>
                <c:formatCode>General</c:formatCode>
                <c:ptCount val="5"/>
                <c:pt idx="0">
                  <c:v>991</c:v>
                </c:pt>
                <c:pt idx="1">
                  <c:v>647</c:v>
                </c:pt>
                <c:pt idx="2">
                  <c:v>276</c:v>
                </c:pt>
                <c:pt idx="3">
                  <c:v>1285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36-44E7-8F03-64677262EA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771581C-883A-499D-A289-29250D9DF4F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712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C48A4F5-DAF2-427E-89A8-383A852D9292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89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2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982A72-2D39-41B7-BB33-C21073B5F22D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3F7124-89FB-4B36-8642-248721CB4E2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E17B5D-6032-4B65-BC4D-9E2DE6070A6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CA8F60-0B2E-40F4-A719-05355846CEE6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46815F-E262-434E-9E43-C46305E034C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0807E2-9F54-4E32-BC0F-20AAED86012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ACD90C-E25A-4497-92BF-372CE4F25919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E1A4E-184A-4F83-8715-C971C537F72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3F531D-8BF6-41B4-A330-70B47694823C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5F9F8D-36A0-403B-96F8-63CF21AF82C6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D9B3B1-75D1-424E-B6F3-7F95553C3232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9263D60-40AD-4EC9-BAB5-A4178507CBF4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cs-CZ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cs-CZ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uropass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pass.cz/" TargetMode="External"/><Relationship Id="rId4" Type="http://schemas.openxmlformats.org/officeDocument/2006/relationships/hyperlink" Target="mailto:europass@nuv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40" y="2159"/>
            <a:ext cx="10095065" cy="747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778054" y="2418723"/>
            <a:ext cx="6942070" cy="239138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800000"/>
                </a:solidFill>
                <a:latin typeface="Arial" pitchFamily="34"/>
              </a:defRPr>
            </a:pPr>
            <a:r>
              <a:rPr lang="cs-CZ" sz="4600" i="0" u="none" strike="noStrike" kern="1200" cap="none" spc="600" dirty="0" err="1" smtClean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Europass</a:t>
            </a:r>
            <a:r>
              <a:rPr lang="cs-CZ" sz="4600" b="1" i="0" u="none" strike="noStrike" kern="1200" cap="none" spc="600" dirty="0" smtClean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 </a:t>
            </a:r>
            <a:br>
              <a:rPr lang="cs-CZ" sz="4600" b="1" i="0" u="none" strike="noStrike" kern="1200" cap="none" spc="600" dirty="0" smtClean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</a:br>
            <a:r>
              <a:rPr lang="cs-CZ" sz="4600" b="1" i="0" u="none" strike="noStrike" kern="1200" cap="none" spc="600" dirty="0" smtClean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 dodatek k diplomu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800000"/>
                </a:solidFill>
                <a:latin typeface="Arial" pitchFamily="34"/>
              </a:defRPr>
            </a:pPr>
            <a:endParaRPr lang="cs-CZ" sz="3200" b="1" spc="600" dirty="0">
              <a:solidFill>
                <a:schemeClr val="bg1"/>
              </a:solidFill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800000"/>
                </a:solidFill>
                <a:latin typeface="Arial" pitchFamily="34"/>
              </a:defRPr>
            </a:pPr>
            <a:r>
              <a:rPr lang="cs-CZ" sz="3200" b="1" i="0" u="none" strike="noStrike" kern="1200" cap="none" spc="600" dirty="0" smtClean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20.3.2019</a:t>
            </a:r>
            <a:endParaRPr lang="cs-CZ" sz="3200" b="1" i="0" u="none" strike="noStrike" kern="1200" cap="none" spc="600" dirty="0">
              <a:ln>
                <a:noFill/>
              </a:ln>
              <a:solidFill>
                <a:schemeClr val="bg1"/>
              </a:solidFill>
              <a:ea typeface="Microsoft YaHei" pitchFamily="2"/>
              <a:cs typeface="Arial" pitchFamily="2"/>
            </a:endParaRPr>
          </a:p>
        </p:txBody>
      </p:sp>
      <p:pic>
        <p:nvPicPr>
          <p:cNvPr id="9" name="Obrázek 8" descr="Bez názvu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80624" cy="326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3"/>
          <p:cNvSpPr txBox="1">
            <a:spLocks/>
          </p:cNvSpPr>
          <p:nvPr/>
        </p:nvSpPr>
        <p:spPr>
          <a:xfrm>
            <a:off x="3960192" y="1722139"/>
            <a:ext cx="3889375" cy="6175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Raleway Light" charset="0"/>
                <a:cs typeface="Arial" pitchFamily="34" charset="0"/>
              </a:rPr>
              <a:t>Obsah prezentace</a:t>
            </a:r>
            <a:endPara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8" b="14258"/>
          <a:stretch>
            <a:fillRect/>
          </a:stretch>
        </p:blipFill>
        <p:spPr>
          <a:xfrm>
            <a:off x="0" y="-1"/>
            <a:ext cx="10080626" cy="7236221"/>
          </a:xfrm>
          <a:prstGeom prst="rect">
            <a:avLst/>
          </a:prstGeom>
        </p:spPr>
      </p:pic>
      <p:sp>
        <p:nvSpPr>
          <p:cNvPr id="7" name="Rectangle 54"/>
          <p:cNvSpPr/>
          <p:nvPr/>
        </p:nvSpPr>
        <p:spPr bwMode="auto">
          <a:xfrm flipH="1">
            <a:off x="-431354" y="176823"/>
            <a:ext cx="10368210" cy="72362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5" name="Obrázek 34" descr="Bez názvu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48" name="Text Placeholder 20"/>
          <p:cNvSpPr txBox="1">
            <a:spLocks/>
          </p:cNvSpPr>
          <p:nvPr/>
        </p:nvSpPr>
        <p:spPr>
          <a:xfrm>
            <a:off x="4608959" y="1043533"/>
            <a:ext cx="4463801" cy="355151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dirty="0" err="1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Europass</a:t>
            </a:r>
            <a: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 – dodatek k diplomu</a:t>
            </a:r>
            <a:endParaRPr lang="en-US" sz="24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ángulo redondeado 7"/>
          <p:cNvSpPr/>
          <p:nvPr/>
        </p:nvSpPr>
        <p:spPr>
          <a:xfrm>
            <a:off x="4248224" y="1089571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536256" y="1449611"/>
            <a:ext cx="54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výhody </a:t>
            </a:r>
            <a:endParaRPr lang="cs-CZ" sz="3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Placeholder 20"/>
          <p:cNvSpPr txBox="1">
            <a:spLocks/>
          </p:cNvSpPr>
          <p:nvPr/>
        </p:nvSpPr>
        <p:spPr>
          <a:xfrm>
            <a:off x="4608959" y="2250624"/>
            <a:ext cx="4659436" cy="438263"/>
          </a:xfrm>
          <a:prstGeom prst="rect">
            <a:avLst/>
          </a:prstGeom>
          <a:solidFill>
            <a:schemeClr val="bg1"/>
          </a:solidFill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Vydávání </a:t>
            </a:r>
            <a:r>
              <a:rPr lang="cs-CZ" sz="24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dodatků k diplomu</a:t>
            </a:r>
            <a:endParaRPr lang="en-US" sz="24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redondeado 7"/>
          <p:cNvSpPr/>
          <p:nvPr/>
        </p:nvSpPr>
        <p:spPr>
          <a:xfrm>
            <a:off x="4248224" y="2217727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79A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536256" y="2577767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VOŠ, VŠ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20"/>
          <p:cNvSpPr txBox="1">
            <a:spLocks/>
          </p:cNvSpPr>
          <p:nvPr/>
        </p:nvSpPr>
        <p:spPr>
          <a:xfrm>
            <a:off x="4608959" y="3323817"/>
            <a:ext cx="2955925" cy="303213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Statistiky VOŠ</a:t>
            </a:r>
            <a:endParaRPr lang="en-US" sz="24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ángulo redondeado 7"/>
          <p:cNvSpPr/>
          <p:nvPr/>
        </p:nvSpPr>
        <p:spPr>
          <a:xfrm>
            <a:off x="4248224" y="3369855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20"/>
          <p:cNvSpPr txBox="1">
            <a:spLocks/>
          </p:cNvSpPr>
          <p:nvPr/>
        </p:nvSpPr>
        <p:spPr>
          <a:xfrm>
            <a:off x="4608959" y="4499917"/>
            <a:ext cx="4319785" cy="788806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Elektronické </a:t>
            </a:r>
            <a:r>
              <a:rPr lang="cs-CZ" sz="24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vydávání </a:t>
            </a:r>
            <a: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4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poptávka po změnách</a:t>
            </a:r>
            <a:endParaRPr lang="en-US" sz="24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redondeado 7"/>
          <p:cNvSpPr/>
          <p:nvPr/>
        </p:nvSpPr>
        <p:spPr>
          <a:xfrm>
            <a:off x="4248224" y="4545955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79A4E3"/>
          </a:solidFill>
          <a:ln>
            <a:solidFill>
              <a:srgbClr val="79A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Placeholder 20"/>
          <p:cNvSpPr txBox="1">
            <a:spLocks/>
          </p:cNvSpPr>
          <p:nvPr/>
        </p:nvSpPr>
        <p:spPr>
          <a:xfrm>
            <a:off x="4383981" y="5622428"/>
            <a:ext cx="2955925" cy="303213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0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0"/>
            <a:ext cx="3735214" cy="72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0400" r="-2"/>
          <a:stretch/>
        </p:blipFill>
        <p:spPr>
          <a:xfrm>
            <a:off x="0" y="0"/>
            <a:ext cx="10080625" cy="2736304"/>
          </a:xfrm>
          <a:prstGeom prst="rect">
            <a:avLst/>
          </a:prstGeom>
        </p:spPr>
      </p:pic>
      <p:pic>
        <p:nvPicPr>
          <p:cNvPr id="5" name="Obrázek 4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26" name="Rectangle 10"/>
          <p:cNvSpPr/>
          <p:nvPr/>
        </p:nvSpPr>
        <p:spPr bwMode="auto">
          <a:xfrm>
            <a:off x="-1" y="1907629"/>
            <a:ext cx="10080625" cy="53285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503808" y="2126876"/>
            <a:ext cx="8712968" cy="47479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sz="4000" b="1" dirty="0"/>
              <a:t>Výhody dodatku k diplomu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b="1" dirty="0"/>
          </a:p>
          <a:p>
            <a:r>
              <a:rPr lang="cs-CZ" sz="3200" b="1" dirty="0" smtClean="0"/>
              <a:t>  podrobné informace o </a:t>
            </a:r>
            <a:r>
              <a:rPr lang="cs-CZ" sz="3200" b="1" dirty="0"/>
              <a:t>získané kvalifikaci a obsahu dosaženého </a:t>
            </a:r>
            <a:r>
              <a:rPr lang="cs-CZ" sz="3200" b="1" dirty="0" smtClean="0"/>
              <a:t>vzdělání</a:t>
            </a:r>
          </a:p>
          <a:p>
            <a:r>
              <a:rPr lang="cs-CZ" sz="3200" b="1" dirty="0" smtClean="0"/>
              <a:t>  porozumění a transparentnost pro zaměstnavatelé </a:t>
            </a:r>
            <a:r>
              <a:rPr lang="cs-CZ" sz="3200" b="1" dirty="0"/>
              <a:t> </a:t>
            </a:r>
            <a:r>
              <a:rPr lang="cs-CZ" sz="3200" b="1" dirty="0" smtClean="0"/>
              <a:t> a další studium</a:t>
            </a:r>
          </a:p>
          <a:p>
            <a:r>
              <a:rPr lang="cs-CZ" sz="3200" b="1" dirty="0" smtClean="0"/>
              <a:t>  prezentace absolventa, VŠ, VOŠ</a:t>
            </a:r>
          </a:p>
          <a:p>
            <a:r>
              <a:rPr lang="cs-CZ" sz="3200" b="1" dirty="0" smtClean="0"/>
              <a:t>  v cizím jazyce </a:t>
            </a:r>
            <a:endParaRPr lang="cs-CZ" sz="3200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868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80625" cy="3920243"/>
          </a:xfrm>
          <a:prstGeom prst="rect">
            <a:avLst/>
          </a:prstGeom>
        </p:spPr>
      </p:pic>
      <p:pic>
        <p:nvPicPr>
          <p:cNvPr id="5" name="Obrázek 4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26" name="Rectangle 10"/>
          <p:cNvSpPr/>
          <p:nvPr/>
        </p:nvSpPr>
        <p:spPr bwMode="auto">
          <a:xfrm>
            <a:off x="-1" y="1904678"/>
            <a:ext cx="10080625" cy="532859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503808" y="2293279"/>
            <a:ext cx="9361040" cy="46289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4000" b="1" dirty="0" smtClean="0">
                <a:ea typeface="Lato" charset="0"/>
                <a:cs typeface="Calibri Light" panose="020F0302020204030204" pitchFamily="34" charset="0"/>
              </a:rPr>
              <a:t>Vydávání dodatku k diplomu</a:t>
            </a:r>
          </a:p>
          <a:p>
            <a:r>
              <a:rPr lang="cs-CZ" sz="3200" b="1" u="sng" dirty="0" smtClean="0"/>
              <a:t>  Vysoké </a:t>
            </a:r>
            <a:r>
              <a:rPr lang="cs-CZ" sz="3200" b="1" u="sng" dirty="0"/>
              <a:t>školy</a:t>
            </a:r>
          </a:p>
          <a:p>
            <a:pPr marL="0" indent="0">
              <a:buNone/>
            </a:pPr>
            <a:r>
              <a:rPr lang="cs-CZ" sz="2800" b="1" dirty="0"/>
              <a:t>Od roku 2006 </a:t>
            </a:r>
            <a:r>
              <a:rPr lang="cs-CZ" sz="2800" b="1" dirty="0" smtClean="0"/>
              <a:t>na </a:t>
            </a:r>
            <a:r>
              <a:rPr lang="cs-CZ" sz="2800" b="1" dirty="0"/>
              <a:t>základě novely zákona o </a:t>
            </a:r>
            <a:r>
              <a:rPr lang="cs-CZ" sz="2800" b="1" dirty="0" smtClean="0"/>
              <a:t>VŠ č</a:t>
            </a:r>
            <a:r>
              <a:rPr lang="cs-CZ" sz="2800" b="1" dirty="0"/>
              <a:t>. 552/2005 Sb</a:t>
            </a:r>
            <a:r>
              <a:rPr lang="cs-CZ" sz="2800" b="1" dirty="0" smtClean="0"/>
              <a:t>.</a:t>
            </a:r>
          </a:p>
          <a:p>
            <a:pPr marL="0" indent="0">
              <a:buNone/>
            </a:pPr>
            <a:endParaRPr lang="cs-CZ" sz="800" b="1" dirty="0" smtClean="0"/>
          </a:p>
          <a:p>
            <a:r>
              <a:rPr lang="cs-CZ" sz="3200" b="1" u="sng" dirty="0" smtClean="0"/>
              <a:t>  Vyšší </a:t>
            </a:r>
            <a:r>
              <a:rPr lang="cs-CZ" sz="3200" b="1" u="sng" dirty="0"/>
              <a:t>odborné </a:t>
            </a:r>
            <a:r>
              <a:rPr lang="cs-CZ" sz="3200" b="1" u="sng" dirty="0" smtClean="0"/>
              <a:t>školy</a:t>
            </a:r>
            <a:endParaRPr lang="cs-CZ" sz="3200" b="1" u="sng" dirty="0"/>
          </a:p>
          <a:p>
            <a:pPr marL="0" indent="0">
              <a:buNone/>
            </a:pPr>
            <a:r>
              <a:rPr lang="cs-CZ" sz="2800" b="1" dirty="0" smtClean="0"/>
              <a:t>více </a:t>
            </a:r>
            <a:r>
              <a:rPr lang="cs-CZ" sz="2800" b="1" dirty="0"/>
              <a:t>než 85 </a:t>
            </a:r>
            <a:r>
              <a:rPr lang="cs-CZ" sz="2800" b="1" dirty="0" smtClean="0"/>
              <a:t>%, </a:t>
            </a:r>
            <a:r>
              <a:rPr lang="cs-CZ" sz="2800" b="1" dirty="0"/>
              <a:t>přestože ze zákona tuto povinnost </a:t>
            </a:r>
            <a:r>
              <a:rPr lang="cs-CZ" sz="2800" b="1" dirty="0" smtClean="0"/>
              <a:t>nemají</a:t>
            </a:r>
          </a:p>
          <a:p>
            <a:pPr marL="0" indent="0">
              <a:buNone/>
            </a:pPr>
            <a:r>
              <a:rPr lang="cs-CZ" sz="2800" b="1" dirty="0" smtClean="0"/>
              <a:t>VOŠ </a:t>
            </a:r>
            <a:r>
              <a:rPr lang="cs-CZ" sz="2800" b="1" dirty="0"/>
              <a:t>mohou pro vydávání dodatku využít program </a:t>
            </a:r>
            <a:r>
              <a:rPr lang="cs-CZ" sz="2800" b="1" dirty="0" smtClean="0"/>
              <a:t>Bakaláři </a:t>
            </a:r>
            <a:r>
              <a:rPr lang="cs-CZ" sz="2800" b="1" dirty="0"/>
              <a:t>nebo formuláře, </a:t>
            </a:r>
            <a:r>
              <a:rPr lang="cs-CZ" sz="2800" b="1" dirty="0" smtClean="0"/>
              <a:t> které </a:t>
            </a:r>
            <a:r>
              <a:rPr lang="cs-CZ" sz="2800" b="1" dirty="0"/>
              <a:t>připravilo Národní centrum </a:t>
            </a:r>
            <a:r>
              <a:rPr lang="cs-CZ" sz="2800" b="1" dirty="0" err="1"/>
              <a:t>Europass</a:t>
            </a:r>
            <a:r>
              <a:rPr lang="cs-CZ" sz="2800" b="1" dirty="0"/>
              <a:t>, včetně doporučení a pokynů pro </a:t>
            </a:r>
            <a:r>
              <a:rPr lang="cs-CZ" sz="2800" b="1" dirty="0" smtClean="0"/>
              <a:t>zpracování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3"/>
          <p:cNvSpPr txBox="1">
            <a:spLocks/>
          </p:cNvSpPr>
          <p:nvPr/>
        </p:nvSpPr>
        <p:spPr>
          <a:xfrm>
            <a:off x="3096096" y="1794147"/>
            <a:ext cx="3889375" cy="6175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s-ES_tradnl" sz="5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6" name="Obrázek 5" descr="Bez názvu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006883"/>
              </p:ext>
            </p:extLst>
          </p:nvPr>
        </p:nvGraphicFramePr>
        <p:xfrm>
          <a:off x="1007865" y="611486"/>
          <a:ext cx="813690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3"/>
          <p:cNvSpPr txBox="1">
            <a:spLocks/>
          </p:cNvSpPr>
          <p:nvPr/>
        </p:nvSpPr>
        <p:spPr>
          <a:xfrm>
            <a:off x="3096096" y="1794147"/>
            <a:ext cx="3889375" cy="6175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s-ES_tradnl" sz="5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6" name="Obrázek 5" descr="Bez názvu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B7654D8D-42B9-44A4-AC20-F06132781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54379"/>
              </p:ext>
            </p:extLst>
          </p:nvPr>
        </p:nvGraphicFramePr>
        <p:xfrm>
          <a:off x="503808" y="1259557"/>
          <a:ext cx="8992278" cy="552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634694" y="46746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Vydané </a:t>
            </a:r>
            <a:r>
              <a:rPr 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Europ</a:t>
            </a:r>
            <a:r>
              <a:rPr lang="cs-CZ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ass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– dodatky k diplomu VOŠ v roce 2018 dle sekcí 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6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 txBox="1">
            <a:spLocks/>
          </p:cNvSpPr>
          <p:nvPr/>
        </p:nvSpPr>
        <p:spPr bwMode="auto">
          <a:xfrm>
            <a:off x="4176216" y="683493"/>
            <a:ext cx="38884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/>
          <a:lstStyle/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ea typeface="Raleway Black"/>
                <a:cs typeface="Arial" pitchFamily="34" charset="0"/>
              </a:rPr>
              <a:t>Současný trend: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rgbClr val="286DAB"/>
                </a:solidFill>
                <a:latin typeface="Arial" pitchFamily="34" charset="0"/>
                <a:ea typeface="Raleway Black"/>
                <a:cs typeface="Arial" pitchFamily="34" charset="0"/>
              </a:rPr>
              <a:t>v</a:t>
            </a:r>
            <a:r>
              <a:rPr lang="cs-CZ" sz="3000" b="1" dirty="0" smtClean="0">
                <a:solidFill>
                  <a:srgbClr val="286DAB"/>
                </a:solidFill>
                <a:latin typeface="Arial" pitchFamily="34" charset="0"/>
                <a:ea typeface="Raleway Black"/>
                <a:cs typeface="Arial" pitchFamily="34" charset="0"/>
              </a:rPr>
              <a:t>ydávat elektronicky (PDF)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ea typeface="Raleway Black"/>
                <a:cs typeface="Arial" pitchFamily="34" charset="0"/>
              </a:rPr>
              <a:t>Poptávka po změnách: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cs-CZ" sz="3000" b="1" dirty="0" smtClean="0">
                <a:solidFill>
                  <a:srgbClr val="286DAB"/>
                </a:solidFill>
                <a:latin typeface="Arial" pitchFamily="34" charset="0"/>
                <a:ea typeface="Raleway Black"/>
                <a:cs typeface="Arial" pitchFamily="34" charset="0"/>
              </a:rPr>
              <a:t>záznam praxe do dodatku k diplomu VOŠ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cs-CZ" sz="3000" b="1" dirty="0" smtClean="0">
                <a:solidFill>
                  <a:srgbClr val="286DAB"/>
                </a:solidFill>
                <a:latin typeface="Arial" pitchFamily="34" charset="0"/>
                <a:ea typeface="Raleway Black"/>
                <a:cs typeface="Arial" pitchFamily="34" charset="0"/>
                <a:hlinkClick r:id="rId2"/>
              </a:rPr>
              <a:t>www.europass.cz</a:t>
            </a: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 smtClean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</a:pPr>
            <a:endParaRPr lang="cs-CZ" sz="3000" b="1" dirty="0">
              <a:solidFill>
                <a:srgbClr val="286DAB"/>
              </a:solidFill>
              <a:latin typeface="Arial" pitchFamily="34" charset="0"/>
              <a:ea typeface="Raleway Black"/>
              <a:cs typeface="Arial" pitchFamily="34" charset="0"/>
            </a:endParaRPr>
          </a:p>
        </p:txBody>
      </p:sp>
      <p:pic>
        <p:nvPicPr>
          <p:cNvPr id="11" name="Obrázek 10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3" name="Kosoúhelník 12"/>
          <p:cNvSpPr/>
          <p:nvPr/>
        </p:nvSpPr>
        <p:spPr>
          <a:xfrm>
            <a:off x="0" y="1187549"/>
            <a:ext cx="3672160" cy="5235165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1"/>
          <p:cNvSpPr/>
          <p:nvPr/>
        </p:nvSpPr>
        <p:spPr bwMode="auto">
          <a:xfrm>
            <a:off x="0" y="0"/>
            <a:ext cx="3744168" cy="7236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1405337"/>
            <a:ext cx="3737332" cy="46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" y="0"/>
            <a:ext cx="10082617" cy="7259484"/>
          </a:xfrm>
          <a:prstGeom prst="rect">
            <a:avLst/>
          </a:prstGeom>
        </p:spPr>
      </p:pic>
      <p:pic>
        <p:nvPicPr>
          <p:cNvPr id="7" name="Obrázek 6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1" name="Kosoúhelník 10"/>
          <p:cNvSpPr/>
          <p:nvPr/>
        </p:nvSpPr>
        <p:spPr>
          <a:xfrm>
            <a:off x="2736056" y="1906244"/>
            <a:ext cx="5038077" cy="2809697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Kosoúhelník 3"/>
          <p:cNvSpPr/>
          <p:nvPr/>
        </p:nvSpPr>
        <p:spPr>
          <a:xfrm>
            <a:off x="2592040" y="1762228"/>
            <a:ext cx="5038077" cy="2809697"/>
          </a:xfrm>
          <a:prstGeom prst="parallelogram">
            <a:avLst/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3384128" y="2193338"/>
            <a:ext cx="3528392" cy="19749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Děkuji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za pozornost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4" y="-8168"/>
            <a:ext cx="3732530" cy="7241108"/>
          </a:xfrm>
          <a:prstGeom prst="rect">
            <a:avLst/>
          </a:prstGeom>
        </p:spPr>
      </p:pic>
      <p:sp>
        <p:nvSpPr>
          <p:cNvPr id="20" name="Kosoúhelník 19"/>
          <p:cNvSpPr/>
          <p:nvPr/>
        </p:nvSpPr>
        <p:spPr>
          <a:xfrm>
            <a:off x="359792" y="5954607"/>
            <a:ext cx="6336704" cy="504056"/>
          </a:xfrm>
          <a:prstGeom prst="parallelogram">
            <a:avLst/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Marcador de texto 13"/>
          <p:cNvSpPr txBox="1">
            <a:spLocks/>
          </p:cNvSpPr>
          <p:nvPr/>
        </p:nvSpPr>
        <p:spPr>
          <a:xfrm>
            <a:off x="359792" y="1043533"/>
            <a:ext cx="3384375" cy="115212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aleway Light" charset="0"/>
                <a:cs typeface="Arial" pitchFamily="34" charset="0"/>
              </a:rPr>
              <a:t>Národní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aleway Light" charset="0"/>
                <a:cs typeface="Arial" pitchFamily="34" charset="0"/>
              </a:rPr>
              <a:t>centrum 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aleway Light" charset="0"/>
                <a:cs typeface="Arial" pitchFamily="34" charset="0"/>
              </a:rPr>
              <a:t>Europass</a:t>
            </a:r>
            <a:endParaRPr lang="es-ES_tradnl" sz="5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9" name="Obrázek 8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6" name="Kosoúhelník 15"/>
          <p:cNvSpPr/>
          <p:nvPr/>
        </p:nvSpPr>
        <p:spPr>
          <a:xfrm>
            <a:off x="2808064" y="5219997"/>
            <a:ext cx="4032448" cy="504056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168104" y="5003973"/>
            <a:ext cx="323710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000" dirty="0" err="1" smtClean="0">
                <a:latin typeface="Arial" pitchFamily="34" charset="0"/>
                <a:ea typeface="Lato" charset="0"/>
                <a:cs typeface="Arial" pitchFamily="34" charset="0"/>
                <a:hlinkClick r:id="rId4"/>
              </a:rPr>
              <a:t>europass</a:t>
            </a:r>
            <a:r>
              <a:rPr lang="cs-CZ" sz="3000" dirty="0" smtClean="0">
                <a:latin typeface="Arial" pitchFamily="34" charset="0"/>
                <a:ea typeface="Lato" charset="0"/>
                <a:cs typeface="Arial" pitchFamily="34" charset="0"/>
                <a:hlinkClick r:id="rId4"/>
              </a:rPr>
              <a:t>@</a:t>
            </a:r>
            <a:r>
              <a:rPr lang="cs-CZ" sz="3000" dirty="0" err="1" smtClean="0">
                <a:latin typeface="Arial" pitchFamily="34" charset="0"/>
                <a:ea typeface="Lato" charset="0"/>
                <a:cs typeface="Arial" pitchFamily="34" charset="0"/>
                <a:hlinkClick r:id="rId4"/>
              </a:rPr>
              <a:t>nuv.cz</a:t>
            </a:r>
            <a:endParaRPr lang="cs-CZ" sz="3000" dirty="0" smtClean="0">
              <a:latin typeface="Arial" pitchFamily="34" charset="0"/>
              <a:ea typeface="Lato" charset="0"/>
              <a:cs typeface="Arial" pitchFamily="34" charset="0"/>
            </a:endParaRPr>
          </a:p>
        </p:txBody>
      </p:sp>
      <p:sp>
        <p:nvSpPr>
          <p:cNvPr id="18" name="Kosoúhelník 17"/>
          <p:cNvSpPr/>
          <p:nvPr/>
        </p:nvSpPr>
        <p:spPr>
          <a:xfrm>
            <a:off x="3168104" y="4427909"/>
            <a:ext cx="3816424" cy="504056"/>
          </a:xfrm>
          <a:prstGeom prst="parallelogram">
            <a:avLst/>
          </a:prstGeom>
          <a:solidFill>
            <a:srgbClr val="79A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492266" y="4211885"/>
            <a:ext cx="3173882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000" dirty="0" smtClean="0">
                <a:latin typeface="Arial" pitchFamily="34" charset="0"/>
                <a:cs typeface="Arial" pitchFamily="34" charset="0"/>
                <a:hlinkClick r:id="rId5"/>
              </a:rPr>
              <a:t>www.</a:t>
            </a:r>
            <a:r>
              <a:rPr lang="cs-CZ" sz="3000" dirty="0" err="1" smtClean="0">
                <a:latin typeface="Arial" pitchFamily="34" charset="0"/>
                <a:cs typeface="Arial" pitchFamily="34" charset="0"/>
                <a:hlinkClick r:id="rId5"/>
              </a:rPr>
              <a:t>europass.cz</a:t>
            </a:r>
            <a:endParaRPr lang="cs-CZ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719832" y="5866444"/>
            <a:ext cx="5976664" cy="6068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www.facebook.com/europass.cr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9420</TotalTime>
  <Words>143</Words>
  <Application>Microsoft Office PowerPoint</Application>
  <PresentationFormat>Vlastní</PresentationFormat>
  <Paragraphs>53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24" baseType="lpstr">
      <vt:lpstr>Microsoft YaHei</vt:lpstr>
      <vt:lpstr>Arial</vt:lpstr>
      <vt:lpstr>Arial Black</vt:lpstr>
      <vt:lpstr>Calibri</vt:lpstr>
      <vt:lpstr>Calibri Light</vt:lpstr>
      <vt:lpstr>Lato</vt:lpstr>
      <vt:lpstr>Liberation Sans</vt:lpstr>
      <vt:lpstr>Liberation Serif</vt:lpstr>
      <vt:lpstr>Raleway Black</vt:lpstr>
      <vt:lpstr>Raleway Light</vt:lpstr>
      <vt:lpstr>Segoe UI</vt:lpstr>
      <vt:lpstr>StarSymbol</vt:lpstr>
      <vt:lpstr>Tahoma</vt:lpstr>
      <vt:lpstr>Wingdings</vt:lpstr>
      <vt:lpstr>Výchozí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Myshonaut</dc:creator>
  <cp:lastModifiedBy>Jiří Biskup</cp:lastModifiedBy>
  <cp:revision>232</cp:revision>
  <dcterms:created xsi:type="dcterms:W3CDTF">2018-04-23T11:27:13Z</dcterms:created>
  <dcterms:modified xsi:type="dcterms:W3CDTF">2019-03-19T15:11:38Z</dcterms:modified>
</cp:coreProperties>
</file>