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7"/>
  </p:notesMasterIdLst>
  <p:sldIdLst>
    <p:sldId id="324" r:id="rId2"/>
    <p:sldId id="269" r:id="rId3"/>
    <p:sldId id="688" r:id="rId4"/>
    <p:sldId id="687" r:id="rId5"/>
    <p:sldId id="680" r:id="rId6"/>
    <p:sldId id="681" r:id="rId7"/>
    <p:sldId id="682" r:id="rId8"/>
    <p:sldId id="689" r:id="rId9"/>
    <p:sldId id="690" r:id="rId10"/>
    <p:sldId id="683" r:id="rId11"/>
    <p:sldId id="684" r:id="rId12"/>
    <p:sldId id="691" r:id="rId13"/>
    <p:sldId id="692" r:id="rId14"/>
    <p:sldId id="651" r:id="rId15"/>
    <p:sldId id="650" r:id="rId16"/>
  </p:sldIdLst>
  <p:sldSz cx="18288000" cy="10287000"/>
  <p:notesSz cx="6858000" cy="9144000"/>
  <p:embeddedFontLs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4"/>
    <a:srgbClr val="FBFBFB"/>
    <a:srgbClr val="2BC3E1"/>
    <a:srgbClr val="F2B800"/>
    <a:srgbClr val="4FA7EF"/>
    <a:srgbClr val="F250F2"/>
    <a:srgbClr val="45E33D"/>
    <a:srgbClr val="E642DE"/>
    <a:srgbClr val="64D4EA"/>
    <a:srgbClr val="4C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6305" autoAdjust="0"/>
  </p:normalViewPr>
  <p:slideViewPr>
    <p:cSldViewPr>
      <p:cViewPr varScale="1">
        <p:scale>
          <a:sx n="46" d="100"/>
          <a:sy n="46" d="100"/>
        </p:scale>
        <p:origin x="732" y="66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P-KAP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P-KAP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ůležitost nepovinných oblastí intervencí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43100"/>
            <a:ext cx="7162801" cy="7239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03" y="1943100"/>
            <a:ext cx="7162801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odborného vzdělávání a spolupráce se zaměstnavateli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19300"/>
            <a:ext cx="13230078" cy="70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odborného vzdělávání a spolupráce se zaměstnavateli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38300"/>
            <a:ext cx="13944600" cy="748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odborného vzdělávání a spolupráce se zaměstnavateli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61" y="2095500"/>
            <a:ext cx="13258800" cy="71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24000" y="7734300"/>
            <a:ext cx="1092200" cy="1336202"/>
            <a:chOff x="5384" y="2780"/>
            <a:chExt cx="752" cy="92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" name="Obdélník 14"/>
          <p:cNvSpPr/>
          <p:nvPr/>
        </p:nvSpPr>
        <p:spPr>
          <a:xfrm>
            <a:off x="13258800" y="7924452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podpora krajského akčního plánování</a:t>
            </a:r>
          </a:p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www.pkap.cz</a:t>
            </a:r>
          </a:p>
        </p:txBody>
      </p: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011061"/>
            <a:ext cx="13593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latin typeface="Arial" panose="020B0604020202020204" pitchFamily="34" charset="0"/>
              </a:rPr>
              <a:t>Podpora krajského akčního plánování (P-KAP) zajišťuje metodickou a supervizní podporu při využívání akčního plánování na úrovni kraje a středních a vyšších odborných škol.</a:t>
            </a:r>
            <a:endParaRPr lang="en-US" sz="26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4162842"/>
            <a:ext cx="1188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6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Výsledky analýzy potřeb VOŠ</a:t>
            </a:r>
            <a:endParaRPr lang="en-US" sz="56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05200" y="40767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3411200" y="45339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Background - hlavní cíle šetření</a:t>
            </a:r>
            <a:endParaRPr lang="cs-CZ" dirty="0"/>
          </a:p>
        </p:txBody>
      </p:sp>
      <p:sp>
        <p:nvSpPr>
          <p:cNvPr id="8" name="TextBox 23"/>
          <p:cNvSpPr txBox="1"/>
          <p:nvPr/>
        </p:nvSpPr>
        <p:spPr>
          <a:xfrm>
            <a:off x="990600" y="2121019"/>
            <a:ext cx="10439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Datová opora a saturace potřeb krajů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ve vazbě na přípravu/evaluaci KAP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1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Tvorba PA a ŠAP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 úrovni škol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1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Projektová činnost SŠ a VOŠ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rámci výzev OP VVV (Šablony pro SŠ a VOŠ)</a:t>
            </a:r>
          </a:p>
          <a:p>
            <a:pPr marL="11430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Zapojení SŠ a VOŠ do projektové činnosti prostřednictvím výzev OP VVV</a:t>
            </a:r>
          </a:p>
          <a:p>
            <a:pPr marL="11430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Evaluace projektové činnosti škol v rámci výzev OP VVV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2121019"/>
            <a:ext cx="5235549" cy="34903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5885133"/>
            <a:ext cx="5235549" cy="29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971844" y="2933700"/>
            <a:ext cx="9801078" cy="2667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Background - informace k již realizovaným šetřením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943122" y="1794868"/>
            <a:ext cx="12544278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indent="-4492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Celoplošné šetření mezi SŠ a VOŠ – analýza potřeb škol</a:t>
            </a:r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711200" indent="-4492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Do této chvíle byly realizovány 2 vlny šetření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86236" y="3075444"/>
            <a:ext cx="980107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AutoNum type="romanUcPeriod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vlna šetření (listopad 2015 – leden 2016)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Vstupní informace o potřebách SŠ a VOŠ v ČR pro přípravu KAP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Celkem osloveno: 1377 škol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„Očištěná“ databáze škol: 1365 škol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Počet kompletně vyplněných dotazníků: 1305 škol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Celková návratnost: 96 %</a:t>
            </a: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943122" y="5855424"/>
            <a:ext cx="9801078" cy="3558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57514" y="5997169"/>
            <a:ext cx="980107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II. vlna šetření (říjen – prosinec 2018)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Vstupní informace/aktualizace potřeb SŠ a VOŠ v ČR pro vyhodnocení KAP a následnou aktualizaci/revizi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Celkem osloveno: 1364 škol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„Očištěná“ databáze škol: 1351 škol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Počet kompletně vyplněných dotazníků: 1290 škol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Celková návratnost: 96 % (resp. 98 % při zohlednění zapojení škol do KAP)</a:t>
            </a: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68689" y="2937179"/>
            <a:ext cx="761862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onitoring návratnosti II. vlny šetření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14249400" y="3162300"/>
            <a:ext cx="3657600" cy="28901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387286" y="346710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  <a:t>Databáze kontaktů: 1364 škol</a:t>
            </a:r>
          </a:p>
          <a:p>
            <a:endParaRPr lang="cs-CZ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  <a:t>„Očištěná“ databáze kontaktů: 1351 škol</a:t>
            </a:r>
          </a:p>
          <a:p>
            <a:endParaRPr lang="cs-CZ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  <a:t>Počet kompletně vyplněných dotazníků:</a:t>
            </a:r>
          </a:p>
          <a:p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  <a:t>1290 škol</a:t>
            </a:r>
          </a:p>
          <a:p>
            <a:endParaRPr lang="en-US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22" y="3162300"/>
            <a:ext cx="13077678" cy="571500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943122" y="1794868"/>
            <a:ext cx="12544278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Termín sběru dat: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1.10. – 07.12. 2018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Celková návratnost: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96 % / 98 % (při zohlednění škol, které nejsou do KAP zapojeny)</a:t>
            </a:r>
            <a:endParaRPr lang="cs-CZ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rioritizace povinných oblastí – II. vlna šetření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51" y="2171700"/>
            <a:ext cx="13250516" cy="68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rioritizace povinných oblastí na úrovni krajů – II. vlna šetření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2184725"/>
            <a:ext cx="5094619" cy="3019034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11654866" y="5446812"/>
            <a:ext cx="5780419" cy="3581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792753" y="5581114"/>
            <a:ext cx="54139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Podpora odborného vzdělávání důležitá především v Praze, Plzeňském kraji, na Vysočině, v Jihomoravském a Moravskoslezském kraji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Rozvoj infrastruktury je prioritou v Pardubickém kraji, Jihomoravském, Libereckém a Plzeňském kraji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Podpora kompetencí k podnikavosti ve Středočeském kraji, Moravskoslezském a Královéhradeckém kraji</a:t>
            </a:r>
          </a:p>
          <a:p>
            <a:endParaRPr lang="en-US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21" y="2184725"/>
            <a:ext cx="10255167" cy="68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rioritizace povinných oblastí – časové srovnání výsledků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1110686" y="5814786"/>
            <a:ext cx="5780419" cy="3352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263087" y="5992630"/>
            <a:ext cx="541393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edochází k příliš velkým rozdílům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Větší důraz kladen na podporu odborného vzdělávání a spolupráci se zaměstnavateli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Pozitivní posun v důležitosti je možné sledovat u oblasti polytechnického vzdělávání a podpory KP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Pokles důležitosti v rozvoji škol jako center celoživotního učení, inkluzi a rozvoji infrastruktury</a:t>
            </a:r>
          </a:p>
          <a:p>
            <a:endParaRPr lang="en-US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199" y="2019300"/>
            <a:ext cx="5780419" cy="3657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92" y="2019300"/>
            <a:ext cx="9766499" cy="71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rioritizace povinných oblastí – časové srovnání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22" y="2019300"/>
            <a:ext cx="10591229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2019300"/>
            <a:ext cx="510188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10749</TotalTime>
  <Words>428</Words>
  <Application>Microsoft Office PowerPoint</Application>
  <PresentationFormat>Vlastní</PresentationFormat>
  <Paragraphs>56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Roboto Condensed</vt:lpstr>
      <vt:lpstr>Arial</vt:lpstr>
      <vt:lpstr>Roboto</vt:lpstr>
      <vt:lpstr>GENARAL LAYOUTS</vt:lpstr>
      <vt:lpstr>Prezentace aplikace PowerPoint</vt:lpstr>
      <vt:lpstr>Prezentace aplikace PowerPoint</vt:lpstr>
      <vt:lpstr>Background - hlavní cíle šetření</vt:lpstr>
      <vt:lpstr>Background - informace k již realizovaným šetřením</vt:lpstr>
      <vt:lpstr>Monitoring návratnosti II. vlny šetření</vt:lpstr>
      <vt:lpstr>Prioritizace povinných oblastí – II. vlna šetření</vt:lpstr>
      <vt:lpstr>Prioritizace povinných oblastí na úrovni krajů – II. vlna šetření</vt:lpstr>
      <vt:lpstr>Prioritizace povinných oblastí – časové srovnání výsledků</vt:lpstr>
      <vt:lpstr>Prioritizace povinných oblastí – časové srovnání</vt:lpstr>
      <vt:lpstr>Důležitost nepovinných oblastí intervencí</vt:lpstr>
      <vt:lpstr>Podpora odborného vzdělávání a spolupráce se zaměstnavateli</vt:lpstr>
      <vt:lpstr>Podpora odborného vzdělávání a spolupráce se zaměstnavateli</vt:lpstr>
      <vt:lpstr>Podpora odborného vzdělávání a spolupráce se zaměstnavateli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Palánová Irena</cp:lastModifiedBy>
  <cp:revision>1152</cp:revision>
  <dcterms:created xsi:type="dcterms:W3CDTF">2015-01-20T11:47:48Z</dcterms:created>
  <dcterms:modified xsi:type="dcterms:W3CDTF">2019-03-26T11:35:55Z</dcterms:modified>
</cp:coreProperties>
</file>