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1"/>
  </p:notesMasterIdLst>
  <p:handoutMasterIdLst>
    <p:handoutMasterId r:id="rId12"/>
  </p:handoutMasterIdLst>
  <p:sldIdLst>
    <p:sldId id="256" r:id="rId4"/>
    <p:sldId id="257" r:id="rId5"/>
    <p:sldId id="261" r:id="rId6"/>
    <p:sldId id="265" r:id="rId7"/>
    <p:sldId id="266" r:id="rId8"/>
    <p:sldId id="267" r:id="rId9"/>
    <p:sldId id="268" r:id="rId10"/>
  </p:sldIdLst>
  <p:sldSz cx="9144000" cy="6858000" type="screen4x3"/>
  <p:notesSz cx="6799263" cy="9929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g. Markéta Pražmová" initials="IMP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0"/>
          </a:xfrm>
          <a:prstGeom prst="rect">
            <a:avLst/>
          </a:prstGeom>
        </p:spPr>
        <p:txBody>
          <a:bodyPr vert="horz" lIns="91019" tIns="45508" rIns="91019" bIns="45508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6490"/>
          </a:xfrm>
          <a:prstGeom prst="rect">
            <a:avLst/>
          </a:prstGeom>
        </p:spPr>
        <p:txBody>
          <a:bodyPr vert="horz" lIns="91019" tIns="45508" rIns="91019" bIns="45508" rtlCol="0"/>
          <a:lstStyle>
            <a:lvl1pPr algn="r">
              <a:defRPr sz="1200"/>
            </a:lvl1pPr>
          </a:lstStyle>
          <a:p>
            <a:fld id="{BEFD4B2A-C15E-4622-83FB-15514AEBCBCD}" type="datetimeFigureOut">
              <a:rPr lang="cs-CZ" smtClean="0"/>
              <a:t>28.3.2019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6490"/>
          </a:xfrm>
          <a:prstGeom prst="rect">
            <a:avLst/>
          </a:prstGeom>
        </p:spPr>
        <p:txBody>
          <a:bodyPr vert="horz" lIns="91019" tIns="45508" rIns="91019" bIns="45508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6490"/>
          </a:xfrm>
          <a:prstGeom prst="rect">
            <a:avLst/>
          </a:prstGeom>
        </p:spPr>
        <p:txBody>
          <a:bodyPr vert="horz" lIns="91019" tIns="45508" rIns="91019" bIns="45508" rtlCol="0" anchor="b"/>
          <a:lstStyle>
            <a:lvl1pPr algn="r">
              <a:defRPr sz="1200"/>
            </a:lvl1pPr>
          </a:lstStyle>
          <a:p>
            <a:fld id="{117D86DC-C7BD-4793-93B6-6E48D65631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209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347" cy="497679"/>
          </a:xfrm>
          <a:prstGeom prst="rect">
            <a:avLst/>
          </a:prstGeom>
        </p:spPr>
        <p:txBody>
          <a:bodyPr vert="horz" lIns="91019" tIns="45508" rIns="91019" bIns="45508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1342" y="2"/>
            <a:ext cx="2946347" cy="497679"/>
          </a:xfrm>
          <a:prstGeom prst="rect">
            <a:avLst/>
          </a:prstGeom>
        </p:spPr>
        <p:txBody>
          <a:bodyPr vert="horz" lIns="91019" tIns="45508" rIns="91019" bIns="45508" rtlCol="0"/>
          <a:lstStyle>
            <a:lvl1pPr algn="r">
              <a:defRPr sz="1200"/>
            </a:lvl1pPr>
          </a:lstStyle>
          <a:p>
            <a:fld id="{8F06C775-47CD-4EF0-8DF8-3688C5CA5A36}" type="datetimeFigureOut">
              <a:rPr lang="cs-CZ" smtClean="0"/>
              <a:t>28.3.2019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5637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19" tIns="45508" rIns="91019" bIns="45508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927" y="4778673"/>
            <a:ext cx="5439410" cy="3910111"/>
          </a:xfrm>
          <a:prstGeom prst="rect">
            <a:avLst/>
          </a:prstGeom>
        </p:spPr>
        <p:txBody>
          <a:bodyPr vert="horz" lIns="91019" tIns="45508" rIns="91019" bIns="45508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135"/>
            <a:ext cx="2946347" cy="497679"/>
          </a:xfrm>
          <a:prstGeom prst="rect">
            <a:avLst/>
          </a:prstGeom>
        </p:spPr>
        <p:txBody>
          <a:bodyPr vert="horz" lIns="91019" tIns="45508" rIns="91019" bIns="45508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1342" y="9432135"/>
            <a:ext cx="2946347" cy="497679"/>
          </a:xfrm>
          <a:prstGeom prst="rect">
            <a:avLst/>
          </a:prstGeom>
        </p:spPr>
        <p:txBody>
          <a:bodyPr vert="horz" lIns="91019" tIns="45508" rIns="91019" bIns="45508" rtlCol="0" anchor="b"/>
          <a:lstStyle>
            <a:lvl1pPr algn="r">
              <a:defRPr sz="1200"/>
            </a:lvl1pPr>
          </a:lstStyle>
          <a:p>
            <a:fld id="{0BE04210-401C-47B5-B319-06B1E411C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8406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E04210-401C-47B5-B319-06B1E411C6B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381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E04210-401C-47B5-B319-06B1E411C6B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472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E04210-401C-47B5-B319-06B1E411C6B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8977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85339-B947-4BE7-A0A2-CA955AEFDD9C}" type="datetimeFigureOut">
              <a:rPr lang="cs-CZ" smtClean="0"/>
              <a:t>28.3.2019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38A4-D97E-49A0-AC29-6A7D415F8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463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85339-B947-4BE7-A0A2-CA955AEFDD9C}" type="datetimeFigureOut">
              <a:rPr lang="cs-CZ" smtClean="0"/>
              <a:t>28.3.2019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38A4-D97E-49A0-AC29-6A7D415F8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535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85339-B947-4BE7-A0A2-CA955AEFDD9C}" type="datetimeFigureOut">
              <a:rPr lang="cs-CZ" smtClean="0"/>
              <a:t>28.3.2019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38A4-D97E-49A0-AC29-6A7D415F8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4853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85339-B947-4BE7-A0A2-CA955AEFDD9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28.3.2019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38A4-D97E-49A0-AC29-6A7D415F8A5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42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85339-B947-4BE7-A0A2-CA955AEFDD9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28.3.2019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38A4-D97E-49A0-AC29-6A7D415F8A5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77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85339-B947-4BE7-A0A2-CA955AEFDD9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28.3.2019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38A4-D97E-49A0-AC29-6A7D415F8A5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679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85339-B947-4BE7-A0A2-CA955AEFDD9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28.3.2019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38A4-D97E-49A0-AC29-6A7D415F8A5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583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85339-B947-4BE7-A0A2-CA955AEFDD9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28.3.2019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38A4-D97E-49A0-AC29-6A7D415F8A5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894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85339-B947-4BE7-A0A2-CA955AEFDD9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28.3.2019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38A4-D97E-49A0-AC29-6A7D415F8A5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6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85339-B947-4BE7-A0A2-CA955AEFDD9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28.3.2019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38A4-D97E-49A0-AC29-6A7D415F8A5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522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85339-B947-4BE7-A0A2-CA955AEFDD9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28.3.2019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38A4-D97E-49A0-AC29-6A7D415F8A5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958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85339-B947-4BE7-A0A2-CA955AEFDD9C}" type="datetimeFigureOut">
              <a:rPr lang="cs-CZ" smtClean="0"/>
              <a:t>28.3.2019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38A4-D97E-49A0-AC29-6A7D415F8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488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85339-B947-4BE7-A0A2-CA955AEFDD9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28.3.2019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38A4-D97E-49A0-AC29-6A7D415F8A5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37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85339-B947-4BE7-A0A2-CA955AEFDD9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28.3.2019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38A4-D97E-49A0-AC29-6A7D415F8A5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045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85339-B947-4BE7-A0A2-CA955AEFDD9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28.3.2019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38A4-D97E-49A0-AC29-6A7D415F8A5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937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85339-B947-4BE7-A0A2-CA955AEFDD9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28.3.2019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38A4-D97E-49A0-AC29-6A7D415F8A5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27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85339-B947-4BE7-A0A2-CA955AEFDD9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28.3.2019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38A4-D97E-49A0-AC29-6A7D415F8A5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79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85339-B947-4BE7-A0A2-CA955AEFDD9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28.3.2019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38A4-D97E-49A0-AC29-6A7D415F8A5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779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85339-B947-4BE7-A0A2-CA955AEFDD9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28.3.2019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38A4-D97E-49A0-AC29-6A7D415F8A5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935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85339-B947-4BE7-A0A2-CA955AEFDD9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28.3.2019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38A4-D97E-49A0-AC29-6A7D415F8A5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27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85339-B947-4BE7-A0A2-CA955AEFDD9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28.3.2019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38A4-D97E-49A0-AC29-6A7D415F8A5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728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85339-B947-4BE7-A0A2-CA955AEFDD9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28.3.2019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38A4-D97E-49A0-AC29-6A7D415F8A5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347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85339-B947-4BE7-A0A2-CA955AEFDD9C}" type="datetimeFigureOut">
              <a:rPr lang="cs-CZ" smtClean="0"/>
              <a:t>28.3.2019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38A4-D97E-49A0-AC29-6A7D415F8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5991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85339-B947-4BE7-A0A2-CA955AEFDD9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28.3.2019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38A4-D97E-49A0-AC29-6A7D415F8A5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1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85339-B947-4BE7-A0A2-CA955AEFDD9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28.3.2019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38A4-D97E-49A0-AC29-6A7D415F8A5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794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85339-B947-4BE7-A0A2-CA955AEFDD9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28.3.2019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38A4-D97E-49A0-AC29-6A7D415F8A5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73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85339-B947-4BE7-A0A2-CA955AEFDD9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28.3.2019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38A4-D97E-49A0-AC29-6A7D415F8A5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500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85339-B947-4BE7-A0A2-CA955AEFDD9C}" type="datetimeFigureOut">
              <a:rPr lang="cs-CZ" smtClean="0"/>
              <a:t>28.3.2019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38A4-D97E-49A0-AC29-6A7D415F8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095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85339-B947-4BE7-A0A2-CA955AEFDD9C}" type="datetimeFigureOut">
              <a:rPr lang="cs-CZ" smtClean="0"/>
              <a:t>28.3.2019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38A4-D97E-49A0-AC29-6A7D415F8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049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85339-B947-4BE7-A0A2-CA955AEFDD9C}" type="datetimeFigureOut">
              <a:rPr lang="cs-CZ" smtClean="0"/>
              <a:t>28.3.2019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38A4-D97E-49A0-AC29-6A7D415F8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5822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85339-B947-4BE7-A0A2-CA955AEFDD9C}" type="datetimeFigureOut">
              <a:rPr lang="cs-CZ" smtClean="0"/>
              <a:t>28.3.2019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38A4-D97E-49A0-AC29-6A7D415F8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988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85339-B947-4BE7-A0A2-CA955AEFDD9C}" type="datetimeFigureOut">
              <a:rPr lang="cs-CZ" smtClean="0"/>
              <a:t>28.3.2019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38A4-D97E-49A0-AC29-6A7D415F8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7131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85339-B947-4BE7-A0A2-CA955AEFDD9C}" type="datetimeFigureOut">
              <a:rPr lang="cs-CZ" smtClean="0"/>
              <a:t>28.3.2019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38A4-D97E-49A0-AC29-6A7D415F8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28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85339-B947-4BE7-A0A2-CA955AEFDD9C}" type="datetimeFigureOut">
              <a:rPr lang="cs-CZ" smtClean="0"/>
              <a:t>28.3.2019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F38A4-D97E-49A0-AC29-6A7D415F8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434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85339-B947-4BE7-A0A2-CA955AEFDD9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28.3.2019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F38A4-D97E-49A0-AC29-6A7D415F8A5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128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85339-B947-4BE7-A0A2-CA955AEFDD9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28.3.2019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F38A4-D97E-49A0-AC29-6A7D415F8A5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190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2768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Seminář P-KAP a EQAVET </a:t>
            </a:r>
            <a:br>
              <a:rPr lang="cs-CZ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 Vyšším odborným školám</a:t>
            </a:r>
            <a:br>
              <a:rPr lang="cs-CZ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Ing. Markéta Pražmová</a:t>
            </a:r>
            <a:br>
              <a:rPr lang="cs-CZ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1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předsedkyně AVOŠ</a:t>
            </a:r>
            <a:br>
              <a:rPr lang="cs-CZ" sz="31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3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024" y="5070727"/>
            <a:ext cx="6400800" cy="1752600"/>
          </a:xfrm>
        </p:spPr>
        <p:txBody>
          <a:bodyPr/>
          <a:lstStyle/>
          <a:p>
            <a:r>
              <a:rPr lang="cs-CZ">
                <a:solidFill>
                  <a:schemeClr val="bg1"/>
                </a:solidFill>
              </a:rPr>
              <a:t>Praha, 20. března 2019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851" y="452432"/>
            <a:ext cx="6012973" cy="904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088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556793"/>
            <a:ext cx="9144000" cy="2043658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Hlavní aktivity  AVOŠ </a:t>
            </a:r>
            <a:b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 naplnění role  VOV  ve vzdělávací soustavě ČR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3741272"/>
            <a:ext cx="9144000" cy="2664296"/>
          </a:xfrm>
        </p:spPr>
        <p:txBody>
          <a:bodyPr>
            <a:normAutofit/>
          </a:bodyPr>
          <a:lstStyle/>
          <a:p>
            <a:pPr algn="l"/>
            <a:r>
              <a:rPr lang="cs-CZ" sz="2000" dirty="0">
                <a:solidFill>
                  <a:schemeClr val="bg1"/>
                </a:solidFill>
              </a:rPr>
              <a:t>- Monitorování výstupů koncepčního projektu VOŠ (OP VVV) zaměřeného na inovace VOŠ v oblastech HUM, EKO, TECH, PED-SOC a ZDRAV</a:t>
            </a:r>
          </a:p>
          <a:p>
            <a:pPr algn="l"/>
            <a:r>
              <a:rPr lang="cs-CZ" sz="2000" dirty="0">
                <a:solidFill>
                  <a:schemeClr val="bg1"/>
                </a:solidFill>
              </a:rPr>
              <a:t>- Aktivní spolupráce při tvorbě a připomínkování DZ vzdělávání a rozvoje ČR           (2019-2023) pro oblast VOŠ</a:t>
            </a:r>
          </a:p>
          <a:p>
            <a:pPr algn="l"/>
            <a:r>
              <a:rPr lang="cs-CZ" sz="2000" dirty="0">
                <a:solidFill>
                  <a:schemeClr val="bg1"/>
                </a:solidFill>
              </a:rPr>
              <a:t>- Ve spolupráci s Národním centrem NUV EUROPASS navrhujeme změny v dodatcích k diplomům</a:t>
            </a:r>
          </a:p>
          <a:p>
            <a:pPr algn="l"/>
            <a:r>
              <a:rPr lang="cs-CZ" sz="2000" dirty="0">
                <a:solidFill>
                  <a:schemeClr val="bg1"/>
                </a:solidFill>
              </a:rPr>
              <a:t>- Sledujeme využívání kreditového systému na VOŠ, spolupráci s VŠ  a zaměstnavateli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bg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bg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bg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851" y="452432"/>
            <a:ext cx="6012973" cy="904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36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3501008"/>
            <a:ext cx="9144000" cy="3024336"/>
          </a:xfrm>
        </p:spPr>
        <p:txBody>
          <a:bodyPr>
            <a:noAutofit/>
          </a:bodyPr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/>
            </a:r>
            <a:br>
              <a:rPr lang="cs-CZ" sz="2400" dirty="0">
                <a:solidFill>
                  <a:schemeClr val="bg1"/>
                </a:solidFill>
              </a:rPr>
            </a:br>
            <a:r>
              <a:rPr lang="cs-CZ" sz="2400" dirty="0">
                <a:solidFill>
                  <a:schemeClr val="bg1"/>
                </a:solidFill>
              </a:rPr>
              <a:t> - Provést inovace v nových akreditovaných vzdělávacích programech VOV s ohledem na měnící se trh práce</a:t>
            </a:r>
            <a:br>
              <a:rPr lang="cs-CZ" sz="2400" dirty="0">
                <a:solidFill>
                  <a:schemeClr val="bg1"/>
                </a:solidFill>
              </a:rPr>
            </a:br>
            <a:r>
              <a:rPr lang="cs-CZ" sz="2400" dirty="0">
                <a:solidFill>
                  <a:schemeClr val="bg1"/>
                </a:solidFill>
              </a:rPr>
              <a:t> - Rozšířit nabídku programů VOV a pokračovat v odborné diskuzi vedoucí k lepší prostupnosti mezi vyšším odborným a vysokoškolským vzděláváním</a:t>
            </a:r>
            <a:br>
              <a:rPr lang="cs-CZ" sz="2400" dirty="0">
                <a:solidFill>
                  <a:schemeClr val="bg1"/>
                </a:solidFill>
              </a:rPr>
            </a:br>
            <a:r>
              <a:rPr lang="cs-CZ" sz="2400" dirty="0">
                <a:solidFill>
                  <a:schemeClr val="bg1"/>
                </a:solidFill>
              </a:rPr>
              <a:t> - Propojit proces akreditace vzdělávacího programu VOV se zápisem do školského rejstříku</a:t>
            </a:r>
            <a:endParaRPr lang="cs-CZ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851" y="452432"/>
            <a:ext cx="6012973" cy="904865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="" xmlns:a16="http://schemas.microsoft.com/office/drawing/2014/main" id="{2C6851DF-7E94-44CC-9221-F175246B5BAC}"/>
              </a:ext>
            </a:extLst>
          </p:cNvPr>
          <p:cNvSpPr txBox="1"/>
          <p:nvPr/>
        </p:nvSpPr>
        <p:spPr>
          <a:xfrm>
            <a:off x="0" y="1916832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Prioritní cíle DZ vzdělávání a rozvoje vzdělávací soustavy ČR </a:t>
            </a:r>
          </a:p>
          <a:p>
            <a:pPr algn="ctr"/>
            <a:r>
              <a:rPr lang="cs-CZ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2019-2013 pro oblast VOŠ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50110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3501008"/>
            <a:ext cx="9144000" cy="3024336"/>
          </a:xfrm>
        </p:spPr>
        <p:txBody>
          <a:bodyPr>
            <a:noAutofit/>
          </a:bodyPr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 - Porovnání obecné vize se záměrem zřizovatelů v příslušné kraji na potřebu VOV jednotlivých odborných oblastí</a:t>
            </a:r>
            <a:br>
              <a:rPr lang="cs-CZ" sz="2400" dirty="0">
                <a:solidFill>
                  <a:schemeClr val="bg1"/>
                </a:solidFill>
              </a:rPr>
            </a:br>
            <a:r>
              <a:rPr lang="cs-CZ" sz="2400" dirty="0">
                <a:solidFill>
                  <a:schemeClr val="bg1"/>
                </a:solidFill>
              </a:rPr>
              <a:t> - Posouzení finálního výstupu příslušnou sekcí MŠMT</a:t>
            </a:r>
            <a:br>
              <a:rPr lang="cs-CZ" sz="2400" dirty="0">
                <a:solidFill>
                  <a:schemeClr val="bg1"/>
                </a:solidFill>
              </a:rPr>
            </a:br>
            <a:r>
              <a:rPr lang="cs-CZ" sz="2400" dirty="0">
                <a:solidFill>
                  <a:schemeClr val="bg1"/>
                </a:solidFill>
              </a:rPr>
              <a:t> - Po zapracování připomínek a porovnání vizí jednotlivých odborných oblastí, MŠMT rozhodne o budoucím směřování VOV a jeho místě mezi obory středního vzdělávání a profesně orientovanými bakalářskými programy</a:t>
            </a:r>
            <a:endParaRPr lang="cs-CZ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851" y="452432"/>
            <a:ext cx="6012973" cy="904865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="" xmlns:a16="http://schemas.microsoft.com/office/drawing/2014/main" id="{2C6851DF-7E94-44CC-9221-F175246B5BAC}"/>
              </a:ext>
            </a:extLst>
          </p:cNvPr>
          <p:cNvSpPr txBox="1"/>
          <p:nvPr/>
        </p:nvSpPr>
        <p:spPr>
          <a:xfrm>
            <a:off x="0" y="1916832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Poznámky k obecné vizi</a:t>
            </a:r>
            <a:br>
              <a:rPr lang="cs-CZ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Projektu VOŠ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931394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3337" y="3068960"/>
            <a:ext cx="9144000" cy="3024336"/>
          </a:xfrm>
        </p:spPr>
        <p:txBody>
          <a:bodyPr>
            <a:noAutofit/>
          </a:bodyPr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 - Každoroční monitoring počtu vydaných dodatků k diplomům</a:t>
            </a:r>
            <a:br>
              <a:rPr lang="cs-CZ" sz="2400" dirty="0">
                <a:solidFill>
                  <a:schemeClr val="bg1"/>
                </a:solidFill>
              </a:rPr>
            </a:br>
            <a:r>
              <a:rPr lang="cs-CZ" sz="2400" dirty="0">
                <a:solidFill>
                  <a:schemeClr val="bg1"/>
                </a:solidFill>
              </a:rPr>
              <a:t/>
            </a:r>
            <a:br>
              <a:rPr lang="cs-CZ" sz="2400" dirty="0">
                <a:solidFill>
                  <a:schemeClr val="bg1"/>
                </a:solidFill>
              </a:rPr>
            </a:br>
            <a:r>
              <a:rPr lang="cs-CZ" sz="2400" dirty="0">
                <a:solidFill>
                  <a:schemeClr val="bg1"/>
                </a:solidFill>
              </a:rPr>
              <a:t> - Spolupráce vedení AVOŠ při tvorbě doplnění dodatků dle potřeb specifik profesně zaměřeného terciárního vzdělávání na VOŠ </a:t>
            </a:r>
            <a:br>
              <a:rPr lang="cs-CZ" sz="2400" dirty="0">
                <a:solidFill>
                  <a:schemeClr val="bg1"/>
                </a:solidFill>
              </a:rPr>
            </a:br>
            <a:r>
              <a:rPr lang="cs-CZ" sz="2400" dirty="0">
                <a:solidFill>
                  <a:schemeClr val="bg1"/>
                </a:solidFill>
              </a:rPr>
              <a:t>( např. údaje o vykonané praxi </a:t>
            </a:r>
            <a:r>
              <a:rPr lang="cs-CZ" sz="2400" dirty="0" err="1">
                <a:solidFill>
                  <a:schemeClr val="bg1"/>
                </a:solidFill>
              </a:rPr>
              <a:t>DiS</a:t>
            </a:r>
            <a:r>
              <a:rPr lang="cs-CZ" sz="2400" dirty="0">
                <a:solidFill>
                  <a:schemeClr val="bg1"/>
                </a:solidFill>
              </a:rPr>
              <a:t>.)</a:t>
            </a:r>
            <a:endParaRPr lang="cs-CZ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851" y="452432"/>
            <a:ext cx="6012973" cy="904865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="" xmlns:a16="http://schemas.microsoft.com/office/drawing/2014/main" id="{2C6851DF-7E94-44CC-9221-F175246B5BAC}"/>
              </a:ext>
            </a:extLst>
          </p:cNvPr>
          <p:cNvSpPr txBox="1"/>
          <p:nvPr/>
        </p:nvSpPr>
        <p:spPr>
          <a:xfrm>
            <a:off x="0" y="1916832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Spolupráce AVOŠ s Národním centrem </a:t>
            </a:r>
            <a:r>
              <a:rPr lang="cs-CZ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Europass</a:t>
            </a:r>
            <a:r>
              <a:rPr lang="cs-CZ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ČR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891196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916833"/>
            <a:ext cx="7774632" cy="1683618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ČLENSKÁ ZÁKLADNA AVOŠ</a:t>
            </a:r>
            <a:b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roce 2019</a:t>
            </a:r>
            <a:b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789040"/>
            <a:ext cx="6328176" cy="3034287"/>
          </a:xfrm>
        </p:spPr>
        <p:txBody>
          <a:bodyPr>
            <a:normAutofit fontScale="85000" lnSpcReduction="20000"/>
          </a:bodyPr>
          <a:lstStyle/>
          <a:p>
            <a:pPr lvl="0">
              <a:buClr>
                <a:srgbClr val="002060"/>
              </a:buClr>
              <a:buSzPct val="100000"/>
            </a:pPr>
            <a:r>
              <a:rPr lang="cs-CZ" sz="2800" b="1" dirty="0">
                <a:solidFill>
                  <a:srgbClr val="002060"/>
                </a:solidFill>
                <a:latin typeface="Book Antiqua"/>
              </a:rPr>
              <a:t>Sekce AVOŠ, počty členských škol </a:t>
            </a:r>
            <a:endParaRPr lang="cs-CZ" sz="2800" b="1" dirty="0" smtClean="0">
              <a:solidFill>
                <a:srgbClr val="002060"/>
              </a:solidFill>
              <a:latin typeface="Book Antiqua"/>
            </a:endParaRPr>
          </a:p>
          <a:p>
            <a:pPr lvl="0">
              <a:buClr>
                <a:srgbClr val="002060"/>
              </a:buClr>
              <a:buSzPct val="100000"/>
            </a:pPr>
            <a:r>
              <a:rPr lang="cs-CZ" sz="2800" b="1" dirty="0" smtClean="0">
                <a:solidFill>
                  <a:srgbClr val="002060"/>
                </a:solidFill>
                <a:latin typeface="Book Antiqua"/>
              </a:rPr>
              <a:t>v   sekcích</a:t>
            </a:r>
            <a:endParaRPr lang="cs-CZ" sz="2800" b="1" dirty="0">
              <a:solidFill>
                <a:srgbClr val="002060"/>
              </a:solidFill>
              <a:latin typeface="Book Antiqua"/>
            </a:endParaRPr>
          </a:p>
          <a:p>
            <a:pPr marL="269875" lvl="0" indent="-269875" algn="just" defTabSz="327025">
              <a:buClr>
                <a:srgbClr val="002060"/>
              </a:buClr>
              <a:buSzPct val="100000"/>
              <a:buFont typeface="Arial" pitchFamily="34" charset="0"/>
              <a:buChar char="•"/>
            </a:pPr>
            <a:r>
              <a:rPr lang="cs-CZ" sz="2800" b="1" dirty="0">
                <a:solidFill>
                  <a:srgbClr val="002060"/>
                </a:solidFill>
                <a:latin typeface="Book Antiqua"/>
              </a:rPr>
              <a:t>ZDRAV	–	</a:t>
            </a:r>
            <a:r>
              <a:rPr lang="cs-CZ" sz="2800" b="1" dirty="0" smtClean="0">
                <a:solidFill>
                  <a:srgbClr val="002060"/>
                </a:solidFill>
                <a:latin typeface="Book Antiqua"/>
              </a:rPr>
              <a:t> 30</a:t>
            </a:r>
            <a:endParaRPr lang="cs-CZ" sz="2800" b="1" dirty="0">
              <a:solidFill>
                <a:srgbClr val="002060"/>
              </a:solidFill>
              <a:latin typeface="Book Antiqua"/>
            </a:endParaRPr>
          </a:p>
          <a:p>
            <a:pPr marL="269875" lvl="0" indent="-269875" algn="just">
              <a:buClr>
                <a:srgbClr val="002060"/>
              </a:buClr>
              <a:buSzPct val="100000"/>
              <a:buFont typeface="Arial" pitchFamily="34" charset="0"/>
              <a:buChar char="•"/>
            </a:pPr>
            <a:r>
              <a:rPr lang="cs-CZ" sz="2800" b="1" dirty="0">
                <a:solidFill>
                  <a:srgbClr val="002060"/>
                </a:solidFill>
                <a:latin typeface="Book Antiqua"/>
              </a:rPr>
              <a:t>EKO      – </a:t>
            </a:r>
            <a:r>
              <a:rPr lang="cs-CZ" sz="2800" b="1" dirty="0" smtClean="0">
                <a:solidFill>
                  <a:srgbClr val="002060"/>
                </a:solidFill>
                <a:latin typeface="Book Antiqua"/>
              </a:rPr>
              <a:t>     28</a:t>
            </a:r>
            <a:endParaRPr lang="cs-CZ" sz="2800" b="1" dirty="0">
              <a:solidFill>
                <a:srgbClr val="002060"/>
              </a:solidFill>
              <a:latin typeface="Book Antiqua"/>
            </a:endParaRPr>
          </a:p>
          <a:p>
            <a:pPr marL="269875" lvl="0" indent="-269875" algn="just">
              <a:buClr>
                <a:srgbClr val="002060"/>
              </a:buClr>
              <a:buSzPct val="100000"/>
              <a:buFont typeface="Arial" pitchFamily="34" charset="0"/>
              <a:buChar char="•"/>
            </a:pPr>
            <a:r>
              <a:rPr lang="cs-CZ" sz="2800" b="1" dirty="0">
                <a:solidFill>
                  <a:srgbClr val="002060"/>
                </a:solidFill>
                <a:latin typeface="Book Antiqua"/>
              </a:rPr>
              <a:t>HUM    –  </a:t>
            </a:r>
            <a:r>
              <a:rPr lang="cs-CZ" sz="2800" b="1" dirty="0" smtClean="0">
                <a:solidFill>
                  <a:srgbClr val="002060"/>
                </a:solidFill>
                <a:latin typeface="Book Antiqua"/>
              </a:rPr>
              <a:t>    27</a:t>
            </a:r>
            <a:endParaRPr lang="cs-CZ" sz="2800" b="1" dirty="0">
              <a:solidFill>
                <a:srgbClr val="002060"/>
              </a:solidFill>
              <a:latin typeface="Book Antiqua"/>
            </a:endParaRPr>
          </a:p>
          <a:p>
            <a:pPr marL="269875" lvl="0" indent="-269875" algn="just">
              <a:buClr>
                <a:srgbClr val="002060"/>
              </a:buClr>
              <a:buSzPct val="100000"/>
              <a:buFont typeface="Arial" pitchFamily="34" charset="0"/>
              <a:buChar char="•"/>
            </a:pPr>
            <a:r>
              <a:rPr lang="cs-CZ" sz="2800" b="1" dirty="0">
                <a:solidFill>
                  <a:srgbClr val="002060"/>
                </a:solidFill>
                <a:latin typeface="Book Antiqua"/>
              </a:rPr>
              <a:t>TECH   –  </a:t>
            </a:r>
            <a:r>
              <a:rPr lang="cs-CZ" sz="2800" b="1" dirty="0" smtClean="0">
                <a:solidFill>
                  <a:srgbClr val="002060"/>
                </a:solidFill>
                <a:latin typeface="Book Antiqua"/>
              </a:rPr>
              <a:t>    17</a:t>
            </a:r>
            <a:endParaRPr lang="cs-CZ" sz="2800" b="1" dirty="0">
              <a:solidFill>
                <a:srgbClr val="002060"/>
              </a:solidFill>
              <a:latin typeface="Book Antiqua"/>
            </a:endParaRPr>
          </a:p>
          <a:p>
            <a:pPr marL="269875" lvl="0" indent="-269875" algn="just">
              <a:buClr>
                <a:srgbClr val="002060"/>
              </a:buClr>
              <a:buSzPct val="100000"/>
              <a:buFont typeface="Arial" pitchFamily="34" charset="0"/>
              <a:buChar char="•"/>
            </a:pPr>
            <a:r>
              <a:rPr lang="cs-CZ" sz="2800" b="1" u="sng" dirty="0">
                <a:solidFill>
                  <a:srgbClr val="002060"/>
                </a:solidFill>
                <a:latin typeface="Book Antiqua"/>
              </a:rPr>
              <a:t>ZEM     –    </a:t>
            </a:r>
            <a:r>
              <a:rPr lang="cs-CZ" sz="2800" b="1" u="sng" dirty="0" smtClean="0">
                <a:solidFill>
                  <a:srgbClr val="002060"/>
                </a:solidFill>
                <a:latin typeface="Book Antiqua"/>
              </a:rPr>
              <a:t>    6 </a:t>
            </a:r>
            <a:endParaRPr lang="cs-CZ" sz="2800" b="1" u="sng" dirty="0">
              <a:solidFill>
                <a:srgbClr val="002060"/>
              </a:solidFill>
              <a:latin typeface="Book Antiqua"/>
            </a:endParaRPr>
          </a:p>
          <a:p>
            <a:pPr lvl="0" algn="just">
              <a:buClr>
                <a:srgbClr val="002060"/>
              </a:buClr>
              <a:buSzPct val="100000"/>
            </a:pPr>
            <a:r>
              <a:rPr lang="cs-CZ" sz="2800" b="1" dirty="0">
                <a:solidFill>
                  <a:srgbClr val="002060"/>
                </a:solidFill>
                <a:latin typeface="Book Antiqua"/>
              </a:rPr>
              <a:t>                   </a:t>
            </a:r>
            <a:r>
              <a:rPr lang="cs-CZ" sz="2800" b="1" dirty="0" smtClean="0">
                <a:solidFill>
                  <a:srgbClr val="002060"/>
                </a:solidFill>
                <a:latin typeface="Book Antiqua"/>
              </a:rPr>
              <a:t>      108</a:t>
            </a:r>
            <a:endParaRPr lang="cs-CZ" sz="2800" b="1" dirty="0">
              <a:solidFill>
                <a:srgbClr val="002060"/>
              </a:solidFill>
              <a:latin typeface="Book Antiqua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851" y="452432"/>
            <a:ext cx="6012973" cy="904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18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916833"/>
            <a:ext cx="7774632" cy="1683618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Vám za pozornost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789040"/>
            <a:ext cx="6328176" cy="3034287"/>
          </a:xfrm>
        </p:spPr>
        <p:txBody>
          <a:bodyPr>
            <a:normAutofit/>
          </a:bodyPr>
          <a:lstStyle/>
          <a:p>
            <a:pPr lvl="0">
              <a:buClr>
                <a:srgbClr val="002060"/>
              </a:buClr>
              <a:buSzPct val="100000"/>
            </a:pPr>
            <a:r>
              <a:rPr lang="cs-CZ" sz="2800" b="1" dirty="0">
                <a:solidFill>
                  <a:srgbClr val="002060"/>
                </a:solidFill>
                <a:latin typeface="Book Antiqua"/>
              </a:rPr>
              <a:t>Markéta Pražmová</a:t>
            </a:r>
          </a:p>
          <a:p>
            <a:pPr lvl="0">
              <a:buClr>
                <a:srgbClr val="002060"/>
              </a:buClr>
              <a:buSzPct val="100000"/>
            </a:pPr>
            <a:endParaRPr lang="cs-CZ" sz="2800" b="1" dirty="0">
              <a:solidFill>
                <a:srgbClr val="002060"/>
              </a:solidFill>
              <a:latin typeface="Book Antiqua"/>
            </a:endParaRPr>
          </a:p>
          <a:p>
            <a:pPr lvl="0">
              <a:buClr>
                <a:srgbClr val="002060"/>
              </a:buClr>
              <a:buSzPct val="100000"/>
            </a:pPr>
            <a:r>
              <a:rPr lang="cs-CZ" sz="2800" b="1" dirty="0">
                <a:solidFill>
                  <a:srgbClr val="002060"/>
                </a:solidFill>
                <a:latin typeface="Book Antiqua"/>
              </a:rPr>
              <a:t>předsedkyně AVOŠ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851" y="452432"/>
            <a:ext cx="6012973" cy="904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0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145</Words>
  <Application>Microsoft Office PowerPoint</Application>
  <PresentationFormat>Předvádění na obrazovce (4:3)</PresentationFormat>
  <Paragraphs>31</Paragraphs>
  <Slides>7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Book Antiqua</vt:lpstr>
      <vt:lpstr>Calibri</vt:lpstr>
      <vt:lpstr>Motiv systému Office</vt:lpstr>
      <vt:lpstr>1_Motiv systému Office</vt:lpstr>
      <vt:lpstr>2_Motiv systému Office</vt:lpstr>
      <vt:lpstr>   Seminář P-KAP a EQAVET  k Vyšším odborným školám  Ing. Markéta Pražmová předsedkyně AVOŠ </vt:lpstr>
      <vt:lpstr>Hlavní aktivity  AVOŠ  pro naplnění role  VOV  ve vzdělávací soustavě ČR</vt:lpstr>
      <vt:lpstr>  - Provést inovace v nových akreditovaných vzdělávacích programech VOV s ohledem na měnící se trh práce  - Rozšířit nabídku programů VOV a pokračovat v odborné diskuzi vedoucí k lepší prostupnosti mezi vyšším odborným a vysokoškolským vzděláváním  - Propojit proces akreditace vzdělávacího programu VOV se zápisem do školského rejstříku</vt:lpstr>
      <vt:lpstr> - Porovnání obecné vize se záměrem zřizovatelů v příslušné kraji na potřebu VOV jednotlivých odborných oblastí  - Posouzení finálního výstupu příslušnou sekcí MŠMT  - Po zapracování připomínek a porovnání vizí jednotlivých odborných oblastí, MŠMT rozhodne o budoucím směřování VOV a jeho místě mezi obory středního vzdělávání a profesně orientovanými bakalářskými programy</vt:lpstr>
      <vt:lpstr> - Každoroční monitoring počtu vydaných dodatků k diplomům   - Spolupráce vedení AVOŠ při tvorbě doplnění dodatků dle potřeb specifik profesně zaměřeného terciárního vzdělávání na VOŠ  ( např. údaje o vykonané praxi DiS.)</vt:lpstr>
      <vt:lpstr> ČLENSKÁ ZÁKLADNA AVOŠ v roce 2019 </vt:lpstr>
      <vt:lpstr> Děkuji Vám za pozornost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VALNÁ HROMADA ASOCIACE VYŠŠÍCH ODBORNÝCH ŠKOL</dc:title>
  <dc:creator>Pytloun</dc:creator>
  <cp:lastModifiedBy>Šnajdrová Lucie</cp:lastModifiedBy>
  <cp:revision>28</cp:revision>
  <cp:lastPrinted>2019-03-19T14:38:31Z</cp:lastPrinted>
  <dcterms:created xsi:type="dcterms:W3CDTF">2018-04-14T13:52:52Z</dcterms:created>
  <dcterms:modified xsi:type="dcterms:W3CDTF">2019-03-28T13:54:32Z</dcterms:modified>
</cp:coreProperties>
</file>