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1" r:id="rId3"/>
    <p:sldId id="258" r:id="rId4"/>
    <p:sldId id="262" r:id="rId5"/>
    <p:sldId id="257" r:id="rId6"/>
    <p:sldId id="265" r:id="rId7"/>
    <p:sldId id="264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6CC27"/>
    <a:srgbClr val="1DE730"/>
    <a:srgbClr val="119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 VOV</a:t>
            </a:r>
            <a:br>
              <a:rPr lang="cs-CZ" dirty="0" smtClean="0"/>
            </a:br>
            <a:r>
              <a:rPr lang="cs-CZ" dirty="0" smtClean="0"/>
              <a:t>Ekonomická  sekce 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400" dirty="0" smtClean="0"/>
              <a:t>PhDr. Eva Svobodová</a:t>
            </a:r>
          </a:p>
          <a:p>
            <a:r>
              <a:rPr lang="cs-CZ" sz="4400" dirty="0" smtClean="0"/>
              <a:t>VOŠ hotelnictví a turismu Poděbrady</a:t>
            </a:r>
          </a:p>
          <a:p>
            <a:r>
              <a:rPr lang="cs-CZ" sz="4400" dirty="0" smtClean="0"/>
              <a:t>www.hsvos.cz           www.vovcr.cz</a:t>
            </a:r>
          </a:p>
          <a:p>
            <a:endParaRPr lang="cs-CZ" sz="4400" dirty="0" smtClean="0"/>
          </a:p>
          <a:p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2139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324" y="457201"/>
            <a:ext cx="11183815" cy="914400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Koordinátor projektu: VOŠ EKONOM Litoměřice (63)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324" y="1512277"/>
            <a:ext cx="10394548" cy="4583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Partneři: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VOŠ AHOL OSTRAVA - VÍTKOVICE				66</a:t>
            </a:r>
            <a:endParaRPr lang="cs-CZ" sz="2800" b="1" dirty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VOŠ GOODWILL FRÝDEK - MÍSTEK				65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VOŠ PALESTRA PRAHA - KBELY				64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VOŠ HOTELNICTVÍ A TURISMU PODĚBRADY 		</a:t>
            </a:r>
            <a:r>
              <a:rPr lang="pl-PL" sz="2800" b="1" dirty="0" smtClean="0">
                <a:solidFill>
                  <a:schemeClr val="tx1"/>
                </a:solidFill>
              </a:rPr>
              <a:t>65</a:t>
            </a:r>
          </a:p>
          <a:p>
            <a:pPr marL="45720" indent="0">
              <a:buNone/>
            </a:pPr>
            <a:endParaRPr lang="cs-CZ" sz="28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tx1"/>
                </a:solidFill>
              </a:rPr>
              <a:t>63 – Ekonomika a administrativa </a:t>
            </a:r>
          </a:p>
          <a:p>
            <a:pPr>
              <a:defRPr/>
            </a:pPr>
            <a:r>
              <a:rPr lang="cs-CZ" sz="2800" dirty="0">
                <a:solidFill>
                  <a:schemeClr val="tx1"/>
                </a:solidFill>
              </a:rPr>
              <a:t>64 – Podnikání v oborech, odvětvích </a:t>
            </a:r>
          </a:p>
          <a:p>
            <a:pPr>
              <a:defRPr/>
            </a:pPr>
            <a:r>
              <a:rPr lang="pl-PL" sz="2800" dirty="0">
                <a:solidFill>
                  <a:schemeClr val="tx1"/>
                </a:solidFill>
              </a:rPr>
              <a:t>65 – Gastronomie, hotelnictví a turismus </a:t>
            </a:r>
          </a:p>
          <a:p>
            <a:pPr>
              <a:defRPr/>
            </a:pPr>
            <a:r>
              <a:rPr lang="cs-CZ" sz="2800" dirty="0">
                <a:solidFill>
                  <a:schemeClr val="tx1"/>
                </a:solidFill>
              </a:rPr>
              <a:t>66 – Obchod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3600" b="1" dirty="0" smtClean="0">
                <a:solidFill>
                  <a:schemeClr val="tx1"/>
                </a:solidFill>
              </a:rPr>
              <a:t>Tyto </a:t>
            </a:r>
            <a:r>
              <a:rPr lang="cs-CZ" sz="3600" b="1" dirty="0">
                <a:solidFill>
                  <a:schemeClr val="tx1"/>
                </a:solidFill>
              </a:rPr>
              <a:t>4 obory =  38,7 % VOŠ ze 173 (dle platného rejstříku škol)</a:t>
            </a:r>
          </a:p>
          <a:p>
            <a:pPr>
              <a:defRPr/>
            </a:pP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9585" y="701040"/>
            <a:ext cx="9875520" cy="1356360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schemeClr val="accent1">
                    <a:lumMod val="50000"/>
                  </a:schemeClr>
                </a:solidFill>
              </a:rPr>
              <a:t>KA 2: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	Zvyšování úrovně výuky odborného cizího jazyka v oborech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VOV ….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2300" y="2057400"/>
            <a:ext cx="108458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1">
                    <a:lumMod val="50000"/>
                  </a:schemeClr>
                </a:solidFill>
              </a:rPr>
              <a:t>  ….. s </a:t>
            </a:r>
            <a:r>
              <a:rPr lang="cs-CZ" sz="3600" b="1" dirty="0">
                <a:solidFill>
                  <a:schemeClr val="accent1">
                    <a:lumMod val="50000"/>
                  </a:schemeClr>
                </a:solidFill>
              </a:rPr>
              <a:t>důrazem na tvorbu a využití otevřených digitálních zdrojů využitelných pro výuku odborného cizího jazyka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Vytvoření minimálního znalostního standardu absolventů VOV v odborném cizím jazyce</a:t>
            </a:r>
          </a:p>
          <a:p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Tvorba ODZ využitelných pro výuku odborného cizího jazyka ve VOV,  vytvoření MOOC pro výuku odborného cizího jazyka.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360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6750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Podle SERRJ absolvent VOŠ B2</a:t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Uživatel základů jazyka </a:t>
            </a:r>
            <a:r>
              <a:rPr lang="cs-CZ" altLang="cs-CZ" sz="2400" dirty="0" smtClean="0">
                <a:solidFill>
                  <a:schemeClr val="tx1"/>
                </a:solidFill>
              </a:rPr>
              <a:t>	A1-A2 		ZŠ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Samostatný uživatel </a:t>
            </a:r>
            <a:r>
              <a:rPr lang="cs-CZ" altLang="cs-CZ" sz="2400" dirty="0" smtClean="0">
                <a:solidFill>
                  <a:schemeClr val="tx1"/>
                </a:solidFill>
              </a:rPr>
              <a:t>		B1 		SŠ 	 </a:t>
            </a:r>
            <a:r>
              <a:rPr lang="cs-CZ" altLang="cs-CZ" sz="2400" b="1" dirty="0">
                <a:solidFill>
                  <a:schemeClr val="tx1"/>
                </a:solidFill>
              </a:rPr>
              <a:t>až B2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		VOŠ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Zkušený uživatel </a:t>
            </a:r>
            <a:r>
              <a:rPr lang="cs-CZ" altLang="cs-CZ" sz="2400" dirty="0" smtClean="0">
                <a:solidFill>
                  <a:schemeClr val="tx1"/>
                </a:solidFill>
              </a:rPr>
              <a:t>		C1 až C2 	VŠ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>
                <a:solidFill>
                  <a:schemeClr val="tx1"/>
                </a:solidFill>
              </a:rPr>
              <a:t>Gramatická dovednost + obecná </a:t>
            </a:r>
            <a:r>
              <a:rPr lang="cs-CZ" dirty="0">
                <a:solidFill>
                  <a:schemeClr val="tx1"/>
                </a:solidFill>
              </a:rPr>
              <a:t>slovní </a:t>
            </a:r>
            <a:r>
              <a:rPr lang="cs-CZ" dirty="0" smtClean="0">
                <a:solidFill>
                  <a:schemeClr val="tx1"/>
                </a:solidFill>
              </a:rPr>
              <a:t>zásoba + odborně zaměřená </a:t>
            </a:r>
            <a:r>
              <a:rPr lang="cs-CZ" dirty="0">
                <a:solidFill>
                  <a:schemeClr val="tx1"/>
                </a:solidFill>
              </a:rPr>
              <a:t>slovní </a:t>
            </a:r>
            <a:r>
              <a:rPr lang="cs-CZ" dirty="0" smtClean="0">
                <a:solidFill>
                  <a:schemeClr val="tx1"/>
                </a:solidFill>
              </a:rPr>
              <a:t>zásoba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>
                <a:solidFill>
                  <a:schemeClr val="tx1"/>
                </a:solidFill>
              </a:rPr>
              <a:t>= B2 </a:t>
            </a:r>
            <a:r>
              <a:rPr lang="cs-CZ" dirty="0">
                <a:solidFill>
                  <a:schemeClr val="tx1"/>
                </a:solidFill>
              </a:rPr>
              <a:t>ve všech třech jazykových </a:t>
            </a:r>
            <a:r>
              <a:rPr lang="cs-CZ" dirty="0" smtClean="0">
                <a:solidFill>
                  <a:schemeClr val="tx1"/>
                </a:solidFill>
              </a:rPr>
              <a:t>kompetencích (porozumění, psaní, čtení).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3200" b="1" dirty="0" smtClean="0">
                <a:solidFill>
                  <a:schemeClr val="tx1"/>
                </a:solidFill>
              </a:rPr>
              <a:t>Aktuální problém = nereálnost výstupní jazykové dovednosti B2 </a:t>
            </a:r>
            <a:endParaRPr lang="cs-CZ" altLang="cs-CZ" sz="3200" b="1" dirty="0">
              <a:solidFill>
                <a:schemeClr val="tx1"/>
              </a:solidFill>
            </a:endParaRP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456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9875520" cy="1312985"/>
          </a:xfrm>
          <a:solidFill>
            <a:srgbClr val="FFFF66"/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Problematika výuky jazyků na VOŠ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7878" y="1910862"/>
            <a:ext cx="10417994" cy="4513384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Jazykové znalosti nastupujících studentů – státní maturita?</a:t>
            </a: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Na </a:t>
            </a:r>
            <a:r>
              <a:rPr lang="cs-CZ" sz="2800" dirty="0" err="1" smtClean="0">
                <a:solidFill>
                  <a:schemeClr val="tx1"/>
                </a:solidFill>
              </a:rPr>
              <a:t>eko</a:t>
            </a:r>
            <a:r>
              <a:rPr lang="cs-CZ" sz="2800" dirty="0" smtClean="0">
                <a:solidFill>
                  <a:schemeClr val="tx1"/>
                </a:solidFill>
              </a:rPr>
              <a:t> VOŠ se hlásí studenti </a:t>
            </a:r>
            <a:r>
              <a:rPr lang="cs-CZ" sz="2800" dirty="0" err="1" smtClean="0">
                <a:solidFill>
                  <a:schemeClr val="tx1"/>
                </a:solidFill>
              </a:rPr>
              <a:t>eko</a:t>
            </a:r>
            <a:r>
              <a:rPr lang="cs-CZ" sz="2800" dirty="0" smtClean="0">
                <a:solidFill>
                  <a:schemeClr val="tx1"/>
                </a:solidFill>
              </a:rPr>
              <a:t> zdatní, jazykově slabší</a:t>
            </a: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Homogenní skupiny?</a:t>
            </a: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Drop-</a:t>
            </a:r>
            <a:r>
              <a:rPr lang="cs-CZ" sz="2800" dirty="0" err="1" smtClean="0">
                <a:solidFill>
                  <a:schemeClr val="tx1"/>
                </a:solidFill>
              </a:rPr>
              <a:t>outs</a:t>
            </a:r>
            <a:r>
              <a:rPr lang="cs-CZ" sz="2800" dirty="0" smtClean="0">
                <a:solidFill>
                  <a:schemeClr val="tx1"/>
                </a:solidFill>
              </a:rPr>
              <a:t> = slučování studijních skupin = různé úrovně v jedné skupině</a:t>
            </a:r>
            <a:endParaRPr lang="cs-CZ" sz="2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400"/>
              </a:spcBef>
            </a:pPr>
            <a:r>
              <a:rPr lang="cs-CZ" sz="2800" dirty="0" err="1" smtClean="0">
                <a:solidFill>
                  <a:schemeClr val="tx1"/>
                </a:solidFill>
              </a:rPr>
              <a:t>Streaming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Výběr jazyků  a úvazky učitelů ovlivňuje propojenost SŠ a VOŠ</a:t>
            </a: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Nevhodné učebnice = odborný jazyk cílí na rodilé mluvčí</a:t>
            </a:r>
          </a:p>
          <a:p>
            <a:pPr>
              <a:spcBef>
                <a:spcPts val="40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Absence vhodných učebnic domácí provenience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Dotazníkové šetření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7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2020"/>
          </a:xfrm>
          <a:solidFill>
            <a:srgbClr val="FFFF66"/>
          </a:solidFill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Výsledky dotazníkového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057400"/>
            <a:ext cx="10332720" cy="403860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počet návštěv 179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počet dokončených 83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celková úspěšnost vyplnění dotazníku 46,6%</a:t>
            </a:r>
          </a:p>
          <a:p>
            <a:r>
              <a:rPr lang="cs-CZ" sz="2800" dirty="0">
                <a:solidFill>
                  <a:schemeClr val="tx1"/>
                </a:solidFill>
              </a:rPr>
              <a:t>převládá nastavení mezinárodní úrovně jazyka v B2 jakožto výstup znalostí absolventů VOŠ </a:t>
            </a:r>
          </a:p>
          <a:p>
            <a:r>
              <a:rPr lang="cs-CZ" sz="2800" dirty="0">
                <a:solidFill>
                  <a:schemeClr val="tx1"/>
                </a:solidFill>
              </a:rPr>
              <a:t>učební materiály – nedostatek učebnic cílených na odborný jazyk</a:t>
            </a:r>
          </a:p>
          <a:p>
            <a:r>
              <a:rPr lang="cs-CZ" sz="2800" dirty="0">
                <a:solidFill>
                  <a:schemeClr val="tx1"/>
                </a:solidFill>
              </a:rPr>
              <a:t>důraz ve výuce je kladen nejvíce na konverzaci, nejméně na písemný projev </a:t>
            </a:r>
          </a:p>
          <a:p>
            <a:pPr marL="4572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7385" y="415290"/>
            <a:ext cx="9875520" cy="902677"/>
          </a:xfrm>
          <a:solidFill>
            <a:srgbClr val="FFFF66"/>
          </a:solidFill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Výsledky dotazníkového šetření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630" y="1420837"/>
            <a:ext cx="11153031" cy="4911383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r>
              <a:rPr lang="cs-CZ" sz="11200" dirty="0" smtClean="0">
                <a:solidFill>
                  <a:schemeClr val="tx1"/>
                </a:solidFill>
              </a:rPr>
              <a:t>převažují učitelé </a:t>
            </a:r>
            <a:r>
              <a:rPr lang="cs-CZ" sz="11200" dirty="0">
                <a:solidFill>
                  <a:schemeClr val="tx1"/>
                </a:solidFill>
              </a:rPr>
              <a:t>se vzděláním v oboru, rodilý mluvčí </a:t>
            </a:r>
            <a:r>
              <a:rPr lang="cs-CZ" sz="11200" dirty="0" smtClean="0">
                <a:solidFill>
                  <a:schemeClr val="tx1"/>
                </a:solidFill>
              </a:rPr>
              <a:t>pouze doplňuje výuku</a:t>
            </a:r>
          </a:p>
          <a:p>
            <a:r>
              <a:rPr lang="cs-CZ" sz="11200" dirty="0">
                <a:solidFill>
                  <a:schemeClr val="tx1"/>
                </a:solidFill>
              </a:rPr>
              <a:t>časová dotace výuky cizího jazyka je průměrně 3 hodiny týdně a více </a:t>
            </a:r>
          </a:p>
          <a:p>
            <a:r>
              <a:rPr lang="cs-CZ" sz="11200" dirty="0" smtClean="0">
                <a:solidFill>
                  <a:schemeClr val="tx1"/>
                </a:solidFill>
              </a:rPr>
              <a:t>výstupy </a:t>
            </a:r>
            <a:r>
              <a:rPr lang="cs-CZ" sz="11200" dirty="0">
                <a:solidFill>
                  <a:schemeClr val="tx1"/>
                </a:solidFill>
              </a:rPr>
              <a:t>jazykových </a:t>
            </a:r>
            <a:r>
              <a:rPr lang="cs-CZ" sz="11200" dirty="0" smtClean="0">
                <a:solidFill>
                  <a:schemeClr val="tx1"/>
                </a:solidFill>
              </a:rPr>
              <a:t>dovedností </a:t>
            </a:r>
            <a:r>
              <a:rPr lang="cs-CZ" sz="11200" dirty="0">
                <a:solidFill>
                  <a:schemeClr val="tx1"/>
                </a:solidFill>
              </a:rPr>
              <a:t>na VOŠ </a:t>
            </a:r>
            <a:r>
              <a:rPr lang="cs-CZ" sz="11200" dirty="0" smtClean="0">
                <a:solidFill>
                  <a:schemeClr val="tx1"/>
                </a:solidFill>
              </a:rPr>
              <a:t>= </a:t>
            </a:r>
            <a:r>
              <a:rPr lang="cs-CZ" sz="11200" dirty="0">
                <a:solidFill>
                  <a:schemeClr val="tx1"/>
                </a:solidFill>
              </a:rPr>
              <a:t>absolutorium </a:t>
            </a:r>
            <a:endParaRPr lang="cs-CZ" sz="11200" dirty="0" smtClean="0">
              <a:solidFill>
                <a:schemeClr val="tx1"/>
              </a:solidFill>
            </a:endParaRPr>
          </a:p>
          <a:p>
            <a:r>
              <a:rPr lang="cs-CZ" sz="11200" dirty="0" smtClean="0">
                <a:solidFill>
                  <a:schemeClr val="tx1"/>
                </a:solidFill>
              </a:rPr>
              <a:t>SJZ  platí pouze </a:t>
            </a:r>
            <a:r>
              <a:rPr lang="cs-CZ" sz="11200" dirty="0">
                <a:solidFill>
                  <a:schemeClr val="tx1"/>
                </a:solidFill>
              </a:rPr>
              <a:t>na území ČR a má jiné parametry než mezinárodní </a:t>
            </a:r>
            <a:r>
              <a:rPr lang="cs-CZ" sz="11200" dirty="0" smtClean="0">
                <a:solidFill>
                  <a:schemeClr val="tx1"/>
                </a:solidFill>
              </a:rPr>
              <a:t>certifikace doporučení = zařadit </a:t>
            </a:r>
            <a:r>
              <a:rPr lang="cs-CZ" sz="11200" dirty="0">
                <a:solidFill>
                  <a:schemeClr val="tx1"/>
                </a:solidFill>
              </a:rPr>
              <a:t>přípravu na mezinárodní certifikát </a:t>
            </a:r>
          </a:p>
          <a:p>
            <a:r>
              <a:rPr lang="cs-CZ" sz="11200" dirty="0" smtClean="0">
                <a:solidFill>
                  <a:schemeClr val="tx1"/>
                </a:solidFill>
              </a:rPr>
              <a:t>důraz </a:t>
            </a:r>
            <a:r>
              <a:rPr lang="cs-CZ" sz="11200" dirty="0">
                <a:solidFill>
                  <a:schemeClr val="tx1"/>
                </a:solidFill>
              </a:rPr>
              <a:t>ve výuce </a:t>
            </a:r>
            <a:r>
              <a:rPr lang="cs-CZ" sz="11200" dirty="0" smtClean="0">
                <a:solidFill>
                  <a:schemeClr val="tx1"/>
                </a:solidFill>
              </a:rPr>
              <a:t>CJ se </a:t>
            </a:r>
            <a:r>
              <a:rPr lang="cs-CZ" sz="11200" dirty="0">
                <a:solidFill>
                  <a:schemeClr val="tx1"/>
                </a:solidFill>
              </a:rPr>
              <a:t>klade na </a:t>
            </a:r>
            <a:r>
              <a:rPr lang="cs-CZ" sz="11200" dirty="0" smtClean="0">
                <a:solidFill>
                  <a:schemeClr val="tx1"/>
                </a:solidFill>
              </a:rPr>
              <a:t>odbornost</a:t>
            </a:r>
          </a:p>
          <a:p>
            <a:r>
              <a:rPr lang="cs-CZ" sz="11200" dirty="0" smtClean="0">
                <a:solidFill>
                  <a:schemeClr val="tx1"/>
                </a:solidFill>
              </a:rPr>
              <a:t>pobyty </a:t>
            </a:r>
            <a:r>
              <a:rPr lang="cs-CZ" sz="11200" dirty="0">
                <a:solidFill>
                  <a:schemeClr val="tx1"/>
                </a:solidFill>
              </a:rPr>
              <a:t>v zahraničí jsou spíše doplňkovým parametrem výuky, která podporuje širší vědomosti v oblasti konverzace studenta a uplatnění v praxi. </a:t>
            </a:r>
          </a:p>
        </p:txBody>
      </p:sp>
    </p:spTree>
    <p:extLst>
      <p:ext uri="{BB962C8B-B14F-4D97-AF65-F5344CB8AC3E}">
        <p14:creationId xmlns:p14="http://schemas.microsoft.com/office/powerpoint/2010/main" val="7478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82133"/>
          </a:xfrm>
          <a:solidFill>
            <a:srgbClr val="FFFF66"/>
          </a:solidFill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ODZ a MOOC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26" y="1831622"/>
            <a:ext cx="11311467" cy="4625622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Otevřený digitální zdroj = </a:t>
            </a:r>
            <a:r>
              <a:rPr lang="cs-CZ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 EKO sekci projektu VOV 10 v JA a 10 v JN</a:t>
            </a:r>
          </a:p>
          <a:p>
            <a:r>
              <a:rPr lang="cs-CZ" sz="28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Massive</a:t>
            </a:r>
            <a:r>
              <a:rPr lang="cs-CZ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Open On-line </a:t>
            </a:r>
            <a:r>
              <a:rPr lang="cs-CZ" sz="28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Course</a:t>
            </a:r>
            <a:endParaRPr lang="cs-CZ" sz="2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hromadné neformální vzdělávání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</a:t>
            </a:r>
            <a:r>
              <a:rPr lang="cs-CZ" sz="2600" dirty="0">
                <a:solidFill>
                  <a:schemeClr val="tx1"/>
                </a:solidFill>
              </a:rPr>
              <a:t>cíl: propojit vzdělávací prostředí všech zúčastněných</a:t>
            </a:r>
            <a:endParaRPr lang="cs-CZ" sz="2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princip </a:t>
            </a:r>
            <a:r>
              <a:rPr lang="cs-CZ" sz="26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konektivizmu</a:t>
            </a:r>
            <a:endParaRPr lang="cs-CZ" sz="2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princip sdílení a volnosti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lektor připraví obsah a časový harmonogram kurzu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- formát: </a:t>
            </a:r>
            <a:r>
              <a:rPr lang="cs-CZ" sz="2600" dirty="0" smtClean="0">
                <a:solidFill>
                  <a:schemeClr val="tx1"/>
                </a:solidFill>
              </a:rPr>
              <a:t>video </a:t>
            </a:r>
            <a:r>
              <a:rPr lang="cs-CZ" sz="2600" dirty="0">
                <a:solidFill>
                  <a:schemeClr val="tx1"/>
                </a:solidFill>
              </a:rPr>
              <a:t>obsahu, přednášek</a:t>
            </a:r>
            <a:r>
              <a:rPr lang="cs-CZ" sz="2600" dirty="0" smtClean="0">
                <a:solidFill>
                  <a:schemeClr val="tx1"/>
                </a:solidFill>
              </a:rPr>
              <a:t>, učebních textů + úkoly </a:t>
            </a:r>
            <a:r>
              <a:rPr lang="cs-CZ" sz="2600" dirty="0">
                <a:solidFill>
                  <a:schemeClr val="tx1"/>
                </a:solidFill>
              </a:rPr>
              <a:t>k řešení </a:t>
            </a:r>
            <a:r>
              <a:rPr lang="cs-CZ" sz="2600" dirty="0" smtClean="0">
                <a:solidFill>
                  <a:schemeClr val="tx1"/>
                </a:solidFill>
              </a:rPr>
              <a:t>- často </a:t>
            </a:r>
            <a:r>
              <a:rPr lang="cs-CZ" sz="2600" dirty="0">
                <a:solidFill>
                  <a:schemeClr val="tx1"/>
                </a:solidFill>
              </a:rPr>
              <a:t>s </a:t>
            </a:r>
            <a:r>
              <a:rPr lang="cs-CZ" sz="2600" dirty="0" smtClean="0">
                <a:solidFill>
                  <a:schemeClr val="tx1"/>
                </a:solidFill>
              </a:rPr>
              <a:t>kontrolou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     </a:t>
            </a:r>
            <a:r>
              <a:rPr lang="cs-CZ" sz="2600" dirty="0">
                <a:solidFill>
                  <a:schemeClr val="tx1"/>
                </a:solidFill>
              </a:rPr>
              <a:t>a hodnocením ostatními </a:t>
            </a:r>
            <a:r>
              <a:rPr lang="cs-CZ" sz="2600" dirty="0" smtClean="0">
                <a:solidFill>
                  <a:schemeClr val="tx1"/>
                </a:solidFill>
              </a:rPr>
              <a:t>účastníky, testy</a:t>
            </a:r>
            <a:r>
              <a:rPr lang="cs-CZ" sz="2600" dirty="0">
                <a:solidFill>
                  <a:schemeClr val="tx1"/>
                </a:solidFill>
              </a:rPr>
              <a:t>, kvízy</a:t>
            </a:r>
            <a:r>
              <a:rPr lang="cs-CZ" sz="2600" dirty="0" smtClean="0">
                <a:solidFill>
                  <a:schemeClr val="tx1"/>
                </a:solidFill>
              </a:rPr>
              <a:t>, vzájemné </a:t>
            </a:r>
            <a:r>
              <a:rPr lang="cs-CZ" sz="2600" dirty="0">
                <a:solidFill>
                  <a:schemeClr val="tx1"/>
                </a:solidFill>
              </a:rPr>
              <a:t>spolupráce v </a:t>
            </a:r>
            <a:r>
              <a:rPr lang="cs-CZ" sz="2600" dirty="0" smtClean="0">
                <a:solidFill>
                  <a:schemeClr val="tx1"/>
                </a:solidFill>
              </a:rPr>
              <a:t>diskuzních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     fórech</a:t>
            </a:r>
          </a:p>
          <a:p>
            <a:pPr marL="4572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  - certifikát   </a:t>
            </a:r>
            <a:endParaRPr lang="cs-CZ" sz="2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Náš </a:t>
            </a:r>
            <a:r>
              <a:rPr lang="cs-CZ" b="1" dirty="0">
                <a:solidFill>
                  <a:schemeClr val="tx1"/>
                </a:solidFill>
                <a:cs typeface="Times New Roman" panose="02020603050405020304" pitchFamily="18" charset="0"/>
              </a:rPr>
              <a:t>úkol a cíl:</a:t>
            </a:r>
            <a:br>
              <a:rPr lang="cs-CZ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16CC27"/>
                </a:solidFill>
                <a:cs typeface="Times New Roman" panose="02020603050405020304" pitchFamily="18" charset="0"/>
              </a:rPr>
              <a:t>Digitální zdroje a </a:t>
            </a:r>
            <a:r>
              <a:rPr lang="cs-CZ" sz="2800" b="1" dirty="0" err="1">
                <a:solidFill>
                  <a:srgbClr val="16CC27"/>
                </a:solidFill>
                <a:cs typeface="Times New Roman" panose="02020603050405020304" pitchFamily="18" charset="0"/>
              </a:rPr>
              <a:t>MOOcy</a:t>
            </a:r>
            <a:r>
              <a:rPr lang="cs-CZ" sz="2800" b="1" dirty="0">
                <a:solidFill>
                  <a:srgbClr val="16CC27"/>
                </a:solidFill>
                <a:cs typeface="Times New Roman" panose="02020603050405020304" pitchFamily="18" charset="0"/>
              </a:rPr>
              <a:t>  jsou vhodným řešením části nedostatků ve výuce CJ na VOŠ:</a:t>
            </a:r>
          </a:p>
          <a:p>
            <a:r>
              <a:rPr lang="cs-CZ" sz="2800" b="1" dirty="0">
                <a:solidFill>
                  <a:srgbClr val="16CC27"/>
                </a:solidFill>
                <a:cs typeface="Times New Roman" panose="02020603050405020304" pitchFamily="18" charset="0"/>
              </a:rPr>
              <a:t>Jsou reálně vhodným doplňkem pro řešení rozdílnosti úrovně znalostí CJ</a:t>
            </a:r>
          </a:p>
          <a:p>
            <a:r>
              <a:rPr lang="cs-CZ" sz="2800" b="1" dirty="0">
                <a:solidFill>
                  <a:srgbClr val="16CC27"/>
                </a:solidFill>
                <a:cs typeface="Times New Roman" panose="02020603050405020304" pitchFamily="18" charset="0"/>
              </a:rPr>
              <a:t>Mohou připravovat na mezinárodní certifikáty CJ</a:t>
            </a:r>
          </a:p>
          <a:p>
            <a:r>
              <a:rPr lang="cs-CZ" sz="2800" b="1" dirty="0">
                <a:solidFill>
                  <a:srgbClr val="16CC27"/>
                </a:solidFill>
                <a:cs typeface="Times New Roman" panose="02020603050405020304" pitchFamily="18" charset="0"/>
              </a:rPr>
              <a:t>Řeší specifické zaměření v odbornosti CJ a nahrazují učebnice které na trhu chybí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99001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456</TotalTime>
  <Words>417</Words>
  <Application>Microsoft Office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Corbel</vt:lpstr>
      <vt:lpstr>Times New Roman</vt:lpstr>
      <vt:lpstr>Wingdings</vt:lpstr>
      <vt:lpstr>Základ</vt:lpstr>
      <vt:lpstr>Projekt  VOV Ekonomická  sekce  jazyky</vt:lpstr>
      <vt:lpstr>Koordinátor projektu: VOŠ EKONOM Litoměřice (63) </vt:lpstr>
      <vt:lpstr>KA 2:  Zvyšování úrovně výuky odborného cizího jazyka v oborech VOV ….</vt:lpstr>
      <vt:lpstr> Podle SERRJ absolvent VOŠ B2 </vt:lpstr>
      <vt:lpstr>Problematika výuky jazyků na VOŠ</vt:lpstr>
      <vt:lpstr>Výsledky dotazníkového šetření</vt:lpstr>
      <vt:lpstr>Výsledky dotazníkového šetření</vt:lpstr>
      <vt:lpstr>ODZ a MOOC</vt:lpstr>
      <vt:lpstr> Náš úkol a cíl: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Svobodová Eva</dc:creator>
  <cp:lastModifiedBy>Palánová Irena</cp:lastModifiedBy>
  <cp:revision>31</cp:revision>
  <dcterms:created xsi:type="dcterms:W3CDTF">2019-03-14T10:31:39Z</dcterms:created>
  <dcterms:modified xsi:type="dcterms:W3CDTF">2019-03-26T11:38:39Z</dcterms:modified>
</cp:coreProperties>
</file>