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D859-0C94-4C0D-A976-CB896ED6C44D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2A8E-962E-44B2-B7BE-2AA7F0D286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11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D859-0C94-4C0D-A976-CB896ED6C44D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2A8E-962E-44B2-B7BE-2AA7F0D286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831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D859-0C94-4C0D-A976-CB896ED6C44D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2A8E-962E-44B2-B7BE-2AA7F0D286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377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D859-0C94-4C0D-A976-CB896ED6C44D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2A8E-962E-44B2-B7BE-2AA7F0D286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575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D859-0C94-4C0D-A976-CB896ED6C44D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2A8E-962E-44B2-B7BE-2AA7F0D286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737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D859-0C94-4C0D-A976-CB896ED6C44D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2A8E-962E-44B2-B7BE-2AA7F0D286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129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D859-0C94-4C0D-A976-CB896ED6C44D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2A8E-962E-44B2-B7BE-2AA7F0D286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10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D859-0C94-4C0D-A976-CB896ED6C44D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2A8E-962E-44B2-B7BE-2AA7F0D286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162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D859-0C94-4C0D-A976-CB896ED6C44D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2A8E-962E-44B2-B7BE-2AA7F0D286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212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D859-0C94-4C0D-A976-CB896ED6C44D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2A8E-962E-44B2-B7BE-2AA7F0D286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857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D859-0C94-4C0D-A976-CB896ED6C44D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2A8E-962E-44B2-B7BE-2AA7F0D286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31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9D859-0C94-4C0D-A976-CB896ED6C44D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42A8E-962E-44B2-B7BE-2AA7F0D286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619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203209"/>
            <a:ext cx="7848872" cy="3585831"/>
          </a:xfrm>
        </p:spPr>
        <p:txBody>
          <a:bodyPr>
            <a:normAutofit/>
          </a:bodyPr>
          <a:lstStyle/>
          <a:p>
            <a:r>
              <a:rPr lang="cs-CZ" b="1" dirty="0" smtClean="0"/>
              <a:t>Český rámec kvalifikací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Podmínky, souvislosti a možnosti </a:t>
            </a:r>
            <a:r>
              <a:rPr lang="cs-CZ" sz="2400" dirty="0" smtClean="0"/>
              <a:t>vývoje</a:t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b="1" dirty="0" smtClean="0"/>
              <a:t>Jiří Nantl</a:t>
            </a:r>
            <a:br>
              <a:rPr lang="cs-CZ" sz="2400" b="1" dirty="0" smtClean="0"/>
            </a:br>
            <a:r>
              <a:rPr lang="cs-CZ" sz="2400" dirty="0" smtClean="0"/>
              <a:t>4. 12. 2014, Praha, MŠMT</a:t>
            </a:r>
            <a:br>
              <a:rPr lang="cs-CZ" sz="2400" dirty="0" smtClean="0"/>
            </a:br>
            <a:r>
              <a:rPr lang="cs-CZ" sz="2400" b="1" dirty="0" smtClean="0"/>
              <a:t>Diskusní seminář na téma „Proč zavádět ČRK“?</a:t>
            </a:r>
            <a:br>
              <a:rPr lang="cs-CZ" sz="2400" b="1" dirty="0" smtClean="0"/>
            </a:br>
            <a:r>
              <a:rPr lang="cs-CZ" sz="2400" dirty="0" smtClean="0"/>
              <a:t>Projekt EQF NCP 2014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3981494"/>
            <a:ext cx="3672408" cy="97772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065" y="5150881"/>
            <a:ext cx="2665861" cy="1299043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0072" y="3789834"/>
            <a:ext cx="2649917" cy="1361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86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Nástin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Obsahové pojetí rámce </a:t>
            </a:r>
          </a:p>
          <a:p>
            <a:pPr>
              <a:buFontTx/>
              <a:buChar char="-"/>
            </a:pPr>
            <a:r>
              <a:rPr lang="cs-CZ" dirty="0" smtClean="0"/>
              <a:t>úrovně kvalifikací dle EQF (absence závažného důvodu pro cokoli jiného)</a:t>
            </a:r>
          </a:p>
          <a:p>
            <a:pPr>
              <a:buFontTx/>
              <a:buChar char="-"/>
            </a:pPr>
            <a:r>
              <a:rPr lang="cs-CZ" dirty="0" smtClean="0"/>
              <a:t>umírněně reformní pojetí</a:t>
            </a:r>
          </a:p>
          <a:p>
            <a:pPr lvl="1">
              <a:buFontTx/>
              <a:buChar char="-"/>
            </a:pPr>
            <a:r>
              <a:rPr lang="cs-CZ" dirty="0" smtClean="0"/>
              <a:t>zjednodušení v prostoru středního vzdělávání</a:t>
            </a:r>
          </a:p>
          <a:p>
            <a:pPr lvl="1">
              <a:buFontTx/>
              <a:buChar char="-"/>
            </a:pPr>
            <a:r>
              <a:rPr lang="cs-CZ" dirty="0" smtClean="0"/>
              <a:t>(nějaké) koncepční a dlouhodobé řešení vyššího odborného vzdělání</a:t>
            </a:r>
          </a:p>
          <a:p>
            <a:pPr lvl="1">
              <a:buFontTx/>
              <a:buChar char="-"/>
            </a:pPr>
            <a:r>
              <a:rPr lang="cs-CZ" dirty="0" smtClean="0"/>
              <a:t>svébytný </a:t>
            </a:r>
            <a:r>
              <a:rPr lang="cs-CZ" dirty="0"/>
              <a:t>a </a:t>
            </a:r>
            <a:r>
              <a:rPr lang="cs-CZ" dirty="0" smtClean="0"/>
              <a:t>srozumitelný </a:t>
            </a:r>
            <a:r>
              <a:rPr lang="cs-CZ" dirty="0"/>
              <a:t>účel </a:t>
            </a:r>
            <a:r>
              <a:rPr lang="cs-CZ" dirty="0" smtClean="0"/>
              <a:t>každé existující kvalifikace má („malé doktoráty“)</a:t>
            </a:r>
          </a:p>
          <a:p>
            <a:pPr lvl="1">
              <a:buFontTx/>
              <a:buChar char="-"/>
            </a:pPr>
            <a:r>
              <a:rPr lang="cs-CZ" dirty="0" smtClean="0"/>
              <a:t>adekvátní vazby na přechodu mezi úrovněmi (princip gradace deskriptorů) a mezi počátečním a dalším vzděláváním</a:t>
            </a:r>
          </a:p>
          <a:p>
            <a:pPr>
              <a:buFontTx/>
              <a:buChar char="-"/>
            </a:pPr>
            <a:r>
              <a:rPr lang="cs-CZ" dirty="0" smtClean="0"/>
              <a:t>standardizace deskriptorů výstupů učení a jejich struktury</a:t>
            </a:r>
          </a:p>
          <a:p>
            <a:pPr lvl="1">
              <a:buFontTx/>
              <a:buChar char="-"/>
            </a:pPr>
            <a:r>
              <a:rPr lang="cs-CZ" dirty="0" smtClean="0"/>
              <a:t>zobecnění společných prvků (s cílem zejména odlehčit RVP)</a:t>
            </a:r>
          </a:p>
          <a:p>
            <a:pPr lvl="1">
              <a:buFontTx/>
              <a:buChar char="-"/>
            </a:pPr>
            <a:r>
              <a:rPr lang="cs-CZ" dirty="0" smtClean="0"/>
              <a:t>odlišení všeobecných a odborných znalostí / dovedností</a:t>
            </a:r>
          </a:p>
          <a:p>
            <a:pPr lvl="1">
              <a:buFontTx/>
              <a:buChar char="-"/>
            </a:pPr>
            <a:r>
              <a:rPr lang="cs-CZ" dirty="0" smtClean="0"/>
              <a:t>kategorie způsobilostí pro vyjádření kontextu aplikace znalostí a dovedností (dle inspirace Q-RAM)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478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Nástin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Řízení a správa rámce </a:t>
            </a:r>
          </a:p>
          <a:p>
            <a:pPr>
              <a:buFontTx/>
              <a:buChar char="-"/>
            </a:pPr>
            <a:r>
              <a:rPr lang="cs-CZ" dirty="0" smtClean="0"/>
              <a:t>optimálně meziresortní záležitost, významná participace </a:t>
            </a:r>
            <a:r>
              <a:rPr lang="cs-CZ" dirty="0" err="1" smtClean="0"/>
              <a:t>stakeholderů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umírněná varianta</a:t>
            </a:r>
          </a:p>
          <a:p>
            <a:pPr lvl="1">
              <a:buFontTx/>
              <a:buChar char="-"/>
            </a:pPr>
            <a:r>
              <a:rPr lang="cs-CZ" dirty="0" smtClean="0"/>
              <a:t>MŠMT → pověřená organizace (NÚV?) s posílenou a reformovanou rolí Národní rady pro kvalifikace</a:t>
            </a:r>
          </a:p>
          <a:p>
            <a:pPr>
              <a:buFontTx/>
              <a:buChar char="-"/>
            </a:pPr>
            <a:r>
              <a:rPr lang="cs-CZ" dirty="0" smtClean="0"/>
              <a:t>reformní varianta</a:t>
            </a:r>
          </a:p>
          <a:p>
            <a:pPr lvl="1">
              <a:buFontTx/>
              <a:buChar char="-"/>
            </a:pPr>
            <a:r>
              <a:rPr lang="cs-CZ" dirty="0" smtClean="0"/>
              <a:t>samostatný úřad pro kvalifikace (základ návrh existoval v roce 2013 v rámci plánu restrukturalizace státní správy) pod koncepčním vedením Národní rady pro kvalifikace jako meziresortního orgánu</a:t>
            </a:r>
            <a:endParaRPr lang="cs-CZ" dirty="0"/>
          </a:p>
          <a:p>
            <a:pPr lvl="0">
              <a:buFontTx/>
              <a:buChar char="-"/>
            </a:pPr>
            <a:r>
              <a:rPr lang="cs-CZ" dirty="0" smtClean="0">
                <a:solidFill>
                  <a:prstClr val="black"/>
                </a:solidFill>
              </a:rPr>
              <a:t>důležitý je princip periodické revize rámce (1 x za 10 let?)</a:t>
            </a:r>
            <a:endParaRPr lang="cs-CZ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9770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rámce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Návaznost na Strategii vzdělávací politiky 2020 </a:t>
            </a:r>
          </a:p>
          <a:p>
            <a:r>
              <a:rPr lang="cs-CZ" dirty="0" smtClean="0"/>
              <a:t>Dosud vykonané analytické práce NÚV</a:t>
            </a:r>
          </a:p>
          <a:p>
            <a:r>
              <a:rPr lang="cs-CZ" dirty="0" smtClean="0"/>
              <a:t>Potřeba politické podpory</a:t>
            </a:r>
          </a:p>
          <a:p>
            <a:r>
              <a:rPr lang="cs-CZ" dirty="0" smtClean="0"/>
              <a:t>Časový rozměr (nejméně 3 roky, možná až do r. 2020)</a:t>
            </a:r>
          </a:p>
          <a:p>
            <a:r>
              <a:rPr lang="cs-CZ" dirty="0" smtClean="0"/>
              <a:t>Strategický úkol </a:t>
            </a:r>
          </a:p>
          <a:p>
            <a:pPr lvl="1">
              <a:buFontTx/>
              <a:buChar char="-"/>
            </a:pPr>
            <a:r>
              <a:rPr lang="cs-CZ" dirty="0" smtClean="0"/>
              <a:t>dobře naplánovat a fázovat </a:t>
            </a:r>
          </a:p>
          <a:p>
            <a:pPr lvl="1">
              <a:buFontTx/>
              <a:buChar char="-"/>
            </a:pPr>
            <a:r>
              <a:rPr lang="cs-CZ" dirty="0" smtClean="0"/>
              <a:t>zajistit možnost konzultace aktérů</a:t>
            </a:r>
          </a:p>
          <a:p>
            <a:pPr lvl="1">
              <a:buFontTx/>
              <a:buChar char="-"/>
            </a:pPr>
            <a:r>
              <a:rPr lang="cs-CZ" dirty="0" smtClean="0"/>
              <a:t>mít trpělivost</a:t>
            </a:r>
          </a:p>
          <a:p>
            <a:pPr lvl="1">
              <a:buFontTx/>
              <a:buChar char="-"/>
            </a:pPr>
            <a:r>
              <a:rPr lang="cs-CZ" dirty="0" smtClean="0"/>
              <a:t>řešit nejen minulé a aktuální problémy, ale zejména se orientovat na problémy budoucí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44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157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pojmosloví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Kvalifikace</a:t>
            </a:r>
            <a:r>
              <a:rPr lang="cs-CZ" dirty="0" smtClean="0"/>
              <a:t> – mezinárodně obvykle definována jako </a:t>
            </a:r>
            <a:r>
              <a:rPr lang="cs-CZ" b="1" i="1" dirty="0" smtClean="0"/>
              <a:t>„formální osvědčení dosažených výstupů učení“</a:t>
            </a:r>
          </a:p>
          <a:p>
            <a:r>
              <a:rPr lang="cs-CZ" b="1" dirty="0" smtClean="0"/>
              <a:t>Kvalifikační systém </a:t>
            </a:r>
            <a:r>
              <a:rPr lang="cs-CZ" dirty="0" smtClean="0"/>
              <a:t>– </a:t>
            </a:r>
            <a:r>
              <a:rPr lang="cs-CZ" b="1" i="1" dirty="0" smtClean="0"/>
              <a:t>„souhrn všech činností ve státě, které vedou k uznání dosažených výstupů učení“ </a:t>
            </a:r>
          </a:p>
          <a:p>
            <a:r>
              <a:rPr lang="cs-CZ" b="1" dirty="0" smtClean="0"/>
              <a:t>Kvalifikační rámec – </a:t>
            </a:r>
            <a:r>
              <a:rPr lang="cs-CZ" b="1" i="1" dirty="0" smtClean="0"/>
              <a:t>„nástroj pro rozlišení kvalifikací podle souboru kritérií stanovených pro jednotlivé úrovně dosažených výstupů učení“</a:t>
            </a:r>
          </a:p>
        </p:txBody>
      </p:sp>
    </p:spTree>
    <p:extLst>
      <p:ext uri="{BB962C8B-B14F-4D97-AF65-F5344CB8AC3E}">
        <p14:creationId xmlns:p14="http://schemas.microsoft.com/office/powerpoint/2010/main" val="421598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Parametry „kvalifikace“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úroveň </a:t>
            </a:r>
            <a:r>
              <a:rPr lang="cs-CZ" dirty="0" smtClean="0"/>
              <a:t>kvalifikace – hierarchické zařazení v kvalifikačním rámci</a:t>
            </a:r>
          </a:p>
          <a:p>
            <a:r>
              <a:rPr lang="cs-CZ" b="1" dirty="0" smtClean="0"/>
              <a:t>profil</a:t>
            </a:r>
            <a:r>
              <a:rPr lang="cs-CZ" dirty="0" smtClean="0"/>
              <a:t> kvalifikace – individualizace identity určité kvalifikace v systému z hlediska jejího účelu</a:t>
            </a:r>
          </a:p>
          <a:p>
            <a:r>
              <a:rPr lang="cs-CZ" b="1" dirty="0" smtClean="0"/>
              <a:t>výstupy učení </a:t>
            </a:r>
            <a:r>
              <a:rPr lang="cs-CZ" dirty="0" smtClean="0"/>
              <a:t>– operacionalizace účelu / vzdělávacího cíle kvalifikace</a:t>
            </a:r>
          </a:p>
          <a:p>
            <a:r>
              <a:rPr lang="cs-CZ" dirty="0" smtClean="0"/>
              <a:t>(studijní zátěž – u kvalifikací nabývaných formální cestou)</a:t>
            </a:r>
          </a:p>
          <a:p>
            <a:r>
              <a:rPr lang="cs-CZ" b="1" dirty="0" smtClean="0"/>
              <a:t>kvalita</a:t>
            </a:r>
            <a:r>
              <a:rPr lang="cs-CZ" dirty="0" smtClean="0"/>
              <a:t> kvalifikace – „konstruktivní propojení“ mezi výstupy učení, formami/metodami učení a metodami hodnocení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328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kvalifikačních rámců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 hlediska </a:t>
            </a:r>
            <a:r>
              <a:rPr lang="cs-CZ" b="1" dirty="0" smtClean="0"/>
              <a:t>rozsahu </a:t>
            </a:r>
            <a:r>
              <a:rPr lang="cs-CZ" dirty="0" smtClean="0"/>
              <a:t>platnosti</a:t>
            </a:r>
          </a:p>
          <a:p>
            <a:pPr lvl="1">
              <a:buFontTx/>
              <a:buChar char="-"/>
            </a:pPr>
            <a:r>
              <a:rPr lang="cs-CZ" dirty="0" smtClean="0"/>
              <a:t>územní: </a:t>
            </a:r>
            <a:r>
              <a:rPr lang="cs-CZ" b="1" i="1" dirty="0" smtClean="0"/>
              <a:t>národní / regionální / nadnárodní</a:t>
            </a:r>
          </a:p>
          <a:p>
            <a:pPr lvl="1"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ro úrovně / typy kvalifikací: </a:t>
            </a:r>
            <a:r>
              <a:rPr lang="cs-CZ" b="1" i="1" dirty="0" smtClean="0"/>
              <a:t>ucelený / dílčí</a:t>
            </a:r>
          </a:p>
          <a:p>
            <a:r>
              <a:rPr lang="cs-CZ" dirty="0" smtClean="0"/>
              <a:t>Z hlediska </a:t>
            </a:r>
            <a:r>
              <a:rPr lang="cs-CZ" b="1" dirty="0" smtClean="0"/>
              <a:t>funkce</a:t>
            </a:r>
          </a:p>
          <a:p>
            <a:pPr marL="400050" lvl="1" indent="0">
              <a:buNone/>
            </a:pPr>
            <a:r>
              <a:rPr lang="cs-CZ" dirty="0"/>
              <a:t> </a:t>
            </a:r>
            <a:r>
              <a:rPr lang="cs-CZ" dirty="0" smtClean="0"/>
              <a:t>- komunikační</a:t>
            </a:r>
          </a:p>
          <a:p>
            <a:pPr marL="400050" lvl="1" indent="0">
              <a:buNone/>
            </a:pPr>
            <a:r>
              <a:rPr lang="cs-CZ" dirty="0" smtClean="0"/>
              <a:t>- regulativní</a:t>
            </a:r>
          </a:p>
          <a:p>
            <a:r>
              <a:rPr lang="cs-CZ" dirty="0" smtClean="0"/>
              <a:t>Z hlediska </a:t>
            </a:r>
            <a:r>
              <a:rPr lang="cs-CZ" b="1" dirty="0" smtClean="0"/>
              <a:t>ambice</a:t>
            </a:r>
          </a:p>
          <a:p>
            <a:pPr lvl="1">
              <a:buFontTx/>
              <a:buChar char="-"/>
            </a:pPr>
            <a:r>
              <a:rPr lang="cs-CZ" dirty="0" smtClean="0"/>
              <a:t>status quo</a:t>
            </a:r>
          </a:p>
          <a:p>
            <a:pPr lvl="1">
              <a:buFontTx/>
              <a:buChar char="-"/>
            </a:pPr>
            <a:r>
              <a:rPr lang="cs-CZ" dirty="0" smtClean="0"/>
              <a:t>reformní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061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kvalifikačních rámců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Tři generace kvalifikačních rámců</a:t>
            </a:r>
          </a:p>
          <a:p>
            <a:r>
              <a:rPr lang="cs-CZ" dirty="0" smtClean="0"/>
              <a:t>První generace – 90. léta 20. století a dříve – reakce na vnitřní sociální problémy (státy s vysokým podílem přistěhovalců, důsledky apartheidu v JAR)</a:t>
            </a:r>
          </a:p>
          <a:p>
            <a:r>
              <a:rPr lang="cs-CZ" dirty="0" smtClean="0"/>
              <a:t>Druhá generace – přelom 20./21. stol. – zaměření na řešení vazeb uvnitř vzdělávacího / kvalifikačního systému</a:t>
            </a:r>
          </a:p>
          <a:p>
            <a:r>
              <a:rPr lang="cs-CZ" dirty="0" smtClean="0"/>
              <a:t>Třetí generace – po r. 2005 – významný vliv regionálních/nadnárodních aktivit a koordinace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199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v České republice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Bílá kniha / Národní program rozvoje vzdělávání 2001</a:t>
            </a:r>
          </a:p>
          <a:p>
            <a:pPr marL="400050" lvl="1" indent="0">
              <a:buNone/>
            </a:pPr>
            <a:r>
              <a:rPr lang="cs-CZ" dirty="0" smtClean="0"/>
              <a:t>- </a:t>
            </a:r>
            <a:r>
              <a:rPr lang="cs-CZ" b="1" dirty="0" smtClean="0"/>
              <a:t>„klíčové kompetence“ </a:t>
            </a:r>
            <a:r>
              <a:rPr lang="cs-CZ" dirty="0" smtClean="0"/>
              <a:t>jako základ RVP dle školského zákona 2004</a:t>
            </a:r>
          </a:p>
          <a:p>
            <a:r>
              <a:rPr lang="cs-CZ" dirty="0" smtClean="0"/>
              <a:t>Bílá kniha terciárního vzdělávání 2009</a:t>
            </a:r>
          </a:p>
          <a:p>
            <a:pPr marL="400050" lvl="1" indent="0">
              <a:buNone/>
            </a:pPr>
            <a:r>
              <a:rPr lang="cs-CZ" dirty="0" smtClean="0"/>
              <a:t>- impuls pro tvorbu Q-RAM včetně diskuse o „krátkém cyklu“</a:t>
            </a:r>
          </a:p>
          <a:p>
            <a:r>
              <a:rPr lang="cs-CZ" b="1" dirty="0" smtClean="0"/>
              <a:t>Národní soustava kvalifikací 2006 – </a:t>
            </a:r>
          </a:p>
          <a:p>
            <a:pPr marL="400050" lvl="1" indent="0">
              <a:buNone/>
            </a:pPr>
            <a:r>
              <a:rPr lang="cs-CZ" dirty="0" smtClean="0"/>
              <a:t>- </a:t>
            </a:r>
            <a:r>
              <a:rPr lang="cs-CZ" b="1" i="1" dirty="0" smtClean="0"/>
              <a:t>„rámec“ </a:t>
            </a:r>
            <a:r>
              <a:rPr lang="cs-CZ" dirty="0" smtClean="0"/>
              <a:t>nebo (dílčí) </a:t>
            </a:r>
            <a:r>
              <a:rPr lang="cs-CZ" b="1" i="1" dirty="0" smtClean="0"/>
              <a:t>„systém“</a:t>
            </a:r>
            <a:r>
              <a:rPr lang="cs-CZ" dirty="0" smtClean="0"/>
              <a:t>?  </a:t>
            </a:r>
          </a:p>
          <a:p>
            <a:r>
              <a:rPr lang="cs-CZ" b="1" dirty="0" smtClean="0"/>
              <a:t>Národní kvalifikační rámec terciárního vzdělávání (Q-RAM) 2009 – 2012</a:t>
            </a:r>
          </a:p>
          <a:p>
            <a:pPr marL="857250" lvl="1" indent="-457200">
              <a:buFontTx/>
              <a:buChar char="-"/>
            </a:pPr>
            <a:r>
              <a:rPr lang="cs-CZ" dirty="0" smtClean="0"/>
              <a:t>administrativně schválen v rámci MŠMT, vytvořeny částečné podmínky k implementaci vyhláškou č. 312/2011 Sb.</a:t>
            </a:r>
          </a:p>
          <a:p>
            <a:pPr marL="857250" lvl="1" indent="-457200">
              <a:buFontTx/>
              <a:buChar char="-"/>
            </a:pPr>
            <a:r>
              <a:rPr lang="cs-CZ" dirty="0" smtClean="0"/>
              <a:t>fakticky působí jako metodické doporučení na dobrovolné bázi</a:t>
            </a:r>
          </a:p>
          <a:p>
            <a:pPr lvl="0"/>
            <a:r>
              <a:rPr lang="cs-CZ" b="1" dirty="0" smtClean="0">
                <a:solidFill>
                  <a:prstClr val="black"/>
                </a:solidFill>
              </a:rPr>
              <a:t>Strategie vzdělávací politiky ČR 2014 – 2020</a:t>
            </a:r>
          </a:p>
          <a:p>
            <a:pPr marL="400050" lvl="1" indent="0">
              <a:buNone/>
            </a:pPr>
            <a:r>
              <a:rPr lang="cs-CZ" b="1" dirty="0" smtClean="0">
                <a:solidFill>
                  <a:prstClr val="black"/>
                </a:solidFill>
              </a:rPr>
              <a:t>- </a:t>
            </a:r>
            <a:r>
              <a:rPr lang="cs-CZ" dirty="0" smtClean="0">
                <a:solidFill>
                  <a:prstClr val="black"/>
                </a:solidFill>
              </a:rPr>
              <a:t>vytvořit </a:t>
            </a:r>
            <a:r>
              <a:rPr lang="cs-CZ" b="1" i="1" dirty="0" smtClean="0">
                <a:solidFill>
                  <a:prstClr val="black"/>
                </a:solidFill>
              </a:rPr>
              <a:t>„zastřešující kurikulární dokument“ </a:t>
            </a:r>
            <a:r>
              <a:rPr lang="cs-CZ" dirty="0" smtClean="0">
                <a:solidFill>
                  <a:prstClr val="black"/>
                </a:solidFill>
              </a:rPr>
              <a:t>pro oblast předškolního až vysokoškolského vzdělávání s použitím výstupů učení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41812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Očekávání aktérů vzdělávací politiky</a:t>
            </a:r>
            <a:br>
              <a:rPr lang="cs-CZ" dirty="0" smtClean="0"/>
            </a:br>
            <a:r>
              <a:rPr lang="cs-CZ" sz="1800" dirty="0" smtClean="0"/>
              <a:t>(šetření Koordinačního centra EQF – 2013)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Potřebnost a účel rámce</a:t>
            </a:r>
          </a:p>
          <a:p>
            <a:pPr lvl="1"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ávazky státu na evropské úrovni</a:t>
            </a:r>
          </a:p>
          <a:p>
            <a:pPr lvl="1">
              <a:buFontTx/>
              <a:buChar char="-"/>
            </a:pPr>
            <a:r>
              <a:rPr lang="cs-CZ" dirty="0" smtClean="0"/>
              <a:t>vnitrostátní potřeba?</a:t>
            </a:r>
          </a:p>
          <a:p>
            <a:r>
              <a:rPr lang="cs-CZ" b="1" dirty="0" smtClean="0"/>
              <a:t>Ukotvení rámce</a:t>
            </a:r>
          </a:p>
          <a:p>
            <a:pPr marL="400050" lvl="1" indent="0">
              <a:buNone/>
            </a:pPr>
            <a:r>
              <a:rPr lang="cs-CZ" dirty="0" smtClean="0"/>
              <a:t>- právně závazný vs. metodika</a:t>
            </a:r>
          </a:p>
          <a:p>
            <a:r>
              <a:rPr lang="cs-CZ" b="1" dirty="0" smtClean="0"/>
              <a:t>Obsahové pojetí rámce</a:t>
            </a:r>
          </a:p>
          <a:p>
            <a:pPr lvl="1">
              <a:buFontTx/>
              <a:buChar char="-"/>
            </a:pPr>
            <a:r>
              <a:rPr lang="cs-CZ" dirty="0" smtClean="0"/>
              <a:t>počet úrovní kvalifikací</a:t>
            </a:r>
          </a:p>
          <a:p>
            <a:pPr lvl="1">
              <a:buFontTx/>
              <a:buChar char="-"/>
            </a:pPr>
            <a:r>
              <a:rPr lang="cs-CZ" dirty="0" smtClean="0"/>
              <a:t>pojetí výstupů učení</a:t>
            </a:r>
          </a:p>
          <a:p>
            <a:r>
              <a:rPr lang="cs-CZ" b="1" dirty="0" smtClean="0"/>
              <a:t>Řízení a správa rámce</a:t>
            </a:r>
          </a:p>
          <a:p>
            <a:pPr lvl="1">
              <a:buFontTx/>
              <a:buChar char="-"/>
            </a:pPr>
            <a:r>
              <a:rPr lang="cs-CZ" dirty="0" smtClean="0"/>
              <a:t>formální kompetence / výkonná administrace</a:t>
            </a:r>
          </a:p>
          <a:p>
            <a:pPr lvl="1"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articipace aktérů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718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Nástin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Potřeba a účel rámce</a:t>
            </a:r>
          </a:p>
          <a:p>
            <a:pPr lvl="1">
              <a:buFontTx/>
              <a:buChar char="-"/>
            </a:pPr>
            <a:r>
              <a:rPr lang="cs-CZ" dirty="0" smtClean="0"/>
              <a:t>komunikační nástroj vzdělávacích a kvalifikačních subsystémů</a:t>
            </a:r>
          </a:p>
          <a:p>
            <a:pPr lvl="1">
              <a:buFontTx/>
              <a:buChar char="-"/>
            </a:pPr>
            <a:r>
              <a:rPr lang="cs-CZ" dirty="0" smtClean="0"/>
              <a:t>regulativní nástroj </a:t>
            </a:r>
          </a:p>
          <a:p>
            <a:pPr lvl="2">
              <a:buFontTx/>
              <a:buChar char="-"/>
            </a:pPr>
            <a:r>
              <a:rPr lang="cs-CZ" dirty="0" smtClean="0"/>
              <a:t>pro další vývoj </a:t>
            </a:r>
            <a:r>
              <a:rPr lang="cs-CZ" dirty="0" err="1" smtClean="0"/>
              <a:t>kurikulárních</a:t>
            </a:r>
            <a:r>
              <a:rPr lang="cs-CZ" dirty="0" smtClean="0"/>
              <a:t> dokumentů v počátečním vzdělávání</a:t>
            </a:r>
          </a:p>
          <a:p>
            <a:pPr lvl="2">
              <a:buFontTx/>
              <a:buChar char="-"/>
            </a:pPr>
            <a:r>
              <a:rPr lang="cs-CZ" dirty="0" smtClean="0"/>
              <a:t>pro sjednocení způsobu vyjadřování kvalifikačních požadavků v tvorbě právních předpisů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193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Nástin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Ukotvení rámce</a:t>
            </a:r>
          </a:p>
          <a:p>
            <a:pPr lvl="1">
              <a:buFontTx/>
              <a:buChar char="-"/>
            </a:pPr>
            <a:r>
              <a:rPr lang="cs-CZ" dirty="0" smtClean="0"/>
              <a:t>varianta „právní předpis“</a:t>
            </a:r>
          </a:p>
          <a:p>
            <a:pPr lvl="2">
              <a:buFontTx/>
              <a:buChar char="-"/>
            </a:pPr>
            <a:r>
              <a:rPr lang="cs-CZ" dirty="0" smtClean="0"/>
              <a:t>„vzdělávací kodex“ (záměr 2011) </a:t>
            </a:r>
          </a:p>
          <a:p>
            <a:pPr lvl="2"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řípadně novelizace zákona č. 179/2006 </a:t>
            </a:r>
          </a:p>
          <a:p>
            <a:pPr lvl="1">
              <a:buFontTx/>
              <a:buChar char="-"/>
            </a:pPr>
            <a:r>
              <a:rPr lang="cs-CZ" dirty="0" smtClean="0"/>
              <a:t>varianta „metodika“</a:t>
            </a:r>
          </a:p>
          <a:p>
            <a:pPr lvl="2">
              <a:buFontTx/>
              <a:buChar char="-"/>
            </a:pPr>
            <a:r>
              <a:rPr lang="cs-CZ" dirty="0" smtClean="0"/>
              <a:t>optimálně meziresortní dokument schválený vládou</a:t>
            </a:r>
          </a:p>
          <a:p>
            <a:pPr lvl="1">
              <a:buFontTx/>
              <a:buChar char="-"/>
            </a:pPr>
            <a:r>
              <a:rPr lang="cs-CZ" dirty="0" smtClean="0">
                <a:solidFill>
                  <a:prstClr val="black"/>
                </a:solidFill>
              </a:rPr>
              <a:t>kompromisní varianta?</a:t>
            </a:r>
          </a:p>
          <a:p>
            <a:pPr lvl="2">
              <a:buFontTx/>
              <a:buChar char="-"/>
            </a:pPr>
            <a:r>
              <a:rPr lang="cs-CZ" dirty="0" smtClean="0">
                <a:solidFill>
                  <a:prstClr val="black"/>
                </a:solidFill>
              </a:rPr>
              <a:t>koncepční a metodický dokument schválený vládou a promítnutý do právních předpisů formou komplexního změnového zákona</a:t>
            </a:r>
            <a:endParaRPr lang="cs-CZ" dirty="0">
              <a:solidFill>
                <a:prstClr val="black"/>
              </a:solidFill>
            </a:endParaRPr>
          </a:p>
          <a:p>
            <a:pPr lvl="2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323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700</Words>
  <Application>Microsoft Office PowerPoint</Application>
  <PresentationFormat>Předvádění na obrazovce (4:3)</PresentationFormat>
  <Paragraphs>96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Motiv systému Office</vt:lpstr>
      <vt:lpstr>Český rámec kvalifikací Podmínky, souvislosti a možnosti vývoje  Jiří Nantl 4. 12. 2014, Praha, MŠMT Diskusní seminář na téma „Proč zavádět ČRK“? Projekt EQF NCP 2014</vt:lpstr>
      <vt:lpstr>Základní pojmosloví</vt:lpstr>
      <vt:lpstr>Parametry „kvalifikace“</vt:lpstr>
      <vt:lpstr>Typologie kvalifikačních rámců</vt:lpstr>
      <vt:lpstr>Historie kvalifikačních rámců</vt:lpstr>
      <vt:lpstr>Vývoj v České republice</vt:lpstr>
      <vt:lpstr>Očekávání aktérů vzdělávací politiky (šetření Koordinačního centra EQF – 2013)</vt:lpstr>
      <vt:lpstr>Nástin řešení</vt:lpstr>
      <vt:lpstr>Nástin řešení</vt:lpstr>
      <vt:lpstr>Nástin řešení</vt:lpstr>
      <vt:lpstr>Nástin řešení</vt:lpstr>
      <vt:lpstr>Příprava rámce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Český kvalifikační rámec Podmínky, souvislosti a možnosti vývoje</dc:title>
  <dc:creator>S &amp; J</dc:creator>
  <cp:lastModifiedBy>Stalker Milada</cp:lastModifiedBy>
  <cp:revision>26</cp:revision>
  <dcterms:created xsi:type="dcterms:W3CDTF">2014-12-02T12:12:37Z</dcterms:created>
  <dcterms:modified xsi:type="dcterms:W3CDTF">2014-12-11T08:56:35Z</dcterms:modified>
</cp:coreProperties>
</file>