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38" r:id="rId2"/>
  </p:sldMasterIdLst>
  <p:notesMasterIdLst>
    <p:notesMasterId r:id="rId17"/>
  </p:notesMasterIdLst>
  <p:sldIdLst>
    <p:sldId id="275" r:id="rId3"/>
    <p:sldId id="261" r:id="rId4"/>
    <p:sldId id="259" r:id="rId5"/>
    <p:sldId id="262" r:id="rId6"/>
    <p:sldId id="269" r:id="rId7"/>
    <p:sldId id="270" r:id="rId8"/>
    <p:sldId id="264" r:id="rId9"/>
    <p:sldId id="265" r:id="rId10"/>
    <p:sldId id="267" r:id="rId11"/>
    <p:sldId id="271" r:id="rId12"/>
    <p:sldId id="263" r:id="rId13"/>
    <p:sldId id="268" r:id="rId14"/>
    <p:sldId id="274" r:id="rId15"/>
    <p:sldId id="272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4D7506D-6B76-473F-B0CF-1BE46327CA2D}">
          <p14:sldIdLst>
            <p14:sldId id="275"/>
            <p14:sldId id="261"/>
            <p14:sldId id="259"/>
            <p14:sldId id="262"/>
            <p14:sldId id="269"/>
            <p14:sldId id="270"/>
            <p14:sldId id="264"/>
            <p14:sldId id="265"/>
            <p14:sldId id="267"/>
            <p14:sldId id="271"/>
            <p14:sldId id="263"/>
            <p14:sldId id="268"/>
            <p14:sldId id="274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38BE-8C52-4003-B8EF-1334142C4B38}" type="datetimeFigureOut">
              <a:rPr lang="nl-BE" smtClean="0"/>
              <a:t>7/12/2017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03C45-B3B6-4333-B5D0-BE98F7F362C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033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>
                <a:solidFill>
                  <a:prstClr val="black"/>
                </a:solidFill>
              </a:rPr>
              <a:pPr/>
              <a:t>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9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03C45-B3B6-4333-B5D0-BE98F7F362C5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085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589241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5733256"/>
            <a:ext cx="6784848" cy="1024160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13076" y="2564904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98776" y="4581128"/>
            <a:ext cx="6705600" cy="93610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 dirty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D93DB1-EB22-4006-BE45-1CE144EE1D47}" type="datetime1">
              <a:rPr lang="nl-BE" smtClean="0"/>
              <a:pPr/>
              <a:t>7/12/2017</a:t>
            </a:fld>
            <a:endParaRPr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-28516" y="1261336"/>
            <a:ext cx="677154" cy="2462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44387"/>
            <a:ext cx="2807355" cy="80189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0" y="116632"/>
            <a:ext cx="3642429" cy="114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589241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359152" y="5733256"/>
            <a:ext cx="6784848" cy="1024160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13076" y="2564904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98776" y="4581128"/>
            <a:ext cx="6705600" cy="93610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 dirty="0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D93DB1-EB22-4006-BE45-1CE144EE1D47}" type="datetime1">
              <a:rPr lang="nl-BE" smtClean="0">
                <a:solidFill>
                  <a:prstClr val="white"/>
                </a:solidFill>
              </a:rPr>
              <a:pPr/>
              <a:t>7/12/2017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-28516" y="1261336"/>
            <a:ext cx="677154" cy="2462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44387"/>
            <a:ext cx="2807355" cy="80189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826955"/>
            <a:ext cx="2843808" cy="81139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0" y="116632"/>
            <a:ext cx="3642429" cy="114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64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3641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40432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7364" y="116632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340520" y="116632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6720" y="116632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41472" y="1147664"/>
            <a:ext cx="647700" cy="438100"/>
          </a:xfrm>
        </p:spPr>
        <p:txBody>
          <a:bodyPr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89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57097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3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02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859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8292" y="4648200"/>
            <a:ext cx="7367108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9144" y="1196752"/>
            <a:ext cx="548696" cy="360040"/>
          </a:xfrm>
        </p:spPr>
        <p:txBody>
          <a:bodyPr rtlCol="0"/>
          <a:lstStyle>
            <a:lvl1pPr>
              <a:defRPr sz="14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48384" y="0"/>
            <a:ext cx="759561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2201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40432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7364" y="116632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40520" y="116632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6720" y="116632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41472" y="1147664"/>
            <a:ext cx="647700" cy="438100"/>
          </a:xfrm>
        </p:spPr>
        <p:txBody>
          <a:bodyPr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8292" y="4648200"/>
            <a:ext cx="7367108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-9144" y="1196752"/>
            <a:ext cx="548696" cy="360040"/>
          </a:xfrm>
        </p:spPr>
        <p:txBody>
          <a:bodyPr rtlCol="0"/>
          <a:lstStyle>
            <a:lvl1pPr>
              <a:defRPr sz="14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48384" y="0"/>
            <a:ext cx="759561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23218" y="8789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 smtClean="0"/>
              <a:t>Klik om de modelstijlen te bewerken</a:t>
            </a:r>
          </a:p>
          <a:p>
            <a:pPr lvl="1" eaLnBrk="1" latinLnBrk="0" hangingPunct="1"/>
            <a:r>
              <a:rPr kumimoji="0" lang="nl-NL" dirty="0" smtClean="0"/>
              <a:t>Tweede niveau</a:t>
            </a:r>
          </a:p>
          <a:p>
            <a:pPr lvl="2" eaLnBrk="1" latinLnBrk="0" hangingPunct="1"/>
            <a:r>
              <a:rPr kumimoji="0" lang="nl-NL" dirty="0" smtClean="0"/>
              <a:t>Derde niveau</a:t>
            </a:r>
          </a:p>
          <a:p>
            <a:pPr lvl="3" eaLnBrk="1" latinLnBrk="0" hangingPunct="1"/>
            <a:r>
              <a:rPr kumimoji="0" lang="nl-NL" dirty="0" smtClean="0"/>
              <a:t>Vierde niveau</a:t>
            </a:r>
          </a:p>
          <a:p>
            <a:pPr lvl="4" eaLnBrk="1" latinLnBrk="0" hangingPunct="1"/>
            <a:r>
              <a:rPr kumimoji="0" lang="nl-NL" dirty="0" smtClean="0"/>
              <a:t>Vijfde niveau</a:t>
            </a:r>
            <a:endParaRPr kumimoji="0"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F4A17F-CE1B-4960-8788-B05D555039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733256"/>
            <a:ext cx="3287369" cy="1030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23218" y="8789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 smtClean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 smtClean="0"/>
              <a:t>Klik om de modelstijlen te bewerken</a:t>
            </a:r>
          </a:p>
          <a:p>
            <a:pPr lvl="1" eaLnBrk="1" latinLnBrk="0" hangingPunct="1"/>
            <a:r>
              <a:rPr kumimoji="0" lang="nl-NL" dirty="0" smtClean="0"/>
              <a:t>Tweede niveau</a:t>
            </a:r>
          </a:p>
          <a:p>
            <a:pPr lvl="2" eaLnBrk="1" latinLnBrk="0" hangingPunct="1"/>
            <a:r>
              <a:rPr kumimoji="0" lang="nl-NL" dirty="0" smtClean="0"/>
              <a:t>Derde niveau</a:t>
            </a:r>
          </a:p>
          <a:p>
            <a:pPr lvl="3" eaLnBrk="1" latinLnBrk="0" hangingPunct="1"/>
            <a:r>
              <a:rPr kumimoji="0" lang="nl-NL" dirty="0" smtClean="0"/>
              <a:t>Vierde niveau</a:t>
            </a:r>
          </a:p>
          <a:p>
            <a:pPr lvl="4" eaLnBrk="1" latinLnBrk="0" hangingPunct="1"/>
            <a:r>
              <a:rPr kumimoji="0" lang="nl-NL" dirty="0" smtClean="0"/>
              <a:t>Vijfde niveau</a:t>
            </a:r>
            <a:endParaRPr kumimoji="0"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F4A17F-CE1B-4960-8788-B05D5550394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733256"/>
            <a:ext cx="3287369" cy="10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jan.bruha@nuv.cz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G"/><Relationship Id="rId18" Type="http://schemas.openxmlformats.org/officeDocument/2006/relationships/image" Target="../media/image23.jp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12" Type="http://schemas.openxmlformats.org/officeDocument/2006/relationships/image" Target="../media/image17.JP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g"/><Relationship Id="rId11" Type="http://schemas.openxmlformats.org/officeDocument/2006/relationships/image" Target="../media/image16.png"/><Relationship Id="rId5" Type="http://schemas.openxmlformats.org/officeDocument/2006/relationships/image" Target="../media/image10.gif"/><Relationship Id="rId15" Type="http://schemas.openxmlformats.org/officeDocument/2006/relationships/image" Target="../media/image20.JPG"/><Relationship Id="rId10" Type="http://schemas.openxmlformats.org/officeDocument/2006/relationships/image" Target="../media/image15.png"/><Relationship Id="rId4" Type="http://schemas.openxmlformats.org/officeDocument/2006/relationships/image" Target="../media/image9.gif"/><Relationship Id="rId9" Type="http://schemas.openxmlformats.org/officeDocument/2006/relationships/image" Target="../media/image14.gif"/><Relationship Id="rId14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33160" y="1772816"/>
            <a:ext cx="8153400" cy="4495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5400" dirty="0" smtClean="0"/>
              <a:t>GOAL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en-US" sz="3500" b="0" dirty="0"/>
              <a:t>Guidance and Orientation for Adult Learners</a:t>
            </a:r>
            <a:endParaRPr lang="cs-CZ" sz="35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2200" dirty="0" smtClean="0"/>
              <a:t>Národní konference projektu GOAL</a:t>
            </a:r>
            <a:endParaRPr lang="cs-CZ" sz="2200" dirty="0" smtClean="0"/>
          </a:p>
          <a:p>
            <a:pPr marL="0" indent="0" algn="r">
              <a:buNone/>
            </a:pPr>
            <a:r>
              <a:rPr lang="cs-CZ" sz="2200" dirty="0" smtClean="0"/>
              <a:t>8.12.2017</a:t>
            </a:r>
            <a:endParaRPr lang="cs-CZ" sz="2200" dirty="0" smtClean="0"/>
          </a:p>
          <a:p>
            <a:pPr marL="0" indent="0" algn="r">
              <a:buNone/>
            </a:pPr>
            <a:r>
              <a:rPr lang="cs-CZ" sz="2200" dirty="0" smtClean="0"/>
              <a:t>Praha</a:t>
            </a:r>
            <a:endParaRPr lang="cs-CZ" sz="2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59" y="6103647"/>
            <a:ext cx="201185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8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Projektová aktivita v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Rozšíření služeb Center celoživotního učení o služby kariérového poradenství</a:t>
            </a:r>
          </a:p>
          <a:p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Vývoj a ověření nástrojů pro poskytování služeb kariérového poradenství</a:t>
            </a:r>
          </a:p>
          <a:p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Služby zaměřené na specifickou cílovou skupinu </a:t>
            </a:r>
          </a:p>
          <a:p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1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386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dirty="0">
                <a:solidFill>
                  <a:schemeClr val="tx1"/>
                </a:solidFill>
              </a:rPr>
              <a:t>Národní ústav pro vzdělávání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Koordinátor projektových aktivit pro ČR</a:t>
            </a: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Komunikace s hlavním koordinátorem a partnery projektu</a:t>
            </a: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Metodická podpora regionálním poradenským centrům</a:t>
            </a: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Vytváření nástrojů pro poskytování poradenství</a:t>
            </a: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Evaluace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projektu na národní úrovni</a:t>
            </a:r>
            <a:endParaRPr lang="cs-CZ" b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Šíření výsledků projektu a komunikace s MŠMT, NPF a dalšími strategickými partnery projektu</a:t>
            </a:r>
          </a:p>
        </p:txBody>
      </p:sp>
    </p:spTree>
    <p:extLst>
      <p:ext uri="{BB962C8B-B14F-4D97-AF65-F5344CB8AC3E}">
        <p14:creationId xmlns:p14="http://schemas.microsoft.com/office/powerpoint/2010/main" val="166248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Poradenská centra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věten – listopad 2015: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vzdělávání v oblasti kariérového poradenství ,kurz metod a technik, školení – nástroje KP, materiální a technické vybavení center KP 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prosinec 2015 – září 2017: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poskytování KP cílové skupině, síťování s místními partnery (ÚP ČR, </a:t>
            </a:r>
            <a:r>
              <a:rPr lang="cs-CZ" b="0" dirty="0" err="1" smtClean="0">
                <a:solidFill>
                  <a:schemeClr val="tx2">
                    <a:lumMod val="75000"/>
                  </a:schemeClr>
                </a:solidFill>
              </a:rPr>
              <a:t>NGOs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, centra CŽU…), ověřování nástrojů KP, evaluace a poskytnutí </a:t>
            </a:r>
            <a:r>
              <a:rPr lang="cs-CZ" b="0" dirty="0">
                <a:solidFill>
                  <a:schemeClr val="tx2">
                    <a:lumMod val="75000"/>
                  </a:schemeClr>
                </a:solidFill>
              </a:rPr>
              <a:t>dat pro evaluaci,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zprávy </a:t>
            </a:r>
            <a:r>
              <a:rPr lang="cs-CZ" b="0" dirty="0">
                <a:solidFill>
                  <a:schemeClr val="tx2">
                    <a:lumMod val="75000"/>
                  </a:schemeClr>
                </a:solidFill>
              </a:rPr>
              <a:t>o fungování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centra…</a:t>
            </a:r>
          </a:p>
          <a:p>
            <a:endParaRPr lang="cs-CZ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26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81534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Absence systémového nastavení v oblasti kariérového poradenství v ČR.</a:t>
            </a:r>
          </a:p>
          <a:p>
            <a:pPr marL="0" indent="0">
              <a:buNone/>
            </a:pP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Nízká motivace v případě lidí s nízkou kvalifikací.</a:t>
            </a:r>
          </a:p>
          <a:p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Co je to karierové poradenství? 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8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8800" dirty="0" smtClean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0090"/>
                </a:solidFill>
                <a:hlinkClick r:id="rId2"/>
              </a:rPr>
              <a:t>jan.bruha@nuv.cz</a:t>
            </a:r>
            <a:endParaRPr lang="cs-CZ" sz="28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0090"/>
                </a:solidFill>
              </a:rPr>
              <a:t>www.nuv.cz</a:t>
            </a:r>
            <a:endParaRPr lang="cs-CZ" sz="2800" dirty="0"/>
          </a:p>
          <a:p>
            <a:pPr marL="0" indent="0" algn="r">
              <a:buNone/>
            </a:pPr>
            <a:endParaRPr lang="cs-CZ" sz="2000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endParaRPr lang="cs-CZ" sz="2000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cs-CZ" sz="2000" dirty="0">
                <a:solidFill>
                  <a:srgbClr val="000090"/>
                </a:solidFill>
              </a:rPr>
              <a:t>Národní ústav pro vzdělávání</a:t>
            </a:r>
          </a:p>
          <a:p>
            <a:pPr marL="0" indent="0" algn="r">
              <a:buNone/>
            </a:pPr>
            <a:r>
              <a:rPr lang="fi-FI" sz="1200" b="0" dirty="0">
                <a:solidFill>
                  <a:srgbClr val="000090"/>
                </a:solidFill>
              </a:rPr>
              <a:t>Weilova 1271/6, 102 00 Praha 10 - Hostivař</a:t>
            </a:r>
            <a:r>
              <a:rPr lang="cs-CZ" sz="1200" b="0" dirty="0">
                <a:solidFill>
                  <a:srgbClr val="000090"/>
                </a:solidFill>
              </a:rPr>
              <a:t>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6049909"/>
            <a:ext cx="2011854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6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GOAL Projekt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24766" y="2276872"/>
            <a:ext cx="8153400" cy="4495800"/>
          </a:xfrm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chemeClr val="tx2">
                    <a:lumMod val="75000"/>
                  </a:schemeClr>
                </a:solidFill>
              </a:rPr>
              <a:t>Erasmus+ KA </a:t>
            </a:r>
            <a:r>
              <a:rPr lang="cs-CZ" sz="2400" b="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cs-CZ" sz="2400" b="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0" dirty="0">
                <a:solidFill>
                  <a:schemeClr val="tx2">
                    <a:lumMod val="75000"/>
                  </a:schemeClr>
                </a:solidFill>
              </a:rPr>
              <a:t>1. 2. 2015 – 31. 1. 2018 (3 roky</a:t>
            </a:r>
            <a:r>
              <a:rPr lang="cs-CZ" sz="2400" b="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cs-CZ" sz="2400" b="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0" dirty="0">
                <a:solidFill>
                  <a:schemeClr val="tx2">
                    <a:lumMod val="75000"/>
                  </a:schemeClr>
                </a:solidFill>
              </a:rPr>
              <a:t>8 zemí z EU - 16 organizací</a:t>
            </a:r>
          </a:p>
          <a:p>
            <a:endParaRPr lang="cs-CZ" sz="2600" b="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1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Partneři projektu </a:t>
            </a:r>
            <a:r>
              <a:rPr lang="nl-BE" b="1" dirty="0" smtClean="0"/>
              <a:t>GOAL</a:t>
            </a:r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06" y="4548344"/>
            <a:ext cx="1074453" cy="10507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06" y="3343990"/>
            <a:ext cx="2248671" cy="7200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93096"/>
            <a:ext cx="1238250" cy="1295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731" y="2622810"/>
            <a:ext cx="6099511" cy="781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889" y="3659257"/>
            <a:ext cx="2857500" cy="8096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08" y="3287641"/>
            <a:ext cx="2314189" cy="103312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3" y="5557994"/>
            <a:ext cx="2219505" cy="86145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15" y="4496301"/>
            <a:ext cx="1804573" cy="110279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23" y="2509315"/>
            <a:ext cx="1906661" cy="61780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374" y="3343990"/>
            <a:ext cx="962025" cy="86677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548344"/>
            <a:ext cx="2200275" cy="100965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60030"/>
            <a:ext cx="4439011" cy="59366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5" y="2623138"/>
            <a:ext cx="2314575" cy="97155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231" y="1492365"/>
            <a:ext cx="1328322" cy="1328322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562" y="5557993"/>
            <a:ext cx="1383382" cy="134964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399" y="1633151"/>
            <a:ext cx="2878745" cy="84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Partneři projektu GOAL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Belgie – koordinátor: 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lámské ministerstvo školství – oddělení pro další vzdělávání + 2 poradenská centra pro dospělé (Bruggy a </a:t>
            </a:r>
            <a:r>
              <a:rPr lang="cs-CZ" sz="1900" b="0" dirty="0" err="1" smtClean="0">
                <a:solidFill>
                  <a:schemeClr val="tx2">
                    <a:lumMod val="75000"/>
                  </a:schemeClr>
                </a:solidFill>
              </a:rPr>
              <a:t>Ghent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Česká republika: 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Národní ústav pro vzdělávání + 2 regionální poradenská centra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Island: </a:t>
            </a:r>
            <a:r>
              <a:rPr lang="cs-CZ" sz="1900" b="0" dirty="0" err="1" smtClean="0">
                <a:solidFill>
                  <a:schemeClr val="tx2">
                    <a:lumMod val="75000"/>
                  </a:schemeClr>
                </a:solidFill>
              </a:rPr>
              <a:t>Education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cs-CZ" sz="1900" b="0" dirty="0" err="1" smtClean="0">
                <a:solidFill>
                  <a:schemeClr val="tx2">
                    <a:lumMod val="75000"/>
                  </a:schemeClr>
                </a:solidFill>
              </a:rPr>
              <a:t>Training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b="0" dirty="0" err="1" smtClean="0">
                <a:solidFill>
                  <a:schemeClr val="tx2">
                    <a:lumMod val="75000"/>
                  </a:schemeClr>
                </a:solidFill>
              </a:rPr>
              <a:t>service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 center + 2 poradenská centra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Litva: </a:t>
            </a:r>
            <a:r>
              <a:rPr lang="cs-CZ" sz="1900" b="0" dirty="0" err="1" smtClean="0">
                <a:solidFill>
                  <a:schemeClr val="tx2">
                    <a:lumMod val="75000"/>
                  </a:schemeClr>
                </a:solidFill>
              </a:rPr>
              <a:t>Qualifications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and VET </a:t>
            </a:r>
            <a:r>
              <a:rPr lang="cs-CZ" sz="1900" b="0" dirty="0" err="1">
                <a:solidFill>
                  <a:schemeClr val="tx2">
                    <a:lumMod val="75000"/>
                  </a:schemeClr>
                </a:solidFill>
              </a:rPr>
              <a:t>Development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 Centre </a:t>
            </a:r>
            <a:endParaRPr lang="cs-CZ" sz="19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Nizozemsko: 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inisterstvo školství, kultury a vědy + </a:t>
            </a:r>
            <a:r>
              <a:rPr lang="cs-CZ" sz="1900" b="0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b="0" dirty="0" err="1">
                <a:solidFill>
                  <a:schemeClr val="tx2">
                    <a:lumMod val="75000"/>
                  </a:schemeClr>
                </a:solidFill>
              </a:rPr>
              <a:t>Reading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cs-CZ" sz="1900" b="0" dirty="0" err="1">
                <a:solidFill>
                  <a:schemeClr val="tx2">
                    <a:lumMod val="75000"/>
                  </a:schemeClr>
                </a:solidFill>
              </a:rPr>
              <a:t>Writing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900" b="0" dirty="0" err="1">
                <a:solidFill>
                  <a:schemeClr val="tx2">
                    <a:lumMod val="75000"/>
                  </a:schemeClr>
                </a:solidFill>
              </a:rPr>
              <a:t>Foundation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 	</a:t>
            </a: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Slovinsko: </a:t>
            </a:r>
            <a:r>
              <a:rPr lang="cs-CZ" sz="1900" b="0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cs-CZ" sz="1900" b="0" dirty="0" smtClean="0">
                <a:solidFill>
                  <a:schemeClr val="tx2">
                    <a:lumMod val="75000"/>
                  </a:schemeClr>
                </a:solidFill>
              </a:rPr>
              <a:t>inisterstvo školství, vědy a sportu + Institut pro vzdělávání dospělých + Institut pro odborné vzdělávání</a:t>
            </a:r>
            <a:endParaRPr lang="cs-CZ" sz="1900" b="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1900" dirty="0" smtClean="0">
                <a:solidFill>
                  <a:schemeClr val="tx2">
                    <a:lumMod val="75000"/>
                  </a:schemeClr>
                </a:solidFill>
              </a:rPr>
              <a:t>Turecko: </a:t>
            </a:r>
            <a:r>
              <a:rPr lang="en-US" sz="1900" b="0" dirty="0">
                <a:solidFill>
                  <a:schemeClr val="tx2">
                    <a:lumMod val="75000"/>
                  </a:schemeClr>
                </a:solidFill>
              </a:rPr>
              <a:t>General Directorate of </a:t>
            </a:r>
            <a:r>
              <a:rPr lang="en-US" sz="1900" b="0" dirty="0" err="1" smtClean="0">
                <a:solidFill>
                  <a:schemeClr val="tx2">
                    <a:lumMod val="75000"/>
                  </a:schemeClr>
                </a:solidFill>
              </a:rPr>
              <a:t>LifeLong</a:t>
            </a:r>
            <a:r>
              <a:rPr lang="en-US" sz="19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900" b="0" dirty="0">
                <a:solidFill>
                  <a:schemeClr val="tx2">
                    <a:lumMod val="75000"/>
                  </a:schemeClr>
                </a:solidFill>
              </a:rPr>
              <a:t>Learning </a:t>
            </a:r>
            <a:endParaRPr lang="cs-CZ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Cíle projektu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Zabezpečit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kvalitně poskytované služby kariérového poradenství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 pro dospělé s nízkou nebo žádnou kvalifikací</a:t>
            </a:r>
          </a:p>
          <a:p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Zvýšit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účast dospělých s nízkou kvalifikací ve vzdělávání</a:t>
            </a:r>
            <a:r>
              <a:rPr lang="cs-CZ" b="0" dirty="0">
                <a:solidFill>
                  <a:schemeClr val="tx2">
                    <a:lumMod val="75000"/>
                  </a:schemeClr>
                </a:solidFill>
              </a:rPr>
              <a:t> pro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posílení </a:t>
            </a:r>
            <a:r>
              <a:rPr lang="cs-CZ" b="0" dirty="0">
                <a:solidFill>
                  <a:schemeClr val="tx2">
                    <a:lumMod val="75000"/>
                  </a:schemeClr>
                </a:solidFill>
              </a:rPr>
              <a:t>jejich šance na trhu práce a pro jejich aktivní zapojení se do </a:t>
            </a:r>
            <a:r>
              <a:rPr lang="cs-CZ" b="0" dirty="0" smtClean="0">
                <a:solidFill>
                  <a:schemeClr val="tx2">
                    <a:lumMod val="75000"/>
                  </a:schemeClr>
                </a:solidFill>
              </a:rPr>
              <a:t>společnosti.</a:t>
            </a:r>
            <a:endParaRPr lang="cs-CZ" b="0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4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Cílová skupina projektu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Dospělí lidé s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 nízkou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či žádnou kvalifikací</a:t>
            </a:r>
          </a:p>
          <a:p>
            <a:pPr marL="0" lv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Imigranti</a:t>
            </a:r>
          </a:p>
          <a:p>
            <a:pPr marL="0" lvl="0" indent="0">
              <a:buNone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Osoby, které </a:t>
            </a:r>
            <a:r>
              <a:rPr lang="cs-CZ" smtClean="0">
                <a:solidFill>
                  <a:schemeClr val="tx2">
                    <a:lumMod val="75000"/>
                  </a:schemeClr>
                </a:solidFill>
              </a:rPr>
              <a:t>předčasně ukončily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střední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83310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Aktivity projektu obecně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Vybudování  a prohlubování sítí kontaktů se strategickými partnery (ÚP, neziskové organizace, školy, centra CŽU)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Vývoj poradenských nástrojů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Rozvoj poradenských kompetencí usnadňujících poradcům komunikaci s touto cílovou skupinou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Vytváření strategií pro získávání a motivaci klientů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Zabezpečení kvality poradenských služeb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16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Evaluace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Institut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vzdělávání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Londýn + lokální evaluátor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 průběhu celého projektu (analytická fáze, průběžný sběr dat, závěrečná fáze – zpráva)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Strukturované hloubkové rozhovory s tvůrci politik, klienty a poskytovateli KP 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ČR - 100 podpořených osob a 30 hloubkových telefonických hovorů s klienty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1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Prrojektový</a:t>
            </a:r>
            <a:r>
              <a:rPr lang="cs-CZ" dirty="0" smtClean="0">
                <a:solidFill>
                  <a:schemeClr val="tx1"/>
                </a:solidFill>
              </a:rPr>
              <a:t> tým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NÚV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koordinace projektu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Vyšší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odborná škola ekonomická, sociální a zdravotnická, Obchodní akademie, Střední pedagogická škola a Střední zdravotnická škola,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Most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Centrum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uznávání a celoživotního učení Olomouckého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kraje, Olomouc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2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AL TEMPLATE">
  <a:themeElements>
    <a:clrScheme name="Aangepast 6">
      <a:dk1>
        <a:srgbClr val="003399"/>
      </a:dk1>
      <a:lt1>
        <a:sysClr val="window" lastClr="FFFFFF"/>
      </a:lt1>
      <a:dk2>
        <a:srgbClr val="6C6C72"/>
      </a:dk2>
      <a:lt2>
        <a:srgbClr val="DEDEE0"/>
      </a:lt2>
      <a:accent1>
        <a:srgbClr val="94AF2C"/>
      </a:accent1>
      <a:accent2>
        <a:srgbClr val="CB5E1B"/>
      </a:accent2>
      <a:accent3>
        <a:srgbClr val="003399"/>
      </a:accent3>
      <a:accent4>
        <a:srgbClr val="94AF2C"/>
      </a:accent4>
      <a:accent5>
        <a:srgbClr val="CB5E1B"/>
      </a:accent5>
      <a:accent6>
        <a:srgbClr val="003399"/>
      </a:accent6>
      <a:hlink>
        <a:srgbClr val="CB5E1B"/>
      </a:hlink>
      <a:folHlink>
        <a:srgbClr val="003399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AL TEMPLATE Flanders">
  <a:themeElements>
    <a:clrScheme name="Aangepast 6">
      <a:dk1>
        <a:srgbClr val="003399"/>
      </a:dk1>
      <a:lt1>
        <a:sysClr val="window" lastClr="FFFFFF"/>
      </a:lt1>
      <a:dk2>
        <a:srgbClr val="6C6C72"/>
      </a:dk2>
      <a:lt2>
        <a:srgbClr val="DEDEE0"/>
      </a:lt2>
      <a:accent1>
        <a:srgbClr val="94AF2C"/>
      </a:accent1>
      <a:accent2>
        <a:srgbClr val="CB5E1B"/>
      </a:accent2>
      <a:accent3>
        <a:srgbClr val="003399"/>
      </a:accent3>
      <a:accent4>
        <a:srgbClr val="94AF2C"/>
      </a:accent4>
      <a:accent5>
        <a:srgbClr val="CB5E1B"/>
      </a:accent5>
      <a:accent6>
        <a:srgbClr val="003399"/>
      </a:accent6>
      <a:hlink>
        <a:srgbClr val="CB5E1B"/>
      </a:hlink>
      <a:folHlink>
        <a:srgbClr val="003399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GOAL template</Template>
  <TotalTime>530</TotalTime>
  <Words>489</Words>
  <Application>Microsoft Office PowerPoint</Application>
  <PresentationFormat>Předvádění na obrazovce (4:3)</PresentationFormat>
  <Paragraphs>95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GOAL TEMPLATE</vt:lpstr>
      <vt:lpstr>GOAL TEMPLATE Flanders</vt:lpstr>
      <vt:lpstr> </vt:lpstr>
      <vt:lpstr>GOAL Projekt</vt:lpstr>
      <vt:lpstr>Partneři projektu GOAL</vt:lpstr>
      <vt:lpstr>Partneři projektu GOAL</vt:lpstr>
      <vt:lpstr>Cíle projektu</vt:lpstr>
      <vt:lpstr>Cílová skupina projektu</vt:lpstr>
      <vt:lpstr>Aktivity projektu obecně</vt:lpstr>
      <vt:lpstr>Evaluace</vt:lpstr>
      <vt:lpstr>Prrojektový tým ČR</vt:lpstr>
      <vt:lpstr>Projektová aktivita v ČR</vt:lpstr>
      <vt:lpstr>Národní ústav pro vzdělávání </vt:lpstr>
      <vt:lpstr>Poradenská centra</vt:lpstr>
      <vt:lpstr>Výzvy</vt:lpstr>
      <vt:lpstr>Prezentace aplikace PowerPoint</vt:lpstr>
    </vt:vector>
  </TitlesOfParts>
  <Company>NUV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Goal</dc:title>
  <dc:creator>Vongreyová Jana</dc:creator>
  <cp:lastModifiedBy>Brůha Jan</cp:lastModifiedBy>
  <cp:revision>35</cp:revision>
  <dcterms:created xsi:type="dcterms:W3CDTF">2015-05-27T09:12:54Z</dcterms:created>
  <dcterms:modified xsi:type="dcterms:W3CDTF">2017-12-07T09:32:42Z</dcterms:modified>
</cp:coreProperties>
</file>