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7" r:id="rId2"/>
    <p:sldId id="278" r:id="rId3"/>
    <p:sldId id="271" r:id="rId4"/>
    <p:sldId id="272" r:id="rId5"/>
    <p:sldId id="257" r:id="rId6"/>
    <p:sldId id="279" r:id="rId7"/>
    <p:sldId id="280" r:id="rId8"/>
    <p:sldId id="281" r:id="rId9"/>
    <p:sldId id="282" r:id="rId10"/>
    <p:sldId id="273" r:id="rId11"/>
  </p:sldIdLst>
  <p:sldSz cx="10693400" cy="7561263"/>
  <p:notesSz cx="6858000" cy="9144000"/>
  <p:defaultTextStyle>
    <a:defPPr>
      <a:defRPr lang="cs-CZ"/>
    </a:defPPr>
    <a:lvl1pPr algn="l" rtl="0" eaLnBrk="0" fontAlgn="base" hangingPunct="0">
      <a:spcBef>
        <a:spcPct val="0"/>
      </a:spcBef>
      <a:spcAft>
        <a:spcPct val="0"/>
      </a:spcAft>
      <a:defRPr sz="2700" b="1" kern="1200">
        <a:solidFill>
          <a:schemeClr val="bg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700" b="1" kern="1200">
        <a:solidFill>
          <a:schemeClr val="bg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700" b="1" kern="1200">
        <a:solidFill>
          <a:schemeClr val="bg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700" b="1" kern="1200">
        <a:solidFill>
          <a:schemeClr val="bg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700" b="1"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sz="2700" b="1"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sz="2700" b="1"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sz="2700" b="1"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sz="2700" b="1"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6" autoAdjust="0"/>
    <p:restoredTop sz="94660"/>
  </p:normalViewPr>
  <p:slideViewPr>
    <p:cSldViewPr>
      <p:cViewPr varScale="1">
        <p:scale>
          <a:sx n="114" d="100"/>
          <a:sy n="114" d="100"/>
        </p:scale>
        <p:origin x="1038" y="108"/>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494088" y="252413"/>
            <a:ext cx="6910387" cy="431800"/>
          </a:xfrm>
        </p:spPr>
        <p:txBody>
          <a:bodyPr lIns="99516" tIns="49761" rIns="99516" bIns="49761"/>
          <a:lstStyle>
            <a:lvl1pPr>
              <a:defRPr/>
            </a:lvl1pPr>
          </a:lstStyle>
          <a:p>
            <a:r>
              <a:rPr lang="cs-CZ" smtClean="0"/>
              <a:t>Klepnutím lze upravit styl předlohy nadpisů.</a:t>
            </a:r>
            <a:endParaRPr lang="cs-CZ"/>
          </a:p>
        </p:txBody>
      </p:sp>
      <p:sp>
        <p:nvSpPr>
          <p:cNvPr id="5124" name="Rectangle 4"/>
          <p:cNvSpPr>
            <a:spLocks noGrp="1" noChangeArrowheads="1"/>
          </p:cNvSpPr>
          <p:nvPr>
            <p:ph type="subTitle" idx="1"/>
          </p:nvPr>
        </p:nvSpPr>
        <p:spPr>
          <a:xfrm>
            <a:off x="1387475" y="1908175"/>
            <a:ext cx="8999538" cy="5113338"/>
          </a:xfrm>
        </p:spPr>
        <p:txBody>
          <a:bodyPr/>
          <a:lstStyle>
            <a:lvl1pPr marL="0" indent="0" algn="r">
              <a:buFont typeface="Wingdings" pitchFamily="2" charset="2"/>
              <a:buNone/>
              <a:defRPr/>
            </a:lvl1pPr>
          </a:lstStyle>
          <a:p>
            <a:r>
              <a:rPr lang="cs-CZ" smtClean="0"/>
              <a:t>Klepnutím lze upravit styl předlohy podnadpisů.</a:t>
            </a:r>
            <a:endParaRPr lang="cs-CZ"/>
          </a:p>
        </p:txBody>
      </p:sp>
      <p:sp>
        <p:nvSpPr>
          <p:cNvPr id="4" name="Rectangle 3"/>
          <p:cNvSpPr>
            <a:spLocks noGrp="1" noChangeArrowheads="1"/>
          </p:cNvSpPr>
          <p:nvPr>
            <p:ph type="sldNum" sz="quarter" idx="10"/>
          </p:nvPr>
        </p:nvSpPr>
        <p:spPr/>
        <p:txBody>
          <a:bodyPr/>
          <a:lstStyle>
            <a:lvl1pPr>
              <a:defRPr/>
            </a:lvl1pPr>
          </a:lstStyle>
          <a:p>
            <a:pPr>
              <a:defRPr/>
            </a:pPr>
            <a:fld id="{D5A36B3D-06C8-4139-ABB2-CBDE8CA96AA5}" type="slidenum">
              <a:rPr lang="cs-CZ" altLang="cs-CZ"/>
              <a:pPr>
                <a:defRPr/>
              </a:pPr>
              <a:t>‹#›</a:t>
            </a:fld>
            <a:endParaRPr lang="cs-CZ" altLang="cs-CZ"/>
          </a:p>
        </p:txBody>
      </p:sp>
    </p:spTree>
    <p:extLst>
      <p:ext uri="{BB962C8B-B14F-4D97-AF65-F5344CB8AC3E}">
        <p14:creationId xmlns:p14="http://schemas.microsoft.com/office/powerpoint/2010/main" val="244964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sldNum" sz="quarter" idx="10"/>
          </p:nvPr>
        </p:nvSpPr>
        <p:spPr>
          <a:ln/>
        </p:spPr>
        <p:txBody>
          <a:bodyPr/>
          <a:lstStyle>
            <a:lvl1pPr>
              <a:defRPr/>
            </a:lvl1pPr>
          </a:lstStyle>
          <a:p>
            <a:pPr>
              <a:defRPr/>
            </a:pPr>
            <a:fld id="{A0206A99-6072-4100-AEFD-127D1E7EF67B}" type="slidenum">
              <a:rPr lang="cs-CZ" altLang="cs-CZ"/>
              <a:pPr>
                <a:defRPr/>
              </a:pPr>
              <a:t>‹#›</a:t>
            </a:fld>
            <a:endParaRPr lang="cs-CZ" altLang="cs-CZ"/>
          </a:p>
        </p:txBody>
      </p:sp>
    </p:spTree>
    <p:extLst>
      <p:ext uri="{BB962C8B-B14F-4D97-AF65-F5344CB8AC3E}">
        <p14:creationId xmlns:p14="http://schemas.microsoft.com/office/powerpoint/2010/main" val="74882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137525" y="252413"/>
            <a:ext cx="2249488" cy="65024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387475" y="252413"/>
            <a:ext cx="6597650" cy="6502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sldNum" sz="quarter" idx="10"/>
          </p:nvPr>
        </p:nvSpPr>
        <p:spPr>
          <a:ln/>
        </p:spPr>
        <p:txBody>
          <a:bodyPr/>
          <a:lstStyle>
            <a:lvl1pPr>
              <a:defRPr/>
            </a:lvl1pPr>
          </a:lstStyle>
          <a:p>
            <a:pPr>
              <a:defRPr/>
            </a:pPr>
            <a:fld id="{29B23A1B-FDFA-401B-BFC7-C6EA78D399DF}" type="slidenum">
              <a:rPr lang="cs-CZ" altLang="cs-CZ"/>
              <a:pPr>
                <a:defRPr/>
              </a:pPr>
              <a:t>‹#›</a:t>
            </a:fld>
            <a:endParaRPr lang="cs-CZ" altLang="cs-CZ"/>
          </a:p>
        </p:txBody>
      </p:sp>
    </p:spTree>
    <p:extLst>
      <p:ext uri="{BB962C8B-B14F-4D97-AF65-F5344CB8AC3E}">
        <p14:creationId xmlns:p14="http://schemas.microsoft.com/office/powerpoint/2010/main" val="343470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sldNum" sz="quarter" idx="10"/>
          </p:nvPr>
        </p:nvSpPr>
        <p:spPr>
          <a:ln/>
        </p:spPr>
        <p:txBody>
          <a:bodyPr/>
          <a:lstStyle>
            <a:lvl1pPr>
              <a:defRPr/>
            </a:lvl1pPr>
          </a:lstStyle>
          <a:p>
            <a:pPr>
              <a:defRPr/>
            </a:pPr>
            <a:fld id="{B8DAFCFE-F57D-464E-9859-9C9B2C81B8D8}" type="slidenum">
              <a:rPr lang="cs-CZ" altLang="cs-CZ"/>
              <a:pPr>
                <a:defRPr/>
              </a:pPr>
              <a:t>‹#›</a:t>
            </a:fld>
            <a:endParaRPr lang="cs-CZ" altLang="cs-CZ"/>
          </a:p>
        </p:txBody>
      </p:sp>
    </p:spTree>
    <p:extLst>
      <p:ext uri="{BB962C8B-B14F-4D97-AF65-F5344CB8AC3E}">
        <p14:creationId xmlns:p14="http://schemas.microsoft.com/office/powerpoint/2010/main" val="308023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550" y="4859338"/>
            <a:ext cx="9090025" cy="15017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2"/>
          <p:cNvSpPr>
            <a:spLocks noGrp="1" noChangeArrowheads="1"/>
          </p:cNvSpPr>
          <p:nvPr>
            <p:ph type="sldNum" sz="quarter" idx="10"/>
          </p:nvPr>
        </p:nvSpPr>
        <p:spPr>
          <a:ln/>
        </p:spPr>
        <p:txBody>
          <a:bodyPr/>
          <a:lstStyle>
            <a:lvl1pPr>
              <a:defRPr/>
            </a:lvl1pPr>
          </a:lstStyle>
          <a:p>
            <a:pPr>
              <a:defRPr/>
            </a:pPr>
            <a:fld id="{34418BC3-3F21-4372-AC31-2E681B758FD0}" type="slidenum">
              <a:rPr lang="cs-CZ" altLang="cs-CZ"/>
              <a:pPr>
                <a:defRPr/>
              </a:pPr>
              <a:t>‹#›</a:t>
            </a:fld>
            <a:endParaRPr lang="cs-CZ" altLang="cs-CZ"/>
          </a:p>
        </p:txBody>
      </p:sp>
    </p:spTree>
    <p:extLst>
      <p:ext uri="{BB962C8B-B14F-4D97-AF65-F5344CB8AC3E}">
        <p14:creationId xmlns:p14="http://schemas.microsoft.com/office/powerpoint/2010/main" val="1680480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387475" y="971550"/>
            <a:ext cx="4422775" cy="578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962650" y="971550"/>
            <a:ext cx="4424363" cy="578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2"/>
          <p:cNvSpPr>
            <a:spLocks noGrp="1" noChangeArrowheads="1"/>
          </p:cNvSpPr>
          <p:nvPr>
            <p:ph type="sldNum" sz="quarter" idx="10"/>
          </p:nvPr>
        </p:nvSpPr>
        <p:spPr>
          <a:ln/>
        </p:spPr>
        <p:txBody>
          <a:bodyPr/>
          <a:lstStyle>
            <a:lvl1pPr>
              <a:defRPr/>
            </a:lvl1pPr>
          </a:lstStyle>
          <a:p>
            <a:pPr>
              <a:defRPr/>
            </a:pPr>
            <a:fld id="{6DF812F6-E8CD-4DA7-8621-564A47B29EFF}" type="slidenum">
              <a:rPr lang="cs-CZ" altLang="cs-CZ"/>
              <a:pPr>
                <a:defRPr/>
              </a:pPr>
              <a:t>‹#›</a:t>
            </a:fld>
            <a:endParaRPr lang="cs-CZ" altLang="cs-CZ"/>
          </a:p>
        </p:txBody>
      </p:sp>
    </p:spTree>
    <p:extLst>
      <p:ext uri="{BB962C8B-B14F-4D97-AF65-F5344CB8AC3E}">
        <p14:creationId xmlns:p14="http://schemas.microsoft.com/office/powerpoint/2010/main" val="150644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4988" y="303213"/>
            <a:ext cx="9623425" cy="1260475"/>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2"/>
          <p:cNvSpPr>
            <a:spLocks noGrp="1" noChangeArrowheads="1"/>
          </p:cNvSpPr>
          <p:nvPr>
            <p:ph type="sldNum" sz="quarter" idx="10"/>
          </p:nvPr>
        </p:nvSpPr>
        <p:spPr>
          <a:ln/>
        </p:spPr>
        <p:txBody>
          <a:bodyPr/>
          <a:lstStyle>
            <a:lvl1pPr>
              <a:defRPr/>
            </a:lvl1pPr>
          </a:lstStyle>
          <a:p>
            <a:pPr>
              <a:defRPr/>
            </a:pPr>
            <a:fld id="{621CCECB-4AF5-406B-BC9F-AD9F512245C9}" type="slidenum">
              <a:rPr lang="cs-CZ" altLang="cs-CZ"/>
              <a:pPr>
                <a:defRPr/>
              </a:pPr>
              <a:t>‹#›</a:t>
            </a:fld>
            <a:endParaRPr lang="cs-CZ" altLang="cs-CZ"/>
          </a:p>
        </p:txBody>
      </p:sp>
    </p:spTree>
    <p:extLst>
      <p:ext uri="{BB962C8B-B14F-4D97-AF65-F5344CB8AC3E}">
        <p14:creationId xmlns:p14="http://schemas.microsoft.com/office/powerpoint/2010/main" val="37105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2"/>
          <p:cNvSpPr>
            <a:spLocks noGrp="1" noChangeArrowheads="1"/>
          </p:cNvSpPr>
          <p:nvPr>
            <p:ph type="sldNum" sz="quarter" idx="10"/>
          </p:nvPr>
        </p:nvSpPr>
        <p:spPr>
          <a:ln/>
        </p:spPr>
        <p:txBody>
          <a:bodyPr/>
          <a:lstStyle>
            <a:lvl1pPr>
              <a:defRPr/>
            </a:lvl1pPr>
          </a:lstStyle>
          <a:p>
            <a:pPr>
              <a:defRPr/>
            </a:pPr>
            <a:fld id="{A5D6DA56-0DAB-412E-B958-D49FC6C6F32B}" type="slidenum">
              <a:rPr lang="cs-CZ" altLang="cs-CZ"/>
              <a:pPr>
                <a:defRPr/>
              </a:pPr>
              <a:t>‹#›</a:t>
            </a:fld>
            <a:endParaRPr lang="cs-CZ" altLang="cs-CZ"/>
          </a:p>
        </p:txBody>
      </p:sp>
    </p:spTree>
    <p:extLst>
      <p:ext uri="{BB962C8B-B14F-4D97-AF65-F5344CB8AC3E}">
        <p14:creationId xmlns:p14="http://schemas.microsoft.com/office/powerpoint/2010/main" val="50432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A2C2746B-D5C1-467D-84BF-E646A7953A4E}" type="slidenum">
              <a:rPr lang="cs-CZ" altLang="cs-CZ"/>
              <a:pPr>
                <a:defRPr/>
              </a:pPr>
              <a:t>‹#›</a:t>
            </a:fld>
            <a:endParaRPr lang="cs-CZ" altLang="cs-CZ"/>
          </a:p>
        </p:txBody>
      </p:sp>
    </p:spTree>
    <p:extLst>
      <p:ext uri="{BB962C8B-B14F-4D97-AF65-F5344CB8AC3E}">
        <p14:creationId xmlns:p14="http://schemas.microsoft.com/office/powerpoint/2010/main" val="250683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988" y="301625"/>
            <a:ext cx="3517900" cy="1281113"/>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2"/>
          <p:cNvSpPr>
            <a:spLocks noGrp="1" noChangeArrowheads="1"/>
          </p:cNvSpPr>
          <p:nvPr>
            <p:ph type="sldNum" sz="quarter" idx="10"/>
          </p:nvPr>
        </p:nvSpPr>
        <p:spPr>
          <a:ln/>
        </p:spPr>
        <p:txBody>
          <a:bodyPr/>
          <a:lstStyle>
            <a:lvl1pPr>
              <a:defRPr/>
            </a:lvl1pPr>
          </a:lstStyle>
          <a:p>
            <a:pPr>
              <a:defRPr/>
            </a:pPr>
            <a:fld id="{C9ECD68F-A806-4478-9418-4C6085C25CDC}" type="slidenum">
              <a:rPr lang="cs-CZ" altLang="cs-CZ"/>
              <a:pPr>
                <a:defRPr/>
              </a:pPr>
              <a:t>‹#›</a:t>
            </a:fld>
            <a:endParaRPr lang="cs-CZ" altLang="cs-CZ"/>
          </a:p>
        </p:txBody>
      </p:sp>
    </p:spTree>
    <p:extLst>
      <p:ext uri="{BB962C8B-B14F-4D97-AF65-F5344CB8AC3E}">
        <p14:creationId xmlns:p14="http://schemas.microsoft.com/office/powerpoint/2010/main" val="174937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500" y="5292725"/>
            <a:ext cx="6416675" cy="625475"/>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p>
        </p:txBody>
      </p:sp>
      <p:sp>
        <p:nvSpPr>
          <p:cNvPr id="4" name="Zástupný symbol pro tex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2"/>
          <p:cNvSpPr>
            <a:spLocks noGrp="1" noChangeArrowheads="1"/>
          </p:cNvSpPr>
          <p:nvPr>
            <p:ph type="sldNum" sz="quarter" idx="10"/>
          </p:nvPr>
        </p:nvSpPr>
        <p:spPr>
          <a:ln/>
        </p:spPr>
        <p:txBody>
          <a:bodyPr/>
          <a:lstStyle>
            <a:lvl1pPr>
              <a:defRPr/>
            </a:lvl1pPr>
          </a:lstStyle>
          <a:p>
            <a:pPr>
              <a:defRPr/>
            </a:pPr>
            <a:fld id="{87532233-8758-4276-9F71-E68B0810BF91}" type="slidenum">
              <a:rPr lang="cs-CZ" altLang="cs-CZ"/>
              <a:pPr>
                <a:defRPr/>
              </a:pPr>
              <a:t>‹#›</a:t>
            </a:fld>
            <a:endParaRPr lang="cs-CZ" altLang="cs-CZ"/>
          </a:p>
        </p:txBody>
      </p:sp>
    </p:spTree>
    <p:extLst>
      <p:ext uri="{BB962C8B-B14F-4D97-AF65-F5344CB8AC3E}">
        <p14:creationId xmlns:p14="http://schemas.microsoft.com/office/powerpoint/2010/main" val="106741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ldNum" sz="quarter" idx="4"/>
          </p:nvPr>
        </p:nvSpPr>
        <p:spPr bwMode="auto">
          <a:xfrm>
            <a:off x="7662863" y="7237413"/>
            <a:ext cx="2495550" cy="173037"/>
          </a:xfrm>
          <a:prstGeom prst="rect">
            <a:avLst/>
          </a:prstGeom>
          <a:noFill/>
          <a:ln w="9525">
            <a:noFill/>
            <a:miter lim="800000"/>
            <a:headEnd/>
            <a:tailEnd/>
          </a:ln>
          <a:effectLst/>
        </p:spPr>
        <p:txBody>
          <a:bodyPr vert="horz" wrap="square" lIns="99516" tIns="49761" rIns="99516" bIns="49761" numCol="1" anchor="t" anchorCtr="0" compatLnSpc="1">
            <a:prstTxWarp prst="textNoShape">
              <a:avLst/>
            </a:prstTxWarp>
          </a:bodyPr>
          <a:lstStyle>
            <a:lvl1pPr algn="r" eaLnBrk="1" hangingPunct="1">
              <a:defRPr sz="800" b="0"/>
            </a:lvl1pPr>
          </a:lstStyle>
          <a:p>
            <a:pPr>
              <a:defRPr/>
            </a:pPr>
            <a:fld id="{BFC81823-D94B-4797-9EBB-9DD548E2F08A}" type="slidenum">
              <a:rPr lang="cs-CZ" altLang="cs-CZ"/>
              <a:pPr>
                <a:defRPr/>
              </a:pPr>
              <a:t>‹#›</a:t>
            </a:fld>
            <a:endParaRPr lang="cs-CZ" altLang="cs-CZ"/>
          </a:p>
        </p:txBody>
      </p:sp>
      <p:sp>
        <p:nvSpPr>
          <p:cNvPr id="1027" name="Rectangle 3"/>
          <p:cNvSpPr>
            <a:spLocks noGrp="1" noChangeArrowheads="1"/>
          </p:cNvSpPr>
          <p:nvPr>
            <p:ph type="body" idx="1"/>
          </p:nvPr>
        </p:nvSpPr>
        <p:spPr bwMode="auto">
          <a:xfrm>
            <a:off x="1387475" y="971550"/>
            <a:ext cx="8999538" cy="578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2" tIns="45696" rIns="91392" bIns="45696"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6"/>
          <p:cNvSpPr>
            <a:spLocks noGrp="1" noChangeArrowheads="1"/>
          </p:cNvSpPr>
          <p:nvPr>
            <p:ph type="title"/>
          </p:nvPr>
        </p:nvSpPr>
        <p:spPr bwMode="auto">
          <a:xfrm>
            <a:off x="3330575" y="252413"/>
            <a:ext cx="70564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r" defTabSz="995363" rtl="0" eaLnBrk="0" fontAlgn="base" hangingPunct="0">
        <a:spcBef>
          <a:spcPct val="0"/>
        </a:spcBef>
        <a:spcAft>
          <a:spcPct val="0"/>
        </a:spcAft>
        <a:defRPr sz="2000" b="1">
          <a:solidFill>
            <a:schemeClr val="bg1"/>
          </a:solidFill>
          <a:latin typeface="+mj-lt"/>
          <a:ea typeface="+mj-ea"/>
          <a:cs typeface="+mj-cs"/>
        </a:defRPr>
      </a:lvl1pPr>
      <a:lvl2pPr algn="r" defTabSz="995363" rtl="0" eaLnBrk="0" fontAlgn="base" hangingPunct="0">
        <a:spcBef>
          <a:spcPct val="0"/>
        </a:spcBef>
        <a:spcAft>
          <a:spcPct val="0"/>
        </a:spcAft>
        <a:defRPr sz="2000" b="1">
          <a:solidFill>
            <a:schemeClr val="bg1"/>
          </a:solidFill>
          <a:latin typeface="Arial" charset="0"/>
        </a:defRPr>
      </a:lvl2pPr>
      <a:lvl3pPr algn="r" defTabSz="995363" rtl="0" eaLnBrk="0" fontAlgn="base" hangingPunct="0">
        <a:spcBef>
          <a:spcPct val="0"/>
        </a:spcBef>
        <a:spcAft>
          <a:spcPct val="0"/>
        </a:spcAft>
        <a:defRPr sz="2000" b="1">
          <a:solidFill>
            <a:schemeClr val="bg1"/>
          </a:solidFill>
          <a:latin typeface="Arial" charset="0"/>
        </a:defRPr>
      </a:lvl3pPr>
      <a:lvl4pPr algn="r" defTabSz="995363" rtl="0" eaLnBrk="0" fontAlgn="base" hangingPunct="0">
        <a:spcBef>
          <a:spcPct val="0"/>
        </a:spcBef>
        <a:spcAft>
          <a:spcPct val="0"/>
        </a:spcAft>
        <a:defRPr sz="2000" b="1">
          <a:solidFill>
            <a:schemeClr val="bg1"/>
          </a:solidFill>
          <a:latin typeface="Arial" charset="0"/>
        </a:defRPr>
      </a:lvl4pPr>
      <a:lvl5pPr algn="r" defTabSz="995363" rtl="0" eaLnBrk="0" fontAlgn="base" hangingPunct="0">
        <a:spcBef>
          <a:spcPct val="0"/>
        </a:spcBef>
        <a:spcAft>
          <a:spcPct val="0"/>
        </a:spcAft>
        <a:defRPr sz="2000" b="1">
          <a:solidFill>
            <a:schemeClr val="bg1"/>
          </a:solidFill>
          <a:latin typeface="Arial" charset="0"/>
        </a:defRPr>
      </a:lvl5pPr>
      <a:lvl6pPr marL="457200" algn="r" defTabSz="995363" rtl="0" eaLnBrk="1" fontAlgn="base" hangingPunct="1">
        <a:spcBef>
          <a:spcPct val="0"/>
        </a:spcBef>
        <a:spcAft>
          <a:spcPct val="0"/>
        </a:spcAft>
        <a:defRPr sz="2000" b="1">
          <a:solidFill>
            <a:schemeClr val="bg1"/>
          </a:solidFill>
          <a:latin typeface="Arial" charset="0"/>
        </a:defRPr>
      </a:lvl6pPr>
      <a:lvl7pPr marL="914400" algn="r" defTabSz="995363" rtl="0" eaLnBrk="1" fontAlgn="base" hangingPunct="1">
        <a:spcBef>
          <a:spcPct val="0"/>
        </a:spcBef>
        <a:spcAft>
          <a:spcPct val="0"/>
        </a:spcAft>
        <a:defRPr sz="2000" b="1">
          <a:solidFill>
            <a:schemeClr val="bg1"/>
          </a:solidFill>
          <a:latin typeface="Arial" charset="0"/>
        </a:defRPr>
      </a:lvl7pPr>
      <a:lvl8pPr marL="1371600" algn="r" defTabSz="995363" rtl="0" eaLnBrk="1" fontAlgn="base" hangingPunct="1">
        <a:spcBef>
          <a:spcPct val="0"/>
        </a:spcBef>
        <a:spcAft>
          <a:spcPct val="0"/>
        </a:spcAft>
        <a:defRPr sz="2000" b="1">
          <a:solidFill>
            <a:schemeClr val="bg1"/>
          </a:solidFill>
          <a:latin typeface="Arial" charset="0"/>
        </a:defRPr>
      </a:lvl8pPr>
      <a:lvl9pPr marL="1828800" algn="r" defTabSz="995363" rtl="0" eaLnBrk="1" fontAlgn="base" hangingPunct="1">
        <a:spcBef>
          <a:spcPct val="0"/>
        </a:spcBef>
        <a:spcAft>
          <a:spcPct val="0"/>
        </a:spcAft>
        <a:defRPr sz="2000" b="1">
          <a:solidFill>
            <a:schemeClr val="bg1"/>
          </a:solidFill>
          <a:latin typeface="Arial" charset="0"/>
        </a:defRPr>
      </a:lvl9pPr>
    </p:titleStyle>
    <p:bodyStyle>
      <a:lvl1pPr marL="455613" indent="-455613" algn="l" defTabSz="995363" rtl="0" eaLnBrk="0" fontAlgn="base" hangingPunct="0">
        <a:spcBef>
          <a:spcPct val="20000"/>
        </a:spcBef>
        <a:spcAft>
          <a:spcPct val="0"/>
        </a:spcAft>
        <a:buClr>
          <a:srgbClr val="0081C6"/>
        </a:buClr>
        <a:buFont typeface="Wingdings" panose="05000000000000000000" pitchFamily="2" charset="2"/>
        <a:buChar char="§"/>
        <a:defRPr sz="2400">
          <a:solidFill>
            <a:schemeClr val="tx1"/>
          </a:solidFill>
          <a:latin typeface="+mn-lt"/>
          <a:ea typeface="+mn-ea"/>
          <a:cs typeface="+mn-cs"/>
        </a:defRPr>
      </a:lvl1pPr>
      <a:lvl2pPr marL="955675" indent="-457200" algn="l" defTabSz="995363" rtl="0" eaLnBrk="0" fontAlgn="base" hangingPunct="0">
        <a:spcBef>
          <a:spcPct val="20000"/>
        </a:spcBef>
        <a:spcAft>
          <a:spcPct val="0"/>
        </a:spcAft>
        <a:buClr>
          <a:srgbClr val="0081C6"/>
        </a:buClr>
        <a:buFont typeface="Wingdings" panose="05000000000000000000" pitchFamily="2" charset="2"/>
        <a:buChar char="§"/>
        <a:defRPr sz="2400">
          <a:solidFill>
            <a:schemeClr val="tx1"/>
          </a:solidFill>
          <a:latin typeface="+mn-lt"/>
        </a:defRPr>
      </a:lvl2pPr>
      <a:lvl3pPr marL="1452563" indent="-457200" algn="l" defTabSz="995363" rtl="0" eaLnBrk="0" fontAlgn="base" hangingPunct="0">
        <a:spcBef>
          <a:spcPct val="20000"/>
        </a:spcBef>
        <a:spcAft>
          <a:spcPct val="0"/>
        </a:spcAft>
        <a:buClr>
          <a:srgbClr val="0081C6"/>
        </a:buClr>
        <a:buFont typeface="Wingdings" panose="05000000000000000000" pitchFamily="2" charset="2"/>
        <a:buChar char="§"/>
        <a:defRPr sz="2400">
          <a:solidFill>
            <a:schemeClr val="tx1"/>
          </a:solidFill>
          <a:latin typeface="+mn-lt"/>
        </a:defRPr>
      </a:lvl3pPr>
      <a:lvl4pPr marL="1951038" indent="-457200" algn="l" defTabSz="995363" rtl="0" eaLnBrk="0" fontAlgn="base" hangingPunct="0">
        <a:spcBef>
          <a:spcPct val="20000"/>
        </a:spcBef>
        <a:spcAft>
          <a:spcPct val="0"/>
        </a:spcAft>
        <a:buClr>
          <a:srgbClr val="0081C6"/>
        </a:buClr>
        <a:buFont typeface="Wingdings" panose="05000000000000000000" pitchFamily="2" charset="2"/>
        <a:buChar char="§"/>
        <a:defRPr sz="2400">
          <a:solidFill>
            <a:schemeClr val="tx1"/>
          </a:solidFill>
          <a:latin typeface="+mn-lt"/>
        </a:defRPr>
      </a:lvl4pPr>
      <a:lvl5pPr marL="2447925" indent="-457200" algn="l" defTabSz="995363" rtl="0" eaLnBrk="0" fontAlgn="base" hangingPunct="0">
        <a:spcBef>
          <a:spcPct val="20000"/>
        </a:spcBef>
        <a:spcAft>
          <a:spcPct val="0"/>
        </a:spcAft>
        <a:buClr>
          <a:srgbClr val="0081C6"/>
        </a:buClr>
        <a:buFont typeface="Wingdings" panose="05000000000000000000" pitchFamily="2" charset="2"/>
        <a:buChar char="§"/>
        <a:defRPr sz="2400">
          <a:solidFill>
            <a:schemeClr val="tx1"/>
          </a:solidFill>
          <a:latin typeface="+mn-lt"/>
        </a:defRPr>
      </a:lvl5pPr>
      <a:lvl6pPr marL="2905125" indent="-457200" algn="l" defTabSz="995363" rtl="0" eaLnBrk="1" fontAlgn="base" hangingPunct="1">
        <a:spcBef>
          <a:spcPct val="20000"/>
        </a:spcBef>
        <a:spcAft>
          <a:spcPct val="0"/>
        </a:spcAft>
        <a:buClr>
          <a:srgbClr val="0081C6"/>
        </a:buClr>
        <a:buFont typeface="Wingdings" pitchFamily="2" charset="2"/>
        <a:buChar char="§"/>
        <a:defRPr sz="2400">
          <a:solidFill>
            <a:schemeClr val="tx1"/>
          </a:solidFill>
          <a:latin typeface="+mn-lt"/>
        </a:defRPr>
      </a:lvl6pPr>
      <a:lvl7pPr marL="3362325" indent="-457200" algn="l" defTabSz="995363" rtl="0" eaLnBrk="1" fontAlgn="base" hangingPunct="1">
        <a:spcBef>
          <a:spcPct val="20000"/>
        </a:spcBef>
        <a:spcAft>
          <a:spcPct val="0"/>
        </a:spcAft>
        <a:buClr>
          <a:srgbClr val="0081C6"/>
        </a:buClr>
        <a:buFont typeface="Wingdings" pitchFamily="2" charset="2"/>
        <a:buChar char="§"/>
        <a:defRPr sz="2400">
          <a:solidFill>
            <a:schemeClr val="tx1"/>
          </a:solidFill>
          <a:latin typeface="+mn-lt"/>
        </a:defRPr>
      </a:lvl7pPr>
      <a:lvl8pPr marL="3819525" indent="-457200" algn="l" defTabSz="995363" rtl="0" eaLnBrk="1" fontAlgn="base" hangingPunct="1">
        <a:spcBef>
          <a:spcPct val="20000"/>
        </a:spcBef>
        <a:spcAft>
          <a:spcPct val="0"/>
        </a:spcAft>
        <a:buClr>
          <a:srgbClr val="0081C6"/>
        </a:buClr>
        <a:buFont typeface="Wingdings" pitchFamily="2" charset="2"/>
        <a:buChar char="§"/>
        <a:defRPr sz="2400">
          <a:solidFill>
            <a:schemeClr val="tx1"/>
          </a:solidFill>
          <a:latin typeface="+mn-lt"/>
        </a:defRPr>
      </a:lvl8pPr>
      <a:lvl9pPr marL="4276725" indent="-457200" algn="l" defTabSz="995363" rtl="0" eaLnBrk="1" fontAlgn="base" hangingPunct="1">
        <a:spcBef>
          <a:spcPct val="20000"/>
        </a:spcBef>
        <a:spcAft>
          <a:spcPct val="0"/>
        </a:spcAft>
        <a:buClr>
          <a:srgbClr val="0081C6"/>
        </a:buClr>
        <a:buFont typeface="Wingdings" pitchFamily="2" charset="2"/>
        <a:buChar char="§"/>
        <a:defRPr sz="24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3402013" y="252413"/>
            <a:ext cx="7056437" cy="431800"/>
          </a:xfrm>
        </p:spPr>
        <p:txBody>
          <a:bodyPr/>
          <a:lstStyle/>
          <a:p>
            <a:r>
              <a:rPr lang="cs-CZ" altLang="cs-CZ" smtClean="0"/>
              <a:t>Seminář SOP  2018</a:t>
            </a:r>
          </a:p>
        </p:txBody>
      </p:sp>
      <p:sp>
        <p:nvSpPr>
          <p:cNvPr id="3" name="Zástupný symbol pro obsah 2"/>
          <p:cNvSpPr>
            <a:spLocks noGrp="1"/>
          </p:cNvSpPr>
          <p:nvPr>
            <p:ph idx="1"/>
          </p:nvPr>
        </p:nvSpPr>
        <p:spPr>
          <a:xfrm>
            <a:off x="809625" y="828675"/>
            <a:ext cx="9577388" cy="6265863"/>
          </a:xfrm>
        </p:spPr>
        <p:txBody>
          <a:bodyPr/>
          <a:lstStyle/>
          <a:p>
            <a:pPr algn="ctr">
              <a:buFont typeface="Wingdings" panose="05000000000000000000" pitchFamily="2" charset="2"/>
              <a:buNone/>
              <a:defRPr/>
            </a:pPr>
            <a:endParaRPr lang="cs-CZ" sz="4400" b="1" dirty="0" smtClean="0">
              <a:solidFill>
                <a:srgbClr val="0070C0"/>
              </a:solidFill>
            </a:endParaRPr>
          </a:p>
          <a:p>
            <a:pPr algn="ctr">
              <a:buFont typeface="Wingdings" panose="05000000000000000000" pitchFamily="2" charset="2"/>
              <a:buNone/>
              <a:defRPr/>
            </a:pPr>
            <a:r>
              <a:rPr lang="cs-CZ" sz="4400" b="1" dirty="0" smtClean="0">
                <a:solidFill>
                  <a:srgbClr val="0070C0"/>
                </a:solidFill>
              </a:rPr>
              <a:t>MÍSTO </a:t>
            </a:r>
          </a:p>
          <a:p>
            <a:pPr algn="ctr">
              <a:buFont typeface="Wingdings" panose="05000000000000000000" pitchFamily="2" charset="2"/>
              <a:buNone/>
              <a:defRPr/>
            </a:pPr>
            <a:r>
              <a:rPr lang="cs-CZ" sz="4400" b="1" dirty="0" smtClean="0">
                <a:solidFill>
                  <a:srgbClr val="0070C0"/>
                </a:solidFill>
              </a:rPr>
              <a:t>SAMOSTATNÉ ODBORNÉ PRÁCE </a:t>
            </a:r>
          </a:p>
          <a:p>
            <a:pPr algn="ctr">
              <a:buFont typeface="Wingdings" panose="05000000000000000000" pitchFamily="2" charset="2"/>
              <a:buNone/>
              <a:defRPr/>
            </a:pPr>
            <a:r>
              <a:rPr lang="cs-CZ" sz="4400" b="1" dirty="0" smtClean="0">
                <a:solidFill>
                  <a:srgbClr val="0070C0"/>
                </a:solidFill>
              </a:rPr>
              <a:t>V ZÁVĚREČNÉ ZKOUŠCE </a:t>
            </a:r>
            <a:endParaRPr lang="cs-CZ" sz="3200" dirty="0" smtClean="0">
              <a:solidFill>
                <a:srgbClr val="0070C0"/>
              </a:solidFill>
            </a:endParaRPr>
          </a:p>
          <a:p>
            <a:pPr algn="ctr">
              <a:buFont typeface="Wingdings" panose="05000000000000000000" pitchFamily="2" charset="2"/>
              <a:buNone/>
              <a:defRPr/>
            </a:pPr>
            <a:r>
              <a:rPr lang="cs-CZ" sz="4400" b="1" dirty="0" smtClean="0"/>
              <a:t> </a:t>
            </a:r>
            <a:r>
              <a:rPr lang="cs-CZ" sz="3200" b="1" dirty="0" smtClean="0">
                <a:solidFill>
                  <a:srgbClr val="0070C0"/>
                </a:solidFill>
              </a:rPr>
              <a:t>Romana Jezberová</a:t>
            </a:r>
          </a:p>
          <a:p>
            <a:pPr algn="ctr">
              <a:buFont typeface="Wingdings" panose="05000000000000000000" pitchFamily="2" charset="2"/>
              <a:buNone/>
              <a:defRPr/>
            </a:pPr>
            <a:r>
              <a:rPr lang="cs-CZ" sz="2800" b="1" dirty="0" smtClean="0">
                <a:solidFill>
                  <a:srgbClr val="0070C0"/>
                </a:solidFill>
              </a:rPr>
              <a:t>Národní ústav pro vzdělávání </a:t>
            </a:r>
          </a:p>
          <a:p>
            <a:pPr algn="ctr">
              <a:buFont typeface="Wingdings" panose="05000000000000000000" pitchFamily="2" charset="2"/>
              <a:buNone/>
              <a:defRPr/>
            </a:pPr>
            <a:r>
              <a:rPr lang="cs-CZ" sz="2800" b="1" dirty="0" smtClean="0">
                <a:solidFill>
                  <a:srgbClr val="0070C0"/>
                </a:solidFill>
              </a:rPr>
              <a:t>Praha, leden 2018</a:t>
            </a:r>
          </a:p>
          <a:p>
            <a:pPr algn="ctr">
              <a:buFont typeface="Wingdings" panose="05000000000000000000" pitchFamily="2" charset="2"/>
              <a:buNone/>
              <a:defRPr/>
            </a:pPr>
            <a:r>
              <a:rPr lang="cs-CZ" sz="4000" dirty="0" smtClean="0"/>
              <a:t> </a:t>
            </a:r>
            <a:r>
              <a:rPr lang="cs-CZ" sz="2800" dirty="0" smtClean="0">
                <a:solidFill>
                  <a:srgbClr val="0070C0"/>
                </a:solidFill>
              </a:rPr>
              <a:t>romana.jezberova@nuv.cz</a:t>
            </a:r>
          </a:p>
          <a:p>
            <a:pPr>
              <a:buFont typeface="Wingdings" panose="05000000000000000000" pitchFamily="2" charset="2"/>
              <a:buNone/>
              <a:defRPr/>
            </a:pPr>
            <a:r>
              <a:rPr lang="cs-CZ" sz="4000" cap="all" dirty="0" smtClean="0"/>
              <a:t> </a:t>
            </a:r>
            <a:endParaRPr lang="cs-CZ" sz="4000" dirty="0" smtClean="0"/>
          </a:p>
          <a:p>
            <a:pPr>
              <a:buFont typeface="Wingdings" panose="05000000000000000000" pitchFamily="2" charset="2"/>
              <a:buNone/>
              <a:defRPr/>
            </a:pPr>
            <a:r>
              <a:rPr lang="cs-CZ" cap="all" dirty="0" smtClean="0"/>
              <a:t> </a:t>
            </a:r>
            <a:endParaRPr lang="cs-CZ" dirty="0" smtClean="0"/>
          </a:p>
          <a:p>
            <a:pPr>
              <a:defRPr/>
            </a:pP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altLang="cs-CZ" dirty="0" smtClean="0"/>
              <a:t>SOP – posílení prestiže žáků učebních oborů </a:t>
            </a:r>
          </a:p>
        </p:txBody>
      </p:sp>
      <p:sp>
        <p:nvSpPr>
          <p:cNvPr id="3" name="Zástupný symbol pro obsah 2"/>
          <p:cNvSpPr>
            <a:spLocks noGrp="1"/>
          </p:cNvSpPr>
          <p:nvPr>
            <p:ph idx="1"/>
          </p:nvPr>
        </p:nvSpPr>
        <p:spPr>
          <a:xfrm>
            <a:off x="522288" y="1116013"/>
            <a:ext cx="9864725" cy="6048375"/>
          </a:xfrm>
        </p:spPr>
        <p:txBody>
          <a:bodyPr/>
          <a:lstStyle/>
          <a:p>
            <a:pPr algn="ctr">
              <a:spcAft>
                <a:spcPts val="0"/>
              </a:spcAft>
              <a:buFont typeface="Wingdings" panose="05000000000000000000" pitchFamily="2" charset="2"/>
              <a:buNone/>
              <a:defRPr/>
            </a:pPr>
            <a:r>
              <a:rPr lang="cs-CZ" sz="3200" dirty="0" smtClean="0">
                <a:solidFill>
                  <a:srgbClr val="0070C0"/>
                </a:solidFill>
              </a:rPr>
              <a:t>Spolupráce se zástupci zaměstnavatelské sféry  </a:t>
            </a:r>
          </a:p>
          <a:p>
            <a:pPr algn="ctr">
              <a:spcAft>
                <a:spcPts val="600"/>
              </a:spcAft>
              <a:buFont typeface="Wingdings" panose="05000000000000000000" pitchFamily="2" charset="2"/>
              <a:buNone/>
              <a:defRPr/>
            </a:pPr>
            <a:r>
              <a:rPr lang="cs-CZ" sz="3200" dirty="0" smtClean="0">
                <a:solidFill>
                  <a:srgbClr val="0070C0"/>
                </a:solidFill>
              </a:rPr>
              <a:t>(HK ČR) při utváření Nové závěrečné zkoušky </a:t>
            </a:r>
          </a:p>
          <a:p>
            <a:pPr>
              <a:spcAft>
                <a:spcPts val="0"/>
              </a:spcAft>
              <a:defRPr/>
            </a:pPr>
            <a:r>
              <a:rPr lang="cs-CZ" sz="2800" dirty="0" smtClean="0">
                <a:solidFill>
                  <a:srgbClr val="0070C0"/>
                </a:solidFill>
              </a:rPr>
              <a:t>Zájem o NZZ, připomínky k celkové koncepci, oponentura, poskytování odborníků z praxe k tvorbě a posuzování jednotného zadání</a:t>
            </a:r>
          </a:p>
          <a:p>
            <a:pPr>
              <a:spcAft>
                <a:spcPts val="0"/>
              </a:spcAft>
              <a:defRPr/>
            </a:pPr>
            <a:endParaRPr lang="cs-CZ" sz="2000" dirty="0" smtClean="0">
              <a:solidFill>
                <a:srgbClr val="0070C0"/>
              </a:solidFill>
            </a:endParaRPr>
          </a:p>
          <a:p>
            <a:pPr marL="0" indent="0" algn="ctr">
              <a:buNone/>
              <a:defRPr/>
            </a:pPr>
            <a:r>
              <a:rPr lang="cs-CZ" sz="2800" b="1" dirty="0" smtClean="0">
                <a:solidFill>
                  <a:srgbClr val="0070C0"/>
                </a:solidFill>
              </a:rPr>
              <a:t>Vynikající </a:t>
            </a:r>
            <a:r>
              <a:rPr lang="cs-CZ" sz="2800" b="1" dirty="0" smtClean="0">
                <a:solidFill>
                  <a:srgbClr val="0070C0"/>
                </a:solidFill>
              </a:rPr>
              <a:t>dlouhodobá spolupráce při </a:t>
            </a:r>
            <a:r>
              <a:rPr lang="cs-CZ" sz="2800" b="1" dirty="0" smtClean="0">
                <a:solidFill>
                  <a:srgbClr val="0070C0"/>
                </a:solidFill>
              </a:rPr>
              <a:t>posuzování, </a:t>
            </a:r>
          </a:p>
          <a:p>
            <a:pPr marL="0" indent="0" algn="ctr">
              <a:buNone/>
              <a:defRPr/>
            </a:pPr>
            <a:r>
              <a:rPr lang="cs-CZ" sz="2800" b="1" dirty="0" smtClean="0">
                <a:solidFill>
                  <a:srgbClr val="0070C0"/>
                </a:solidFill>
              </a:rPr>
              <a:t>     vyhodnocování, propagace a </a:t>
            </a:r>
            <a:r>
              <a:rPr lang="cs-CZ" sz="2800" b="1" dirty="0" smtClean="0">
                <a:solidFill>
                  <a:srgbClr val="0070C0"/>
                </a:solidFill>
              </a:rPr>
              <a:t>oceňování SOP</a:t>
            </a:r>
          </a:p>
          <a:p>
            <a:pPr marL="0" indent="0" algn="ctr">
              <a:buNone/>
              <a:defRPr/>
            </a:pPr>
            <a:r>
              <a:rPr lang="cs-CZ" dirty="0" smtClean="0">
                <a:solidFill>
                  <a:srgbClr val="0070C0"/>
                </a:solidFill>
              </a:rPr>
              <a:t>Upřesní zástupce HK ČR</a:t>
            </a:r>
          </a:p>
          <a:p>
            <a:pPr marL="0" indent="0" algn="ctr">
              <a:buNone/>
              <a:defRPr/>
            </a:pPr>
            <a:endParaRPr lang="cs-CZ" sz="2000" dirty="0">
              <a:solidFill>
                <a:srgbClr val="0070C0"/>
              </a:solidFill>
            </a:endParaRPr>
          </a:p>
          <a:p>
            <a:pPr marL="0" indent="0" algn="ctr">
              <a:buNone/>
              <a:defRPr/>
            </a:pPr>
            <a:r>
              <a:rPr lang="cs-CZ" sz="3600" b="1" dirty="0" smtClean="0">
                <a:solidFill>
                  <a:srgbClr val="0070C0"/>
                </a:solidFill>
              </a:rPr>
              <a:t>Děkuji </a:t>
            </a:r>
            <a:r>
              <a:rPr lang="cs-CZ" sz="3600" b="1" dirty="0" smtClean="0">
                <a:solidFill>
                  <a:srgbClr val="0070C0"/>
                </a:solidFill>
              </a:rPr>
              <a:t>za pozornost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cs-CZ" altLang="cs-CZ" dirty="0" smtClean="0"/>
              <a:t>Význam SOP v ZZ</a:t>
            </a:r>
            <a:endParaRPr lang="cs-CZ" altLang="cs-CZ" dirty="0" smtClean="0"/>
          </a:p>
        </p:txBody>
      </p:sp>
      <p:sp>
        <p:nvSpPr>
          <p:cNvPr id="6147" name="Zástupný symbol pro obsah 2"/>
          <p:cNvSpPr>
            <a:spLocks noGrp="1"/>
          </p:cNvSpPr>
          <p:nvPr>
            <p:ph idx="1"/>
          </p:nvPr>
        </p:nvSpPr>
        <p:spPr>
          <a:xfrm>
            <a:off x="738188" y="971550"/>
            <a:ext cx="9648825" cy="6049963"/>
          </a:xfrm>
        </p:spPr>
        <p:txBody>
          <a:bodyPr/>
          <a:lstStyle/>
          <a:p>
            <a:endParaRPr lang="cs-CZ" altLang="cs-CZ" sz="3600" dirty="0" smtClean="0">
              <a:solidFill>
                <a:srgbClr val="0070C0"/>
              </a:solidFill>
            </a:endParaRPr>
          </a:p>
          <a:p>
            <a:pPr>
              <a:spcAft>
                <a:spcPts val="600"/>
              </a:spcAft>
              <a:buNone/>
            </a:pPr>
            <a:r>
              <a:rPr lang="cs-CZ" sz="2800" b="1" dirty="0" smtClean="0">
                <a:solidFill>
                  <a:srgbClr val="0070C0"/>
                </a:solidFill>
              </a:rPr>
              <a:t>Proč je SOP součástí ZZ?</a:t>
            </a:r>
          </a:p>
          <a:p>
            <a:pPr eaLnBrk="1" hangingPunct="1">
              <a:defRPr/>
            </a:pPr>
            <a:r>
              <a:rPr lang="cs-CZ" sz="2800" dirty="0">
                <a:solidFill>
                  <a:srgbClr val="0070C0"/>
                </a:solidFill>
              </a:rPr>
              <a:t>Významná forma evaluačního procesu – komplexní přístup k posouzení odborných dovedností a vědomostí žáků </a:t>
            </a:r>
          </a:p>
          <a:p>
            <a:pPr eaLnBrk="1" hangingPunct="1">
              <a:spcAft>
                <a:spcPts val="600"/>
              </a:spcAft>
              <a:defRPr/>
            </a:pPr>
            <a:r>
              <a:rPr lang="cs-CZ" sz="2800" dirty="0">
                <a:solidFill>
                  <a:srgbClr val="0070C0"/>
                </a:solidFill>
              </a:rPr>
              <a:t>Řešení SOP - evaluace klíčových kompetencí jako předpokladu pro další osobní i pracovní rozvoj absolventů učebních oborů   </a:t>
            </a:r>
          </a:p>
          <a:p>
            <a:pPr marL="0" indent="0" eaLnBrk="1" hangingPunct="1">
              <a:buNone/>
              <a:defRPr/>
            </a:pPr>
            <a:r>
              <a:rPr lang="cs-CZ" altLang="cs-CZ" sz="2800" b="1" dirty="0">
                <a:solidFill>
                  <a:srgbClr val="0070C0"/>
                </a:solidFill>
              </a:rPr>
              <a:t>Kde se SOP v ZZ vzala? </a:t>
            </a:r>
          </a:p>
          <a:p>
            <a:pPr eaLnBrk="1" hangingPunct="1">
              <a:defRPr/>
            </a:pPr>
            <a:r>
              <a:rPr lang="cs-CZ" altLang="cs-CZ" sz="2800" dirty="0" smtClean="0">
                <a:solidFill>
                  <a:srgbClr val="0070C0"/>
                </a:solidFill>
              </a:rPr>
              <a:t>Podněty </a:t>
            </a:r>
            <a:r>
              <a:rPr lang="cs-CZ" altLang="cs-CZ" sz="2800" dirty="0">
                <a:solidFill>
                  <a:srgbClr val="0070C0"/>
                </a:solidFill>
              </a:rPr>
              <a:t>a </a:t>
            </a:r>
            <a:r>
              <a:rPr lang="cs-CZ" altLang="cs-CZ" sz="2800" dirty="0" smtClean="0">
                <a:solidFill>
                  <a:srgbClr val="0070C0"/>
                </a:solidFill>
              </a:rPr>
              <a:t>potřeby </a:t>
            </a:r>
            <a:r>
              <a:rPr lang="cs-CZ" altLang="cs-CZ" sz="2800" dirty="0">
                <a:solidFill>
                  <a:srgbClr val="0070C0"/>
                </a:solidFill>
              </a:rPr>
              <a:t>škol – gastronomické obory </a:t>
            </a:r>
            <a:r>
              <a:rPr lang="cs-CZ" altLang="cs-CZ" sz="2800" dirty="0" smtClean="0">
                <a:solidFill>
                  <a:srgbClr val="0070C0"/>
                </a:solidFill>
              </a:rPr>
              <a:t/>
            </a:r>
            <a:br>
              <a:rPr lang="cs-CZ" altLang="cs-CZ" sz="2800" dirty="0" smtClean="0">
                <a:solidFill>
                  <a:srgbClr val="0070C0"/>
                </a:solidFill>
              </a:rPr>
            </a:br>
            <a:r>
              <a:rPr lang="cs-CZ" altLang="cs-CZ" sz="2800" dirty="0" smtClean="0">
                <a:solidFill>
                  <a:srgbClr val="0070C0"/>
                </a:solidFill>
              </a:rPr>
              <a:t>(</a:t>
            </a:r>
            <a:r>
              <a:rPr lang="cs-CZ" altLang="cs-CZ" sz="2800" dirty="0">
                <a:solidFill>
                  <a:srgbClr val="0070C0"/>
                </a:solidFill>
              </a:rPr>
              <a:t>kuchař - číšník, cukrář - </a:t>
            </a:r>
            <a:r>
              <a:rPr lang="cs-CZ" altLang="cs-CZ" sz="2800" dirty="0" smtClean="0">
                <a:solidFill>
                  <a:srgbClr val="0070C0"/>
                </a:solidFill>
              </a:rPr>
              <a:t>výroba)</a:t>
            </a:r>
            <a:endParaRPr lang="cs-CZ" altLang="cs-CZ" sz="2800" dirty="0">
              <a:solidFill>
                <a:srgbClr val="0070C0"/>
              </a:solidFill>
            </a:endParaRPr>
          </a:p>
          <a:p>
            <a:pPr>
              <a:spcAft>
                <a:spcPts val="600"/>
              </a:spcAft>
              <a:buFont typeface="Wingdings" panose="05000000000000000000" pitchFamily="2" charset="2"/>
              <a:buNone/>
            </a:pPr>
            <a:endParaRPr lang="cs-CZ" altLang="cs-CZ" sz="3600" i="1" dirty="0" smtClean="0">
              <a:solidFill>
                <a:srgbClr val="0070C0"/>
              </a:solidFill>
            </a:endParaRPr>
          </a:p>
        </p:txBody>
      </p:sp>
    </p:spTree>
    <p:extLst>
      <p:ext uri="{BB962C8B-B14F-4D97-AF65-F5344CB8AC3E}">
        <p14:creationId xmlns:p14="http://schemas.microsoft.com/office/powerpoint/2010/main" val="33857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457200" indent="-457200">
              <a:spcBef>
                <a:spcPts val="1056"/>
              </a:spcBef>
              <a:spcAft>
                <a:spcPts val="0"/>
              </a:spcAft>
              <a:defRPr/>
            </a:pPr>
            <a:r>
              <a:rPr lang="cs-CZ" dirty="0" smtClean="0">
                <a:ea typeface="+mn-ea"/>
                <a:cs typeface="Arial"/>
              </a:rPr>
              <a:t>Jednotné zadání </a:t>
            </a:r>
            <a:r>
              <a:rPr lang="cs-CZ" dirty="0" smtClean="0"/>
              <a:t/>
            </a:r>
            <a:br>
              <a:rPr lang="cs-CZ" dirty="0" smtClean="0"/>
            </a:br>
            <a:r>
              <a:rPr lang="cs-CZ" dirty="0" smtClean="0"/>
              <a:t>Ohlédnutí  </a:t>
            </a:r>
            <a:br>
              <a:rPr lang="cs-CZ" dirty="0" smtClean="0"/>
            </a:br>
            <a:endParaRPr lang="cs-CZ" dirty="0"/>
          </a:p>
        </p:txBody>
      </p:sp>
      <p:sp>
        <p:nvSpPr>
          <p:cNvPr id="5123" name="Zástupný symbol pro obsah 2"/>
          <p:cNvSpPr>
            <a:spLocks noGrp="1"/>
          </p:cNvSpPr>
          <p:nvPr>
            <p:ph idx="1"/>
          </p:nvPr>
        </p:nvSpPr>
        <p:spPr>
          <a:xfrm>
            <a:off x="738188" y="971550"/>
            <a:ext cx="9648825" cy="6049963"/>
          </a:xfrm>
        </p:spPr>
        <p:txBody>
          <a:bodyPr/>
          <a:lstStyle/>
          <a:p>
            <a:pPr marL="0" indent="0">
              <a:buFont typeface="Wingdings" panose="05000000000000000000" pitchFamily="2" charset="2"/>
              <a:buNone/>
              <a:defRPr/>
            </a:pPr>
            <a:r>
              <a:rPr lang="cs-CZ" altLang="cs-CZ" sz="2800" b="1" dirty="0" smtClean="0">
                <a:solidFill>
                  <a:srgbClr val="0070C0"/>
                </a:solidFill>
              </a:rPr>
              <a:t>Ohlédnutí </a:t>
            </a:r>
            <a:r>
              <a:rPr lang="cs-CZ" altLang="cs-CZ" sz="2800" b="1" dirty="0">
                <a:solidFill>
                  <a:srgbClr val="0070C0"/>
                </a:solidFill>
              </a:rPr>
              <a:t>za vývojem</a:t>
            </a:r>
          </a:p>
          <a:p>
            <a:pPr>
              <a:defRPr/>
            </a:pPr>
            <a:r>
              <a:rPr lang="cs-CZ" altLang="cs-CZ" sz="2800" dirty="0" smtClean="0">
                <a:solidFill>
                  <a:srgbClr val="0070C0"/>
                </a:solidFill>
              </a:rPr>
              <a:t>Počet oborů,  které SOP od počátku tvorby do JZZZ zařazovaly se postupně rozšiřoval</a:t>
            </a:r>
            <a:endParaRPr lang="cs-CZ" altLang="cs-CZ" sz="2000" dirty="0" smtClean="0">
              <a:solidFill>
                <a:srgbClr val="0070C0"/>
              </a:solidFill>
            </a:endParaRPr>
          </a:p>
          <a:p>
            <a:pPr>
              <a:defRPr/>
            </a:pPr>
            <a:r>
              <a:rPr lang="cs-CZ" altLang="cs-CZ" sz="2800" dirty="0" smtClean="0">
                <a:solidFill>
                  <a:srgbClr val="0070C0"/>
                </a:solidFill>
              </a:rPr>
              <a:t>O zařazení SOP do ZZ rozhodovaly </a:t>
            </a:r>
            <a:r>
              <a:rPr lang="cs-CZ" altLang="cs-CZ" sz="2800" dirty="0" smtClean="0">
                <a:solidFill>
                  <a:srgbClr val="0070C0"/>
                </a:solidFill>
              </a:rPr>
              <a:t>autorské týmy JZZZ a </a:t>
            </a:r>
            <a:r>
              <a:rPr lang="cs-CZ" altLang="cs-CZ" sz="2800" dirty="0" smtClean="0">
                <a:solidFill>
                  <a:srgbClr val="0070C0"/>
                </a:solidFill>
              </a:rPr>
              <a:t>ověřovalo se následně </a:t>
            </a:r>
            <a:r>
              <a:rPr lang="cs-CZ" altLang="cs-CZ" sz="2800" dirty="0" smtClean="0">
                <a:solidFill>
                  <a:srgbClr val="0070C0"/>
                </a:solidFill>
              </a:rPr>
              <a:t>každoročně ve školách: </a:t>
            </a:r>
          </a:p>
          <a:p>
            <a:pPr lvl="1">
              <a:defRPr/>
            </a:pPr>
            <a:r>
              <a:rPr lang="cs-CZ" altLang="cs-CZ" dirty="0" smtClean="0">
                <a:solidFill>
                  <a:srgbClr val="0070C0"/>
                </a:solidFill>
              </a:rPr>
              <a:t>2004/2005 - kuchař, kuchař – číšník pro pohostinství, </a:t>
            </a:r>
            <a:br>
              <a:rPr lang="cs-CZ" altLang="cs-CZ" dirty="0" smtClean="0">
                <a:solidFill>
                  <a:srgbClr val="0070C0"/>
                </a:solidFill>
              </a:rPr>
            </a:br>
            <a:r>
              <a:rPr lang="cs-CZ" altLang="cs-CZ" dirty="0" smtClean="0">
                <a:solidFill>
                  <a:srgbClr val="0070C0"/>
                </a:solidFill>
              </a:rPr>
              <a:t>cukrář – výroba, </a:t>
            </a:r>
          </a:p>
          <a:p>
            <a:pPr lvl="1">
              <a:defRPr/>
            </a:pPr>
            <a:r>
              <a:rPr lang="cs-CZ" altLang="cs-CZ" dirty="0" smtClean="0">
                <a:solidFill>
                  <a:srgbClr val="0070C0"/>
                </a:solidFill>
              </a:rPr>
              <a:t>2006/2007 - číšník – servírka, pekař a kadeřník. </a:t>
            </a:r>
          </a:p>
          <a:p>
            <a:pPr lvl="1">
              <a:defRPr/>
            </a:pPr>
            <a:r>
              <a:rPr lang="cs-CZ" altLang="cs-CZ" dirty="0" smtClean="0">
                <a:solidFill>
                  <a:srgbClr val="0070C0"/>
                </a:solidFill>
              </a:rPr>
              <a:t>2007/2008 – ověřovala se i v oborech sklář a keramik, ovšem  neujala se v oborech pekař, sklář  a keramik – výsledky z dotazníkového šetření ve školách </a:t>
            </a:r>
          </a:p>
          <a:p>
            <a:pPr marL="0" indent="-1587">
              <a:buFont typeface="Wingdings" panose="05000000000000000000" pitchFamily="2" charset="2"/>
              <a:buNone/>
              <a:defRPr/>
            </a:pPr>
            <a:r>
              <a:rPr lang="cs-CZ" altLang="cs-CZ" dirty="0" smtClean="0">
                <a:solidFill>
                  <a:srgbClr val="0070C0"/>
                </a:solidFill>
              </a:rPr>
              <a:t>Dále přibyly obory operátor skladování, jemný mechanik - </a:t>
            </a:r>
            <a:r>
              <a:rPr lang="cs-CZ" dirty="0" smtClean="0">
                <a:solidFill>
                  <a:srgbClr val="0070C0"/>
                </a:solidFill>
              </a:rPr>
              <a:t> </a:t>
            </a:r>
            <a:r>
              <a:rPr lang="cs-CZ" dirty="0">
                <a:solidFill>
                  <a:srgbClr val="0070C0"/>
                </a:solidFill>
              </a:rPr>
              <a:t>hodinář, </a:t>
            </a:r>
            <a:r>
              <a:rPr lang="cs-CZ" dirty="0" smtClean="0">
                <a:solidFill>
                  <a:srgbClr val="0070C0"/>
                </a:solidFill>
              </a:rPr>
              <a:t>včelař</a:t>
            </a:r>
            <a:r>
              <a:rPr lang="cs-CZ" dirty="0">
                <a:solidFill>
                  <a:srgbClr val="0070C0"/>
                </a:solidFill>
              </a:rPr>
              <a:t>, kovář a podkovář, </a:t>
            </a:r>
            <a:r>
              <a:rPr lang="cs-CZ" dirty="0" smtClean="0">
                <a:solidFill>
                  <a:srgbClr val="0070C0"/>
                </a:solidFill>
              </a:rPr>
              <a:t>umělecký kovář a zámečník, pasíř, umělecký </a:t>
            </a:r>
            <a:r>
              <a:rPr lang="cs-CZ" dirty="0" smtClean="0">
                <a:solidFill>
                  <a:srgbClr val="0070C0"/>
                </a:solidFill>
              </a:rPr>
              <a:t>keramik, n</a:t>
            </a:r>
            <a:r>
              <a:rPr lang="cs-CZ" altLang="cs-CZ" dirty="0" smtClean="0">
                <a:solidFill>
                  <a:srgbClr val="0070C0"/>
                </a:solidFill>
              </a:rPr>
              <a:t>akonec </a:t>
            </a:r>
            <a:r>
              <a:rPr lang="cs-CZ" altLang="cs-CZ" dirty="0" smtClean="0">
                <a:solidFill>
                  <a:srgbClr val="0070C0"/>
                </a:solidFill>
              </a:rPr>
              <a:t>montér suchých </a:t>
            </a:r>
            <a:r>
              <a:rPr lang="cs-CZ" altLang="cs-CZ" dirty="0" smtClean="0">
                <a:solidFill>
                  <a:srgbClr val="0070C0"/>
                </a:solidFill>
              </a:rPr>
              <a:t>staveb</a:t>
            </a:r>
            <a:endParaRPr lang="cs-CZ" altLang="cs-CZ" dirty="0" smtClean="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cs-CZ" altLang="cs-CZ" dirty="0" smtClean="0"/>
              <a:t>Obory vzdělání se SOP </a:t>
            </a:r>
          </a:p>
        </p:txBody>
      </p:sp>
      <p:sp>
        <p:nvSpPr>
          <p:cNvPr id="6147" name="Zástupný symbol pro obsah 2"/>
          <p:cNvSpPr>
            <a:spLocks noGrp="1"/>
          </p:cNvSpPr>
          <p:nvPr>
            <p:ph idx="1"/>
          </p:nvPr>
        </p:nvSpPr>
        <p:spPr>
          <a:xfrm>
            <a:off x="738188" y="971550"/>
            <a:ext cx="9648825" cy="6049963"/>
          </a:xfrm>
        </p:spPr>
        <p:txBody>
          <a:bodyPr/>
          <a:lstStyle/>
          <a:p>
            <a:r>
              <a:rPr lang="cs-CZ" altLang="cs-CZ" sz="2800" dirty="0" smtClean="0">
                <a:solidFill>
                  <a:srgbClr val="0070C0"/>
                </a:solidFill>
              </a:rPr>
              <a:t>Současnost</a:t>
            </a:r>
          </a:p>
          <a:p>
            <a:pPr marL="0" indent="0">
              <a:buNone/>
            </a:pPr>
            <a:r>
              <a:rPr lang="cs-CZ" altLang="cs-CZ" sz="2800" dirty="0" smtClean="0">
                <a:solidFill>
                  <a:srgbClr val="0070C0"/>
                </a:solidFill>
              </a:rPr>
              <a:t>Samostatné odborné práce jsou součástí jednotného zadání v 10 oborech, celkem ve 12 zaměřeních: </a:t>
            </a:r>
          </a:p>
          <a:p>
            <a:pPr marL="742950" indent="-742950">
              <a:buFont typeface="+mj-lt"/>
              <a:buAutoNum type="arabicPeriod"/>
            </a:pPr>
            <a:r>
              <a:rPr lang="cs-CZ" altLang="cs-CZ" dirty="0" smtClean="0">
                <a:solidFill>
                  <a:srgbClr val="0070C0"/>
                </a:solidFill>
              </a:rPr>
              <a:t>Jemný mechanik - Hodinář</a:t>
            </a:r>
          </a:p>
          <a:p>
            <a:pPr marL="742950" indent="-742950">
              <a:buFont typeface="+mj-lt"/>
              <a:buAutoNum type="arabicPeriod"/>
            </a:pPr>
            <a:r>
              <a:rPr lang="cs-CZ" altLang="cs-CZ" dirty="0" smtClean="0">
                <a:solidFill>
                  <a:srgbClr val="0070C0"/>
                </a:solidFill>
              </a:rPr>
              <a:t>Cukrář </a:t>
            </a:r>
          </a:p>
          <a:p>
            <a:pPr marL="742950" indent="-742950">
              <a:buFont typeface="+mj-lt"/>
              <a:buAutoNum type="arabicPeriod"/>
            </a:pPr>
            <a:r>
              <a:rPr lang="cs-CZ" altLang="cs-CZ" dirty="0" smtClean="0">
                <a:solidFill>
                  <a:srgbClr val="0070C0"/>
                </a:solidFill>
              </a:rPr>
              <a:t>Montér suchých staveb </a:t>
            </a:r>
          </a:p>
          <a:p>
            <a:pPr marL="742950" indent="-742950">
              <a:buFont typeface="+mj-lt"/>
              <a:buAutoNum type="arabicPeriod"/>
            </a:pPr>
            <a:r>
              <a:rPr lang="cs-CZ" altLang="cs-CZ" dirty="0" smtClean="0">
                <a:solidFill>
                  <a:srgbClr val="0070C0"/>
                </a:solidFill>
              </a:rPr>
              <a:t>Včelař </a:t>
            </a:r>
          </a:p>
          <a:p>
            <a:pPr marL="742950" indent="-742950">
              <a:buFont typeface="+mj-lt"/>
              <a:buAutoNum type="arabicPeriod"/>
            </a:pPr>
            <a:r>
              <a:rPr lang="cs-CZ" altLang="cs-CZ" dirty="0" smtClean="0">
                <a:solidFill>
                  <a:srgbClr val="0070C0"/>
                </a:solidFill>
              </a:rPr>
              <a:t>Kovář a podkovář </a:t>
            </a:r>
          </a:p>
          <a:p>
            <a:pPr marL="742950" indent="-742950">
              <a:buFont typeface="+mj-lt"/>
              <a:buAutoNum type="arabicPeriod"/>
            </a:pPr>
            <a:r>
              <a:rPr lang="cs-CZ" altLang="cs-CZ" dirty="0" smtClean="0">
                <a:solidFill>
                  <a:srgbClr val="0070C0"/>
                </a:solidFill>
              </a:rPr>
              <a:t>Kuchař – číšník pro pohostinství  - zde jsou zaměření </a:t>
            </a:r>
          </a:p>
          <a:p>
            <a:pPr marL="742950" indent="-742950">
              <a:buFont typeface="+mj-lt"/>
              <a:buAutoNum type="arabicPeriod"/>
            </a:pPr>
            <a:r>
              <a:rPr lang="cs-CZ" altLang="cs-CZ" dirty="0" smtClean="0">
                <a:solidFill>
                  <a:srgbClr val="0070C0"/>
                </a:solidFill>
              </a:rPr>
              <a:t>Operátor skladování </a:t>
            </a:r>
          </a:p>
          <a:p>
            <a:pPr marL="742950" indent="-742950">
              <a:buFont typeface="+mj-lt"/>
              <a:buAutoNum type="arabicPeriod"/>
            </a:pPr>
            <a:r>
              <a:rPr lang="cs-CZ" altLang="cs-CZ" dirty="0" smtClean="0">
                <a:solidFill>
                  <a:srgbClr val="0070C0"/>
                </a:solidFill>
              </a:rPr>
              <a:t>Kadeřník </a:t>
            </a:r>
          </a:p>
          <a:p>
            <a:pPr marL="742950" indent="-742950">
              <a:buFont typeface="+mj-lt"/>
              <a:buAutoNum type="arabicPeriod"/>
            </a:pPr>
            <a:r>
              <a:rPr lang="cs-CZ" altLang="cs-CZ" dirty="0" smtClean="0">
                <a:solidFill>
                  <a:srgbClr val="0070C0"/>
                </a:solidFill>
              </a:rPr>
              <a:t>Umělecký kovář a zámečník, pasíř </a:t>
            </a:r>
          </a:p>
          <a:p>
            <a:pPr marL="742950" indent="-742950">
              <a:buFont typeface="+mj-lt"/>
              <a:buAutoNum type="arabicPeriod"/>
            </a:pPr>
            <a:r>
              <a:rPr lang="cs-CZ" altLang="cs-CZ" dirty="0" smtClean="0">
                <a:solidFill>
                  <a:srgbClr val="0070C0"/>
                </a:solidFill>
              </a:rPr>
              <a:t>Umělecký keramik </a:t>
            </a:r>
          </a:p>
          <a:p>
            <a:endParaRPr lang="cs-CZ" altLang="cs-CZ" sz="3600" dirty="0" smtClean="0">
              <a:solidFill>
                <a:srgbClr val="0070C0"/>
              </a:solidFill>
            </a:endParaRPr>
          </a:p>
          <a:p>
            <a:pPr algn="ctr">
              <a:spcAft>
                <a:spcPts val="600"/>
              </a:spcAft>
              <a:buFont typeface="Wingdings" panose="05000000000000000000" pitchFamily="2" charset="2"/>
              <a:buNone/>
            </a:pPr>
            <a:endParaRPr lang="cs-CZ" altLang="cs-CZ" sz="3600" i="1" dirty="0" smtClean="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dirty="0" smtClean="0"/>
              <a:t>Sjednocení požadavků na zpracování SOP </a:t>
            </a:r>
          </a:p>
        </p:txBody>
      </p:sp>
      <p:sp>
        <p:nvSpPr>
          <p:cNvPr id="7171" name="Rectangle 3"/>
          <p:cNvSpPr>
            <a:spLocks noGrp="1" noChangeArrowheads="1"/>
          </p:cNvSpPr>
          <p:nvPr>
            <p:ph type="body" idx="1"/>
          </p:nvPr>
        </p:nvSpPr>
        <p:spPr>
          <a:xfrm>
            <a:off x="450850" y="828675"/>
            <a:ext cx="10080625" cy="6408738"/>
          </a:xfrm>
        </p:spPr>
        <p:txBody>
          <a:bodyPr/>
          <a:lstStyle/>
          <a:p>
            <a:pPr marL="0" indent="0" eaLnBrk="1" hangingPunct="1">
              <a:spcAft>
                <a:spcPts val="1200"/>
              </a:spcAft>
              <a:buNone/>
            </a:pPr>
            <a:r>
              <a:rPr lang="cs-CZ" altLang="cs-CZ" sz="2800" b="1" dirty="0" smtClean="0">
                <a:solidFill>
                  <a:srgbClr val="0070C0"/>
                </a:solidFill>
              </a:rPr>
              <a:t>Postupně docházelo k precizaci a sjednocení požadavků na rozpracování SOP a </a:t>
            </a:r>
            <a:r>
              <a:rPr lang="cs-CZ" altLang="cs-CZ" sz="2800" b="1" dirty="0" smtClean="0">
                <a:solidFill>
                  <a:srgbClr val="0070C0"/>
                </a:solidFill>
              </a:rPr>
              <a:t>její </a:t>
            </a:r>
            <a:r>
              <a:rPr lang="cs-CZ" altLang="cs-CZ" sz="2800" b="1" dirty="0" smtClean="0">
                <a:solidFill>
                  <a:srgbClr val="0070C0"/>
                </a:solidFill>
              </a:rPr>
              <a:t>uplatňování při ZZ</a:t>
            </a:r>
          </a:p>
          <a:p>
            <a:pPr eaLnBrk="1" hangingPunct="1">
              <a:spcAft>
                <a:spcPts val="600"/>
              </a:spcAft>
            </a:pPr>
            <a:r>
              <a:rPr lang="cs-CZ" altLang="cs-CZ" sz="2800" dirty="0" smtClean="0">
                <a:solidFill>
                  <a:srgbClr val="0070C0"/>
                </a:solidFill>
              </a:rPr>
              <a:t>Vznikla rámcová osnova pro zpracování SOP </a:t>
            </a:r>
          </a:p>
          <a:p>
            <a:pPr eaLnBrk="1" hangingPunct="1">
              <a:spcAft>
                <a:spcPts val="600"/>
              </a:spcAft>
            </a:pPr>
            <a:r>
              <a:rPr lang="cs-CZ" altLang="cs-CZ" sz="2800" dirty="0" smtClean="0">
                <a:solidFill>
                  <a:srgbClr val="0070C0"/>
                </a:solidFill>
              </a:rPr>
              <a:t>Osnova má sice obecně povinné náležitosti, ale je  modifikovatelná dle potřeb daného oboru</a:t>
            </a:r>
          </a:p>
          <a:p>
            <a:pPr eaLnBrk="1" hangingPunct="1">
              <a:spcAft>
                <a:spcPts val="600"/>
              </a:spcAft>
            </a:pPr>
            <a:r>
              <a:rPr lang="cs-CZ" altLang="cs-CZ" sz="2800" dirty="0" smtClean="0">
                <a:solidFill>
                  <a:srgbClr val="0070C0"/>
                </a:solidFill>
              </a:rPr>
              <a:t>Obecně platné jsou např. organizační pokyny </a:t>
            </a:r>
            <a:br>
              <a:rPr lang="cs-CZ" altLang="cs-CZ" sz="2800" dirty="0" smtClean="0">
                <a:solidFill>
                  <a:srgbClr val="0070C0"/>
                </a:solidFill>
              </a:rPr>
            </a:br>
            <a:r>
              <a:rPr lang="cs-CZ" altLang="cs-CZ" sz="2800" dirty="0" smtClean="0">
                <a:solidFill>
                  <a:srgbClr val="0070C0"/>
                </a:solidFill>
              </a:rPr>
              <a:t>k termínům </a:t>
            </a:r>
            <a:r>
              <a:rPr lang="cs-CZ" altLang="cs-CZ" sz="2800" dirty="0" smtClean="0">
                <a:solidFill>
                  <a:srgbClr val="0070C0"/>
                </a:solidFill>
              </a:rPr>
              <a:t>zadávání</a:t>
            </a:r>
            <a:r>
              <a:rPr lang="cs-CZ" altLang="cs-CZ" sz="2800" dirty="0" smtClean="0">
                <a:solidFill>
                  <a:srgbClr val="0070C0"/>
                </a:solidFill>
              </a:rPr>
              <a:t>, průběhu zpracování, termínům a způsobu </a:t>
            </a:r>
            <a:r>
              <a:rPr lang="cs-CZ" altLang="cs-CZ" sz="2800" dirty="0" smtClean="0">
                <a:solidFill>
                  <a:srgbClr val="0070C0"/>
                </a:solidFill>
              </a:rPr>
              <a:t>odevzdávání, </a:t>
            </a:r>
            <a:r>
              <a:rPr lang="cs-CZ" altLang="cs-CZ" sz="2800" dirty="0" smtClean="0">
                <a:solidFill>
                  <a:srgbClr val="0070C0"/>
                </a:solidFill>
              </a:rPr>
              <a:t>způsobu využívání u ZZ  </a:t>
            </a:r>
          </a:p>
          <a:p>
            <a:pPr eaLnBrk="1" hangingPunct="1"/>
            <a:r>
              <a:rPr lang="cs-CZ" altLang="cs-CZ" sz="2800" dirty="0" smtClean="0">
                <a:solidFill>
                  <a:srgbClr val="0070C0"/>
                </a:solidFill>
              </a:rPr>
              <a:t>Využití SOP je ve všech uvedených oborech </a:t>
            </a:r>
            <a:br>
              <a:rPr lang="cs-CZ" altLang="cs-CZ" sz="2800" dirty="0" smtClean="0">
                <a:solidFill>
                  <a:srgbClr val="0070C0"/>
                </a:solidFill>
              </a:rPr>
            </a:br>
            <a:r>
              <a:rPr lang="cs-CZ" altLang="cs-CZ" sz="2800" dirty="0" smtClean="0">
                <a:solidFill>
                  <a:srgbClr val="0070C0"/>
                </a:solidFill>
              </a:rPr>
              <a:t>u praktické zkoušky – při přípravě  i její realizaci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dirty="0" smtClean="0"/>
              <a:t>Rámcová osnova SOP </a:t>
            </a:r>
            <a:r>
              <a:rPr lang="cs-CZ" altLang="cs-CZ" dirty="0" smtClean="0"/>
              <a:t>/ 1</a:t>
            </a:r>
            <a:endParaRPr lang="cs-CZ" altLang="cs-CZ" dirty="0" smtClean="0"/>
          </a:p>
        </p:txBody>
      </p:sp>
      <p:sp>
        <p:nvSpPr>
          <p:cNvPr id="7171" name="Rectangle 3"/>
          <p:cNvSpPr>
            <a:spLocks noGrp="1" noChangeArrowheads="1"/>
          </p:cNvSpPr>
          <p:nvPr>
            <p:ph type="body" idx="1"/>
          </p:nvPr>
        </p:nvSpPr>
        <p:spPr>
          <a:xfrm>
            <a:off x="450850" y="828675"/>
            <a:ext cx="10080625" cy="6408738"/>
          </a:xfrm>
        </p:spPr>
        <p:txBody>
          <a:bodyPr/>
          <a:lstStyle/>
          <a:p>
            <a:pPr marL="0" indent="0" eaLnBrk="1" hangingPunct="1">
              <a:buNone/>
            </a:pPr>
            <a:r>
              <a:rPr lang="cs-CZ" altLang="cs-CZ" sz="2800" b="1" dirty="0" smtClean="0">
                <a:solidFill>
                  <a:srgbClr val="0070C0"/>
                </a:solidFill>
              </a:rPr>
              <a:t>OSNOVA SOP</a:t>
            </a:r>
          </a:p>
          <a:p>
            <a:pPr marL="0" indent="0" eaLnBrk="1" hangingPunct="1">
              <a:spcAft>
                <a:spcPts val="0"/>
              </a:spcAft>
              <a:buNone/>
            </a:pPr>
            <a:r>
              <a:rPr lang="cs-CZ" altLang="cs-CZ" b="1" dirty="0" smtClean="0">
                <a:solidFill>
                  <a:srgbClr val="0070C0"/>
                </a:solidFill>
              </a:rPr>
              <a:t>Samostatná odborná práce je součástí závěrečné zkoušky v oboru. Škola je povinna ji v realizovat jako součást tématu praktické zkoušky.</a:t>
            </a:r>
          </a:p>
          <a:p>
            <a:pPr marL="0" indent="0" eaLnBrk="1" hangingPunct="1">
              <a:buNone/>
            </a:pPr>
            <a:endParaRPr lang="cs-CZ" altLang="cs-CZ" sz="1400" dirty="0" smtClean="0">
              <a:solidFill>
                <a:srgbClr val="0070C0"/>
              </a:solidFill>
            </a:endParaRPr>
          </a:p>
          <a:p>
            <a:pPr marL="0" indent="0" eaLnBrk="1" hangingPunct="1">
              <a:spcBef>
                <a:spcPts val="0"/>
              </a:spcBef>
              <a:buNone/>
            </a:pPr>
            <a:r>
              <a:rPr lang="cs-CZ" altLang="cs-CZ" sz="2800" dirty="0" smtClean="0">
                <a:solidFill>
                  <a:srgbClr val="0070C0"/>
                </a:solidFill>
              </a:rPr>
              <a:t>1. Zadání SOP – rozdíly mezi obory </a:t>
            </a:r>
          </a:p>
          <a:p>
            <a:pPr eaLnBrk="1" hangingPunct="1"/>
            <a:r>
              <a:rPr lang="cs-CZ" altLang="cs-CZ" dirty="0" smtClean="0">
                <a:solidFill>
                  <a:srgbClr val="0070C0"/>
                </a:solidFill>
              </a:rPr>
              <a:t>Žáci budou dle zadané osnovy vypracovávat písemnou dokumentaci ke stanovenému tématu/tématům. Jestliže SOP obsahuje více než jedno téma, je dle potřeb oboru stanoven způsob jejich zadání žákům, tj. zda je žákům téma přiděleno, zda si je losují či volí, případně konkretizují ve spolupráci s učitelem.</a:t>
            </a:r>
          </a:p>
          <a:p>
            <a:pPr marL="342900" indent="-342900" eaLnBrk="1" hangingPunct="1"/>
            <a:r>
              <a:rPr lang="cs-CZ" altLang="cs-CZ" dirty="0" smtClean="0">
                <a:solidFill>
                  <a:srgbClr val="0070C0"/>
                </a:solidFill>
              </a:rPr>
              <a:t>Název tématu/témat</a:t>
            </a:r>
          </a:p>
          <a:p>
            <a:pPr marL="342900" indent="-342900" eaLnBrk="1" hangingPunct="1"/>
            <a:r>
              <a:rPr lang="cs-CZ" altLang="cs-CZ" dirty="0" smtClean="0">
                <a:solidFill>
                  <a:srgbClr val="0070C0"/>
                </a:solidFill>
              </a:rPr>
              <a:t>Obsah tématu - popis tematické oblasti, výrobku, služby… </a:t>
            </a:r>
          </a:p>
          <a:p>
            <a:pPr marL="342900" indent="-342900" eaLnBrk="1" hangingPunct="1"/>
            <a:r>
              <a:rPr lang="cs-CZ" altLang="cs-CZ" dirty="0" smtClean="0">
                <a:solidFill>
                  <a:srgbClr val="0070C0"/>
                </a:solidFill>
              </a:rPr>
              <a:t>Formální úprava </a:t>
            </a:r>
            <a:r>
              <a:rPr lang="cs-CZ" altLang="cs-CZ" dirty="0" smtClean="0">
                <a:solidFill>
                  <a:srgbClr val="0070C0"/>
                </a:solidFill>
              </a:rPr>
              <a:t>- titulní list, rozsah</a:t>
            </a:r>
            <a:r>
              <a:rPr lang="cs-CZ" altLang="cs-CZ" dirty="0" smtClean="0">
                <a:solidFill>
                  <a:srgbClr val="0070C0"/>
                </a:solidFill>
              </a:rPr>
              <a:t>, </a:t>
            </a:r>
            <a:r>
              <a:rPr lang="cs-CZ" altLang="cs-CZ" dirty="0" smtClean="0">
                <a:solidFill>
                  <a:srgbClr val="0070C0"/>
                </a:solidFill>
              </a:rPr>
              <a:t>forma zpracování</a:t>
            </a:r>
            <a:r>
              <a:rPr lang="cs-CZ" altLang="cs-CZ" dirty="0" smtClean="0">
                <a:solidFill>
                  <a:srgbClr val="0070C0"/>
                </a:solidFill>
              </a:rPr>
              <a:t>, zařazení foto…  </a:t>
            </a:r>
          </a:p>
          <a:p>
            <a:pPr marL="342900" indent="-342900" eaLnBrk="1" hangingPunct="1"/>
            <a:r>
              <a:rPr lang="cs-CZ" altLang="cs-CZ" dirty="0" smtClean="0">
                <a:solidFill>
                  <a:srgbClr val="0070C0"/>
                </a:solidFill>
              </a:rPr>
              <a:t>Osnova SOP – struktura práce - pořadí a obsah kapitol, </a:t>
            </a:r>
            <a:r>
              <a:rPr lang="cs-CZ" altLang="cs-CZ" dirty="0" smtClean="0">
                <a:solidFill>
                  <a:srgbClr val="0070C0"/>
                </a:solidFill>
              </a:rPr>
              <a:t>příloh, zdrojů </a:t>
            </a:r>
            <a:endParaRPr lang="cs-CZ" altLang="cs-CZ" dirty="0" smtClean="0">
              <a:solidFill>
                <a:srgbClr val="0070C0"/>
              </a:solidFill>
            </a:endParaRPr>
          </a:p>
          <a:p>
            <a:pPr marL="0" indent="0" eaLnBrk="1" hangingPunct="1">
              <a:spcAft>
                <a:spcPts val="600"/>
              </a:spcAft>
              <a:buNone/>
            </a:pPr>
            <a:endParaRPr lang="cs-CZ" altLang="cs-CZ" sz="2800" b="1" dirty="0" smtClean="0">
              <a:solidFill>
                <a:srgbClr val="0070C0"/>
              </a:solidFill>
            </a:endParaRPr>
          </a:p>
        </p:txBody>
      </p:sp>
    </p:spTree>
    <p:extLst>
      <p:ext uri="{BB962C8B-B14F-4D97-AF65-F5344CB8AC3E}">
        <p14:creationId xmlns:p14="http://schemas.microsoft.com/office/powerpoint/2010/main" val="3707049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330476" y="324247"/>
            <a:ext cx="7056438" cy="431800"/>
          </a:xfrm>
        </p:spPr>
        <p:txBody>
          <a:bodyPr/>
          <a:lstStyle/>
          <a:p>
            <a:pPr eaLnBrk="1" hangingPunct="1"/>
            <a:r>
              <a:rPr lang="cs-CZ" altLang="cs-CZ" dirty="0" smtClean="0"/>
              <a:t>Rámcová osnova SOP / 2</a:t>
            </a:r>
          </a:p>
        </p:txBody>
      </p:sp>
      <p:sp>
        <p:nvSpPr>
          <p:cNvPr id="7171" name="Rectangle 3"/>
          <p:cNvSpPr>
            <a:spLocks noGrp="1" noChangeArrowheads="1"/>
          </p:cNvSpPr>
          <p:nvPr>
            <p:ph type="body" idx="1"/>
          </p:nvPr>
        </p:nvSpPr>
        <p:spPr>
          <a:xfrm>
            <a:off x="450850" y="828675"/>
            <a:ext cx="10080625" cy="6408738"/>
          </a:xfrm>
        </p:spPr>
        <p:txBody>
          <a:bodyPr/>
          <a:lstStyle/>
          <a:p>
            <a:pPr marL="0" indent="0" eaLnBrk="1" hangingPunct="1">
              <a:spcAft>
                <a:spcPts val="600"/>
              </a:spcAft>
              <a:buNone/>
            </a:pPr>
            <a:r>
              <a:rPr lang="cs-CZ" altLang="cs-CZ" sz="2800" dirty="0" smtClean="0">
                <a:solidFill>
                  <a:srgbClr val="0070C0"/>
                </a:solidFill>
              </a:rPr>
              <a:t>2. Termíny – platné „mantinely“ pro všechny obory </a:t>
            </a:r>
          </a:p>
          <a:p>
            <a:pPr eaLnBrk="1" hangingPunct="1">
              <a:spcAft>
                <a:spcPts val="600"/>
              </a:spcAft>
            </a:pPr>
            <a:r>
              <a:rPr lang="cs-CZ" altLang="cs-CZ" sz="2800" dirty="0" smtClean="0">
                <a:solidFill>
                  <a:srgbClr val="0070C0"/>
                </a:solidFill>
              </a:rPr>
              <a:t>Doporučený termín zadání SOP - nejdříve v lednu příslušného školního roku;</a:t>
            </a:r>
          </a:p>
          <a:p>
            <a:pPr eaLnBrk="1" hangingPunct="1">
              <a:spcAft>
                <a:spcPts val="600"/>
              </a:spcAft>
            </a:pPr>
            <a:r>
              <a:rPr lang="cs-CZ" altLang="cs-CZ" sz="2800" dirty="0" smtClean="0">
                <a:solidFill>
                  <a:srgbClr val="0070C0"/>
                </a:solidFill>
              </a:rPr>
              <a:t>Doporučená délka řešení SOP - minimálně 1 měsíc;</a:t>
            </a:r>
          </a:p>
          <a:p>
            <a:pPr eaLnBrk="1" hangingPunct="1">
              <a:spcAft>
                <a:spcPts val="600"/>
              </a:spcAft>
            </a:pPr>
            <a:r>
              <a:rPr lang="cs-CZ" altLang="cs-CZ" sz="2800" dirty="0" smtClean="0">
                <a:solidFill>
                  <a:srgbClr val="0070C0"/>
                </a:solidFill>
              </a:rPr>
              <a:t>Doporučený termín odevzdání SOP - nejpozději do 3 týdnů před závěrečnou klasifikací;</a:t>
            </a:r>
          </a:p>
          <a:p>
            <a:pPr marL="0" indent="0" eaLnBrk="1" hangingPunct="1">
              <a:spcAft>
                <a:spcPts val="600"/>
              </a:spcAft>
              <a:buNone/>
            </a:pPr>
            <a:r>
              <a:rPr lang="cs-CZ" altLang="cs-CZ" dirty="0" smtClean="0">
                <a:solidFill>
                  <a:srgbClr val="0070C0"/>
                </a:solidFill>
              </a:rPr>
              <a:t>V souladu s doporučenými termíny upřesňují tvůrci SOP  pokyny </a:t>
            </a:r>
            <a:br>
              <a:rPr lang="cs-CZ" altLang="cs-CZ" dirty="0" smtClean="0">
                <a:solidFill>
                  <a:srgbClr val="0070C0"/>
                </a:solidFill>
              </a:rPr>
            </a:br>
            <a:r>
              <a:rPr lang="cs-CZ" altLang="cs-CZ" dirty="0" smtClean="0">
                <a:solidFill>
                  <a:srgbClr val="0070C0"/>
                </a:solidFill>
              </a:rPr>
              <a:t>k zadání a odevzdání SOP a k délce jejího řešení.</a:t>
            </a:r>
          </a:p>
          <a:p>
            <a:pPr marL="0" indent="0" eaLnBrk="1" hangingPunct="1">
              <a:spcAft>
                <a:spcPts val="600"/>
              </a:spcAft>
              <a:buNone/>
            </a:pPr>
            <a:r>
              <a:rPr lang="cs-CZ" altLang="cs-CZ" sz="2800" dirty="0" smtClean="0">
                <a:solidFill>
                  <a:srgbClr val="0070C0"/>
                </a:solidFill>
              </a:rPr>
              <a:t>Ředitel školy stanoví vyučovací předmět, v jehož rámci bude vypracována SOP, konkrétní datum zadání i odevzdání SOP, způsob odevzdání/převzetí SOP a zabezpečení konzultací žáků s vyučujícími.</a:t>
            </a:r>
          </a:p>
        </p:txBody>
      </p:sp>
    </p:spTree>
    <p:extLst>
      <p:ext uri="{BB962C8B-B14F-4D97-AF65-F5344CB8AC3E}">
        <p14:creationId xmlns:p14="http://schemas.microsoft.com/office/powerpoint/2010/main" val="1197440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330476" y="324247"/>
            <a:ext cx="7056438" cy="431800"/>
          </a:xfrm>
        </p:spPr>
        <p:txBody>
          <a:bodyPr/>
          <a:lstStyle/>
          <a:p>
            <a:pPr eaLnBrk="1" hangingPunct="1"/>
            <a:r>
              <a:rPr lang="cs-CZ" altLang="cs-CZ" dirty="0" smtClean="0"/>
              <a:t>Rámcová osnova SOP / 3</a:t>
            </a:r>
          </a:p>
        </p:txBody>
      </p:sp>
      <p:sp>
        <p:nvSpPr>
          <p:cNvPr id="7171" name="Rectangle 3"/>
          <p:cNvSpPr>
            <a:spLocks noGrp="1" noChangeArrowheads="1"/>
          </p:cNvSpPr>
          <p:nvPr>
            <p:ph type="body" idx="1"/>
          </p:nvPr>
        </p:nvSpPr>
        <p:spPr>
          <a:xfrm>
            <a:off x="450850" y="828675"/>
            <a:ext cx="10080625" cy="6408738"/>
          </a:xfrm>
        </p:spPr>
        <p:txBody>
          <a:bodyPr/>
          <a:lstStyle/>
          <a:p>
            <a:pPr marL="0" indent="0" eaLnBrk="1" hangingPunct="1">
              <a:spcAft>
                <a:spcPts val="600"/>
              </a:spcAft>
              <a:buNone/>
            </a:pPr>
            <a:r>
              <a:rPr lang="cs-CZ" altLang="cs-CZ" sz="2800" dirty="0" smtClean="0">
                <a:solidFill>
                  <a:srgbClr val="0070C0"/>
                </a:solidFill>
              </a:rPr>
              <a:t>3. Zařazení a prezentace SOP u závěrečné zkoušky </a:t>
            </a:r>
          </a:p>
          <a:p>
            <a:pPr marL="0" indent="0" algn="just" eaLnBrk="1" hangingPunct="1">
              <a:spcAft>
                <a:spcPts val="600"/>
              </a:spcAft>
              <a:buNone/>
            </a:pPr>
            <a:r>
              <a:rPr lang="cs-CZ" altLang="cs-CZ" dirty="0" smtClean="0">
                <a:solidFill>
                  <a:srgbClr val="0070C0"/>
                </a:solidFill>
              </a:rPr>
              <a:t>Prezentace a obhajoba SOP, příp. i vypracování praktického úkolu, nebo jeho části, bude probíhat v rámci praktické zkoušky. Ředitel/</a:t>
            </a:r>
            <a:r>
              <a:rPr lang="cs-CZ" altLang="cs-CZ" dirty="0" err="1" smtClean="0">
                <a:solidFill>
                  <a:srgbClr val="0070C0"/>
                </a:solidFill>
              </a:rPr>
              <a:t>ka</a:t>
            </a:r>
            <a:r>
              <a:rPr lang="cs-CZ" altLang="cs-CZ" dirty="0" smtClean="0">
                <a:solidFill>
                  <a:srgbClr val="0070C0"/>
                </a:solidFill>
              </a:rPr>
              <a:t> školy rozhoduje o tom, zda bude zařazena na začátek, do průběhu, či na konec praktické zkoušky.</a:t>
            </a:r>
          </a:p>
          <a:p>
            <a:pPr eaLnBrk="1" hangingPunct="1">
              <a:spcAft>
                <a:spcPts val="600"/>
              </a:spcAft>
            </a:pPr>
            <a:r>
              <a:rPr lang="cs-CZ" altLang="cs-CZ" sz="2000" dirty="0" smtClean="0">
                <a:solidFill>
                  <a:srgbClr val="0070C0"/>
                </a:solidFill>
              </a:rPr>
              <a:t>Upřesňují tvůrci SOP dle potřeb oboru </a:t>
            </a:r>
          </a:p>
          <a:p>
            <a:pPr marL="0" indent="0" eaLnBrk="1" hangingPunct="1">
              <a:spcAft>
                <a:spcPts val="600"/>
              </a:spcAft>
              <a:buNone/>
            </a:pPr>
            <a:r>
              <a:rPr lang="cs-CZ" altLang="cs-CZ" sz="2800" dirty="0" smtClean="0">
                <a:solidFill>
                  <a:srgbClr val="0070C0"/>
                </a:solidFill>
              </a:rPr>
              <a:t>4. Hodnocení SOP</a:t>
            </a:r>
          </a:p>
          <a:p>
            <a:pPr marL="0" indent="0" eaLnBrk="1" hangingPunct="1">
              <a:spcAft>
                <a:spcPts val="600"/>
              </a:spcAft>
              <a:buNone/>
            </a:pPr>
            <a:r>
              <a:rPr lang="cs-CZ" altLang="cs-CZ" dirty="0" smtClean="0">
                <a:solidFill>
                  <a:srgbClr val="0070C0"/>
                </a:solidFill>
              </a:rPr>
              <a:t>Hodnocení SOP je součástí celkového hodnocení a klasifikace praktické zkoušky. Je stanoveno v části "Hodnocení - kritéria a pravidla" </a:t>
            </a:r>
            <a:br>
              <a:rPr lang="cs-CZ" altLang="cs-CZ" dirty="0" smtClean="0">
                <a:solidFill>
                  <a:srgbClr val="0070C0"/>
                </a:solidFill>
              </a:rPr>
            </a:br>
            <a:r>
              <a:rPr lang="cs-CZ" altLang="cs-CZ" dirty="0" smtClean="0">
                <a:solidFill>
                  <a:srgbClr val="0070C0"/>
                </a:solidFill>
              </a:rPr>
              <a:t>v tématech praktické zkoušky.</a:t>
            </a:r>
          </a:p>
          <a:p>
            <a:pPr eaLnBrk="1" hangingPunct="1">
              <a:spcAft>
                <a:spcPts val="600"/>
              </a:spcAft>
            </a:pPr>
            <a:r>
              <a:rPr lang="cs-CZ" altLang="cs-CZ" sz="2000" dirty="0" smtClean="0">
                <a:solidFill>
                  <a:srgbClr val="0070C0"/>
                </a:solidFill>
              </a:rPr>
              <a:t>Upřesňují tvůrci SOP dle potřeb oboru, např.:</a:t>
            </a:r>
          </a:p>
          <a:p>
            <a:pPr marL="0" indent="0" algn="just" eaLnBrk="1" hangingPunct="1">
              <a:spcAft>
                <a:spcPts val="600"/>
              </a:spcAft>
              <a:buNone/>
            </a:pPr>
            <a:r>
              <a:rPr lang="cs-CZ" altLang="cs-CZ" sz="1800" i="1" dirty="0" smtClean="0">
                <a:solidFill>
                  <a:srgbClr val="0070C0"/>
                </a:solidFill>
              </a:rPr>
              <a:t>Hodnotí se zdůvodnění použitého postupu řešení/způsobu zpracování, dodržení jednotlivých bodů zadání, obsahová i formální úroveň zpracování, používání odborné terminologie, komunikace, samostatný projev žáka, schopnost využívat cizí jazyk, apod. Při vypracování praktického úkolu se hodnotí rovněž dodržování </a:t>
            </a:r>
            <a:r>
              <a:rPr lang="cs-CZ" altLang="cs-CZ" sz="1800" i="1" dirty="0" smtClean="0">
                <a:solidFill>
                  <a:srgbClr val="0070C0"/>
                </a:solidFill>
              </a:rPr>
              <a:t>technologického postupu, norem</a:t>
            </a:r>
            <a:r>
              <a:rPr lang="cs-CZ" altLang="cs-CZ" sz="1800" i="1" dirty="0" smtClean="0">
                <a:solidFill>
                  <a:srgbClr val="0070C0"/>
                </a:solidFill>
              </a:rPr>
              <a:t>, BOZP, hygienických předpisů ...</a:t>
            </a:r>
          </a:p>
          <a:p>
            <a:pPr marL="0" indent="0" eaLnBrk="1" hangingPunct="1">
              <a:spcAft>
                <a:spcPts val="600"/>
              </a:spcAft>
              <a:buNone/>
            </a:pPr>
            <a:endParaRPr lang="cs-CZ" altLang="cs-CZ" dirty="0" smtClean="0">
              <a:solidFill>
                <a:srgbClr val="0070C0"/>
              </a:solidFill>
            </a:endParaRPr>
          </a:p>
          <a:p>
            <a:pPr eaLnBrk="1" hangingPunct="1">
              <a:spcAft>
                <a:spcPts val="600"/>
              </a:spcAft>
            </a:pPr>
            <a:endParaRPr lang="cs-CZ" altLang="cs-CZ" dirty="0" smtClean="0">
              <a:solidFill>
                <a:srgbClr val="0070C0"/>
              </a:solidFill>
            </a:endParaRPr>
          </a:p>
        </p:txBody>
      </p:sp>
    </p:spTree>
    <p:extLst>
      <p:ext uri="{BB962C8B-B14F-4D97-AF65-F5344CB8AC3E}">
        <p14:creationId xmlns:p14="http://schemas.microsoft.com/office/powerpoint/2010/main" val="1335925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330476" y="324247"/>
            <a:ext cx="7056438" cy="431800"/>
          </a:xfrm>
        </p:spPr>
        <p:txBody>
          <a:bodyPr/>
          <a:lstStyle/>
          <a:p>
            <a:pPr eaLnBrk="1" hangingPunct="1"/>
            <a:r>
              <a:rPr lang="cs-CZ" altLang="cs-CZ" dirty="0" smtClean="0"/>
              <a:t>Rámcová osnova SOP / 4</a:t>
            </a:r>
          </a:p>
        </p:txBody>
      </p:sp>
      <p:sp>
        <p:nvSpPr>
          <p:cNvPr id="7171" name="Rectangle 3"/>
          <p:cNvSpPr>
            <a:spLocks noGrp="1" noChangeArrowheads="1"/>
          </p:cNvSpPr>
          <p:nvPr>
            <p:ph type="body" idx="1"/>
          </p:nvPr>
        </p:nvSpPr>
        <p:spPr>
          <a:xfrm>
            <a:off x="450850" y="828675"/>
            <a:ext cx="10080625" cy="6408738"/>
          </a:xfrm>
        </p:spPr>
        <p:txBody>
          <a:bodyPr/>
          <a:lstStyle/>
          <a:p>
            <a:pPr marL="0" indent="0" eaLnBrk="1" hangingPunct="1">
              <a:spcAft>
                <a:spcPts val="600"/>
              </a:spcAft>
              <a:buNone/>
            </a:pPr>
            <a:r>
              <a:rPr lang="cs-CZ" altLang="cs-CZ" sz="2800" dirty="0" smtClean="0">
                <a:solidFill>
                  <a:srgbClr val="0070C0"/>
                </a:solidFill>
              </a:rPr>
              <a:t>5. Způsob řešení v případě, že žák neodevzdá práci </a:t>
            </a:r>
            <a:r>
              <a:rPr lang="cs-CZ" altLang="cs-CZ" sz="2800" dirty="0" smtClean="0">
                <a:solidFill>
                  <a:srgbClr val="0070C0"/>
                </a:solidFill>
              </a:rPr>
              <a:t/>
            </a:r>
            <a:br>
              <a:rPr lang="cs-CZ" altLang="cs-CZ" sz="2800" dirty="0" smtClean="0">
                <a:solidFill>
                  <a:srgbClr val="0070C0"/>
                </a:solidFill>
              </a:rPr>
            </a:br>
            <a:r>
              <a:rPr lang="cs-CZ" altLang="cs-CZ" sz="2800" dirty="0" smtClean="0">
                <a:solidFill>
                  <a:srgbClr val="0070C0"/>
                </a:solidFill>
              </a:rPr>
              <a:t>	v termínu</a:t>
            </a:r>
            <a:r>
              <a:rPr lang="cs-CZ" altLang="cs-CZ" sz="2800" dirty="0" smtClean="0">
                <a:solidFill>
                  <a:srgbClr val="0070C0"/>
                </a:solidFill>
              </a:rPr>
              <a:t>, příp. vůbec </a:t>
            </a:r>
            <a:r>
              <a:rPr lang="cs-CZ" altLang="cs-CZ" dirty="0" smtClean="0">
                <a:solidFill>
                  <a:srgbClr val="0070C0"/>
                </a:solidFill>
              </a:rPr>
              <a:t>– platí pro všechny obory </a:t>
            </a:r>
          </a:p>
          <a:p>
            <a:pPr eaLnBrk="1" hangingPunct="1">
              <a:spcAft>
                <a:spcPts val="600"/>
              </a:spcAft>
            </a:pPr>
            <a:r>
              <a:rPr lang="cs-CZ" altLang="cs-CZ" dirty="0" smtClean="0">
                <a:solidFill>
                  <a:srgbClr val="0070C0"/>
                </a:solidFill>
              </a:rPr>
              <a:t>Jestliže žák neodevzdá SOP ve stanoveném termínu, může ředitel/</a:t>
            </a:r>
            <a:r>
              <a:rPr lang="cs-CZ" altLang="cs-CZ" dirty="0" err="1" smtClean="0">
                <a:solidFill>
                  <a:srgbClr val="0070C0"/>
                </a:solidFill>
              </a:rPr>
              <a:t>ka</a:t>
            </a:r>
            <a:r>
              <a:rPr lang="cs-CZ" altLang="cs-CZ" dirty="0" smtClean="0">
                <a:solidFill>
                  <a:srgbClr val="0070C0"/>
                </a:solidFill>
              </a:rPr>
              <a:t> školy v odůvodněných případech povolit odevzdání SOP v náhradním termínu</a:t>
            </a:r>
          </a:p>
          <a:p>
            <a:pPr eaLnBrk="1" hangingPunct="1">
              <a:spcAft>
                <a:spcPts val="600"/>
              </a:spcAft>
            </a:pPr>
            <a:r>
              <a:rPr lang="cs-CZ" altLang="cs-CZ" dirty="0" smtClean="0">
                <a:solidFill>
                  <a:srgbClr val="0070C0"/>
                </a:solidFill>
              </a:rPr>
              <a:t>Jestliže žák SOP neodevzdá, nebude bodově hodnocen za příslušnou část praktické zkoušky související se zpracováním, prezentací a obhajobou SOP</a:t>
            </a:r>
          </a:p>
          <a:p>
            <a:pPr marL="514350" indent="-514350" eaLnBrk="1" hangingPunct="1">
              <a:spcAft>
                <a:spcPts val="600"/>
              </a:spcAft>
              <a:buFont typeface="Wingdings" panose="05000000000000000000" pitchFamily="2" charset="2"/>
              <a:buAutoNum type="arabicPeriod" startAt="6"/>
            </a:pPr>
            <a:r>
              <a:rPr lang="cs-CZ" altLang="cs-CZ" sz="2800" dirty="0" smtClean="0">
                <a:solidFill>
                  <a:srgbClr val="0070C0"/>
                </a:solidFill>
              </a:rPr>
              <a:t>Pokyny pro žáka k vypracování SOP</a:t>
            </a:r>
          </a:p>
          <a:p>
            <a:pPr eaLnBrk="1" hangingPunct="1">
              <a:spcAft>
                <a:spcPts val="600"/>
              </a:spcAft>
            </a:pPr>
            <a:r>
              <a:rPr lang="cs-CZ" altLang="cs-CZ" dirty="0" smtClean="0">
                <a:solidFill>
                  <a:srgbClr val="0070C0"/>
                </a:solidFill>
              </a:rPr>
              <a:t>Jsou vypracovány jako samostatná část samostatné odborné práce, kterou škola žákům předává při zadávání SOP – od </a:t>
            </a:r>
            <a:r>
              <a:rPr lang="cs-CZ" altLang="cs-CZ" dirty="0" err="1" smtClean="0">
                <a:solidFill>
                  <a:srgbClr val="0070C0"/>
                </a:solidFill>
              </a:rPr>
              <a:t>šk</a:t>
            </a:r>
            <a:r>
              <a:rPr lang="cs-CZ" altLang="cs-CZ" dirty="0" smtClean="0">
                <a:solidFill>
                  <a:srgbClr val="0070C0"/>
                </a:solidFill>
              </a:rPr>
              <a:t>. roku </a:t>
            </a:r>
            <a:br>
              <a:rPr lang="cs-CZ" altLang="cs-CZ" dirty="0" smtClean="0">
                <a:solidFill>
                  <a:srgbClr val="0070C0"/>
                </a:solidFill>
              </a:rPr>
            </a:br>
            <a:r>
              <a:rPr lang="cs-CZ" altLang="cs-CZ" dirty="0" smtClean="0">
                <a:solidFill>
                  <a:srgbClr val="0070C0"/>
                </a:solidFill>
              </a:rPr>
              <a:t>2015/2016 platí pro všechny obory.</a:t>
            </a:r>
          </a:p>
          <a:p>
            <a:pPr marL="0" indent="0" eaLnBrk="1" hangingPunct="1">
              <a:spcAft>
                <a:spcPts val="600"/>
              </a:spcAft>
              <a:buNone/>
            </a:pPr>
            <a:r>
              <a:rPr lang="cs-CZ" altLang="cs-CZ" u="sng" dirty="0" smtClean="0">
                <a:solidFill>
                  <a:srgbClr val="0070C0"/>
                </a:solidFill>
              </a:rPr>
              <a:t>Novum v organizačních pokynech </a:t>
            </a:r>
            <a:r>
              <a:rPr lang="cs-CZ" altLang="cs-CZ" dirty="0" smtClean="0">
                <a:solidFill>
                  <a:srgbClr val="0070C0"/>
                </a:solidFill>
              </a:rPr>
              <a:t>– pokud žák úspěšně vyřeší SOP, ale neuspěje u praktické zkoušky z jiného důvodu, nemusí SOP nově tvořit. </a:t>
            </a:r>
          </a:p>
        </p:txBody>
      </p:sp>
    </p:spTree>
    <p:extLst>
      <p:ext uri="{BB962C8B-B14F-4D97-AF65-F5344CB8AC3E}">
        <p14:creationId xmlns:p14="http://schemas.microsoft.com/office/powerpoint/2010/main" val="3642440342"/>
      </p:ext>
    </p:extLst>
  </p:cSld>
  <p:clrMapOvr>
    <a:masterClrMapping/>
  </p:clrMapOvr>
</p:sld>
</file>

<file path=ppt/theme/theme1.xml><?xml version="1.0" encoding="utf-8"?>
<a:theme xmlns:a="http://schemas.openxmlformats.org/drawingml/2006/main" name="NZZ">
  <a:themeElements>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ZZ">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lnDef>
  </a:objectDefaults>
  <a:extraClrSchemeLst>
    <a:extraClrScheme>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ZZ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ZZ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ZZ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ZZ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ZZ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ZZ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ZZ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ZZ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ZZ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ZZ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ZZ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NZZ</Template>
  <TotalTime>440</TotalTime>
  <Words>471</Words>
  <Application>Microsoft Office PowerPoint</Application>
  <PresentationFormat>Vlastní</PresentationFormat>
  <Paragraphs>87</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Arial</vt:lpstr>
      <vt:lpstr>Wingdings</vt:lpstr>
      <vt:lpstr>NZZ</vt:lpstr>
      <vt:lpstr>Seminář SOP  2018</vt:lpstr>
      <vt:lpstr>Význam SOP v ZZ</vt:lpstr>
      <vt:lpstr>Jednotné zadání  Ohlédnutí   </vt:lpstr>
      <vt:lpstr>Obory vzdělání se SOP </vt:lpstr>
      <vt:lpstr>Sjednocení požadavků na zpracování SOP </vt:lpstr>
      <vt:lpstr>Rámcová osnova SOP / 1</vt:lpstr>
      <vt:lpstr>Rámcová osnova SOP / 2</vt:lpstr>
      <vt:lpstr>Rámcová osnova SOP / 3</vt:lpstr>
      <vt:lpstr>Rámcová osnova SOP / 4</vt:lpstr>
      <vt:lpstr>SOP – posílení prestiže žáků učebních oborů </vt:lpstr>
    </vt:vector>
  </TitlesOfParts>
  <Company>NUOV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hana.husakova</dc:creator>
  <cp:lastModifiedBy>Jezberová Romana</cp:lastModifiedBy>
  <cp:revision>94</cp:revision>
  <dcterms:created xsi:type="dcterms:W3CDTF">2010-11-29T12:12:55Z</dcterms:created>
  <dcterms:modified xsi:type="dcterms:W3CDTF">2018-01-08T12:33:46Z</dcterms:modified>
</cp:coreProperties>
</file>