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6" r:id="rId11"/>
    <p:sldId id="269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764B01-5C55-4CD7-8D73-B8AADE69BCAE}" type="datetimeFigureOut">
              <a:rPr lang="cs-CZ" smtClean="0"/>
              <a:t>9.1.2018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0F41EC-D7B0-4405-B089-8075656C67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64B01-5C55-4CD7-8D73-B8AADE69BCAE}" type="datetimeFigureOut">
              <a:rPr lang="cs-CZ" smtClean="0"/>
              <a:t>9.1.2018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41EC-D7B0-4405-B089-8075656C67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64B01-5C55-4CD7-8D73-B8AADE69BCAE}" type="datetimeFigureOut">
              <a:rPr lang="cs-CZ" smtClean="0"/>
              <a:t>9.1.2018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41EC-D7B0-4405-B089-8075656C67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64B01-5C55-4CD7-8D73-B8AADE69BCAE}" type="datetimeFigureOut">
              <a:rPr lang="cs-CZ" smtClean="0"/>
              <a:t>9.1.2018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41EC-D7B0-4405-B089-8075656C679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64B01-5C55-4CD7-8D73-B8AADE69BCAE}" type="datetimeFigureOut">
              <a:rPr lang="cs-CZ" smtClean="0"/>
              <a:t>9.1.2018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41EC-D7B0-4405-B089-8075656C679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64B01-5C55-4CD7-8D73-B8AADE69BCAE}" type="datetimeFigureOut">
              <a:rPr lang="cs-CZ" smtClean="0"/>
              <a:t>9.1.2018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41EC-D7B0-4405-B089-8075656C679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64B01-5C55-4CD7-8D73-B8AADE69BCAE}" type="datetimeFigureOut">
              <a:rPr lang="cs-CZ" smtClean="0"/>
              <a:t>9.1.2018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41EC-D7B0-4405-B089-8075656C679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64B01-5C55-4CD7-8D73-B8AADE69BCAE}" type="datetimeFigureOut">
              <a:rPr lang="cs-CZ" smtClean="0"/>
              <a:t>9.1.2018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41EC-D7B0-4405-B089-8075656C679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64B01-5C55-4CD7-8D73-B8AADE69BCAE}" type="datetimeFigureOut">
              <a:rPr lang="cs-CZ" smtClean="0"/>
              <a:t>9.1.2018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41EC-D7B0-4405-B089-8075656C67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B764B01-5C55-4CD7-8D73-B8AADE69BCAE}" type="datetimeFigureOut">
              <a:rPr lang="cs-CZ" smtClean="0"/>
              <a:t>9.1.2018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41EC-D7B0-4405-B089-8075656C679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764B01-5C55-4CD7-8D73-B8AADE69BCAE}" type="datetimeFigureOut">
              <a:rPr lang="cs-CZ" smtClean="0"/>
              <a:t>9.1.2018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0F41EC-D7B0-4405-B089-8075656C679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B764B01-5C55-4CD7-8D73-B8AADE69BCAE}" type="datetimeFigureOut">
              <a:rPr lang="cs-CZ" smtClean="0"/>
              <a:t>9.1.2018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0F41EC-D7B0-4405-B089-8075656C679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Samostatná odborná práce </a:t>
            </a:r>
            <a:endParaRPr lang="cs-CZ" sz="4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66-53-H/01 Operátor skladování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Zpracovala: Ing. Vladimíra Zezulková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609600" y="427038"/>
            <a:ext cx="8229600" cy="91373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cs-CZ" sz="4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láček 7"/>
          <p:cNvSpPr/>
          <p:nvPr/>
        </p:nvSpPr>
        <p:spPr>
          <a:xfrm>
            <a:off x="2652272" y="2929897"/>
            <a:ext cx="3564396" cy="1525221"/>
          </a:xfrm>
          <a:prstGeom prst="cloudCallout">
            <a:avLst>
              <a:gd name="adj1" fmla="val -25605"/>
              <a:gd name="adj2" fmla="val 2512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TÉMATA</a:t>
            </a:r>
          </a:p>
        </p:txBody>
      </p:sp>
      <p:sp>
        <p:nvSpPr>
          <p:cNvPr id="12" name="Obláček 11"/>
          <p:cNvSpPr/>
          <p:nvPr/>
        </p:nvSpPr>
        <p:spPr>
          <a:xfrm>
            <a:off x="2915816" y="980728"/>
            <a:ext cx="2808312" cy="1080120"/>
          </a:xfrm>
          <a:prstGeom prst="cloudCallout">
            <a:avLst>
              <a:gd name="adj1" fmla="val 7713"/>
              <a:gd name="adj2" fmla="val 1245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Přepravní prostředky</a:t>
            </a:r>
          </a:p>
        </p:txBody>
      </p:sp>
      <p:sp>
        <p:nvSpPr>
          <p:cNvPr id="13" name="Obláček 12"/>
          <p:cNvSpPr/>
          <p:nvPr/>
        </p:nvSpPr>
        <p:spPr>
          <a:xfrm>
            <a:off x="6030888" y="468948"/>
            <a:ext cx="2808312" cy="1080120"/>
          </a:xfrm>
          <a:prstGeom prst="cloudCallout">
            <a:avLst>
              <a:gd name="adj1" fmla="val -80503"/>
              <a:gd name="adj2" fmla="val 16490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Rozvozový plán zboží</a:t>
            </a:r>
          </a:p>
        </p:txBody>
      </p:sp>
      <p:sp>
        <p:nvSpPr>
          <p:cNvPr id="14" name="Obláček 13"/>
          <p:cNvSpPr/>
          <p:nvPr/>
        </p:nvSpPr>
        <p:spPr>
          <a:xfrm>
            <a:off x="251520" y="2403917"/>
            <a:ext cx="2808312" cy="1080120"/>
          </a:xfrm>
          <a:prstGeom prst="cloudCallout">
            <a:avLst>
              <a:gd name="adj1" fmla="val 66397"/>
              <a:gd name="adj2" fmla="val -53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Zelenina</a:t>
            </a:r>
          </a:p>
        </p:txBody>
      </p:sp>
      <p:sp>
        <p:nvSpPr>
          <p:cNvPr id="15" name="Obláček 14"/>
          <p:cNvSpPr/>
          <p:nvPr/>
        </p:nvSpPr>
        <p:spPr>
          <a:xfrm>
            <a:off x="1248116" y="4689140"/>
            <a:ext cx="2808312" cy="1080120"/>
          </a:xfrm>
          <a:prstGeom prst="cloudCallout">
            <a:avLst>
              <a:gd name="adj1" fmla="val 2034"/>
              <a:gd name="adj2" fmla="val -870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Palety </a:t>
            </a:r>
          </a:p>
          <a:p>
            <a:pPr algn="ctr"/>
            <a:r>
              <a:rPr lang="cs-CZ" sz="20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paletizace</a:t>
            </a:r>
          </a:p>
        </p:txBody>
      </p:sp>
      <p:sp>
        <p:nvSpPr>
          <p:cNvPr id="16" name="Obláček 15"/>
          <p:cNvSpPr/>
          <p:nvPr/>
        </p:nvSpPr>
        <p:spPr>
          <a:xfrm>
            <a:off x="4815734" y="5347951"/>
            <a:ext cx="2808312" cy="1080120"/>
          </a:xfrm>
          <a:prstGeom prst="cloudCallout">
            <a:avLst>
              <a:gd name="adj1" fmla="val -55894"/>
              <a:gd name="adj2" fmla="val -959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regálů ve firmě</a:t>
            </a:r>
          </a:p>
        </p:txBody>
      </p:sp>
      <p:sp>
        <p:nvSpPr>
          <p:cNvPr id="17" name="Obláček 16"/>
          <p:cNvSpPr/>
          <p:nvPr/>
        </p:nvSpPr>
        <p:spPr>
          <a:xfrm>
            <a:off x="6215715" y="1880245"/>
            <a:ext cx="2808312" cy="1080120"/>
          </a:xfrm>
          <a:prstGeom prst="cloudCallout">
            <a:avLst>
              <a:gd name="adj1" fmla="val -46807"/>
              <a:gd name="adj2" fmla="val 979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Hospodářská zvířata</a:t>
            </a:r>
          </a:p>
        </p:txBody>
      </p:sp>
      <p:sp>
        <p:nvSpPr>
          <p:cNvPr id="18" name="Obláček 17"/>
          <p:cNvSpPr/>
          <p:nvPr/>
        </p:nvSpPr>
        <p:spPr>
          <a:xfrm>
            <a:off x="107504" y="343843"/>
            <a:ext cx="2808312" cy="1080120"/>
          </a:xfrm>
          <a:prstGeom prst="cloudCallout">
            <a:avLst>
              <a:gd name="adj1" fmla="val 90628"/>
              <a:gd name="adj2" fmla="val 1836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Ovoce</a:t>
            </a:r>
          </a:p>
        </p:txBody>
      </p:sp>
      <p:sp>
        <p:nvSpPr>
          <p:cNvPr id="19" name="Obláček 18"/>
          <p:cNvSpPr/>
          <p:nvPr/>
        </p:nvSpPr>
        <p:spPr>
          <a:xfrm>
            <a:off x="6173248" y="3692507"/>
            <a:ext cx="2808312" cy="1080120"/>
          </a:xfrm>
          <a:prstGeom prst="cloudCallout">
            <a:avLst>
              <a:gd name="adj1" fmla="val -107385"/>
              <a:gd name="adj2" fmla="val 339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Textilní výrobky</a:t>
            </a:r>
          </a:p>
        </p:txBody>
      </p:sp>
    </p:spTree>
    <p:extLst>
      <p:ext uri="{BB962C8B-B14F-4D97-AF65-F5344CB8AC3E}">
        <p14:creationId xmlns:p14="http://schemas.microsoft.com/office/powerpoint/2010/main" val="39251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609600" y="427038"/>
            <a:ext cx="8229600" cy="91373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cs-CZ" sz="4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láček 12"/>
          <p:cNvSpPr/>
          <p:nvPr/>
        </p:nvSpPr>
        <p:spPr>
          <a:xfrm>
            <a:off x="755576" y="293097"/>
            <a:ext cx="2808312" cy="1080120"/>
          </a:xfrm>
          <a:prstGeom prst="cloudCallout">
            <a:avLst>
              <a:gd name="adj1" fmla="val -29390"/>
              <a:gd name="adj2" fmla="val 910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Výroba </a:t>
            </a:r>
            <a:r>
              <a:rPr lang="cs-CZ" sz="20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sudu </a:t>
            </a:r>
            <a:r>
              <a:rPr lang="cs-CZ" sz="14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(Přepravní prostředky)</a:t>
            </a:r>
            <a:endParaRPr lang="cs-CZ" sz="1400" b="1" dirty="0" smtClean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2" y="2071731"/>
            <a:ext cx="1800200" cy="2247383"/>
          </a:xfrm>
          <a:prstGeom prst="rect">
            <a:avLst/>
          </a:prstGeom>
          <a:noFill/>
          <a:ln w="38100">
            <a:solidFill>
              <a:schemeClr val="bg2">
                <a:lumMod val="90000"/>
                <a:alpha val="87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7262" y="4509120"/>
            <a:ext cx="1800200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Dužiny se vyskládají do pracovní obruče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331758" y="4509120"/>
            <a:ext cx="1592169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Stažený sud můžeme dát na oheň a ohýbat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4067944" y="4509120"/>
            <a:ext cx="151216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Nahřáté dřevo je tvárné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1"/>
          <a:stretch/>
        </p:blipFill>
        <p:spPr bwMode="auto">
          <a:xfrm>
            <a:off x="4067944" y="2059784"/>
            <a:ext cx="1512168" cy="225260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13"/>
          <a:stretch/>
        </p:blipFill>
        <p:spPr bwMode="auto">
          <a:xfrm>
            <a:off x="5724128" y="2066512"/>
            <a:ext cx="1512168" cy="225260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75"/>
          <a:stretch/>
        </p:blipFill>
        <p:spPr bwMode="auto">
          <a:xfrm>
            <a:off x="2331758" y="2059784"/>
            <a:ext cx="1592169" cy="2259330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5724128" y="4489209"/>
            <a:ext cx="151216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Uskladněné sudy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427038"/>
            <a:ext cx="2152650" cy="12763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Obdélník 28"/>
          <p:cNvSpPr/>
          <p:nvPr/>
        </p:nvSpPr>
        <p:spPr>
          <a:xfrm>
            <a:off x="4968044" y="450171"/>
            <a:ext cx="151216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Vyrobený sud se musí odvést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609600" y="427038"/>
            <a:ext cx="8229600" cy="91373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cs-CZ" sz="4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láček 12"/>
          <p:cNvSpPr/>
          <p:nvPr/>
        </p:nvSpPr>
        <p:spPr>
          <a:xfrm>
            <a:off x="5041225" y="241916"/>
            <a:ext cx="2808312" cy="1080120"/>
          </a:xfrm>
          <a:prstGeom prst="cloudCallout">
            <a:avLst>
              <a:gd name="adj1" fmla="val -124420"/>
              <a:gd name="adj2" fmla="val 4481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Paletizační systém</a:t>
            </a:r>
            <a:endParaRPr lang="cs-CZ" sz="2000" b="1" dirty="0" smtClean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28" y="1484784"/>
            <a:ext cx="7058744" cy="450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4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609600" y="427038"/>
            <a:ext cx="8229600" cy="91373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cs-CZ" sz="4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/>
          <a:stretch/>
        </p:blipFill>
        <p:spPr bwMode="auto">
          <a:xfrm rot="5400000">
            <a:off x="1111021" y="-1210413"/>
            <a:ext cx="6957400" cy="917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5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 </a:t>
            </a:r>
            <a:r>
              <a:rPr lang="cs-CZ" sz="4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cs-CZ" sz="4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9208" y="3212976"/>
            <a:ext cx="8229600" cy="2304256"/>
          </a:xfrm>
        </p:spPr>
        <p:txBody>
          <a:bodyPr>
            <a:noAutofit/>
          </a:bodyPr>
          <a:lstStyle/>
          <a:p>
            <a:pPr algn="ctr"/>
            <a:r>
              <a:rPr lang="cs-CZ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Písemné zpracování komplexního úkolu zaměřeného na prokázání všech všeobecných </a:t>
            </a:r>
            <a:br>
              <a:rPr lang="cs-CZ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odborných znalostí a dovedností</a:t>
            </a:r>
            <a:br>
              <a:rPr lang="cs-CZ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oboru vzdělání Operátor skladování</a:t>
            </a:r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cs-CZ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609600" y="692696"/>
            <a:ext cx="8229600" cy="87734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cs-CZ" sz="4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1043608" y="616316"/>
            <a:ext cx="7128792" cy="1907443"/>
          </a:xfrm>
          <a:prstGeom prst="cloudCallout">
            <a:avLst>
              <a:gd name="adj1" fmla="val -18745"/>
              <a:gd name="adj2" fmla="val 8368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Samostatná odborná práce</a:t>
            </a:r>
            <a:endParaRPr lang="cs-CZ" sz="2800" b="1" dirty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591344" y="2204864"/>
            <a:ext cx="8066856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Žák má možnost výběru z předem stanovených témat, </a:t>
            </a:r>
            <a:br>
              <a:rPr lang="cs-CZ" dirty="0" smtClean="0"/>
            </a:br>
            <a:r>
              <a:rPr lang="cs-CZ" dirty="0" smtClean="0"/>
              <a:t>vybírá si jedno téma dle svého uvážení.  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579319" y="3140968"/>
            <a:ext cx="806685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Téma může žákovi být přiděleno i ředitelem školy.  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91344" y="4077072"/>
            <a:ext cx="8066856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Může se jednat o témata například: Zbožíznalství, Administrativa skladování, Logistika, Dopravní úloha apod.  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627129" y="5013176"/>
            <a:ext cx="806685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Ve spolupráci s učitelem žák téma pro zpracování SOP konkretizuje. </a:t>
            </a:r>
            <a:endParaRPr lang="cs-CZ" dirty="0"/>
          </a:p>
        </p:txBody>
      </p:sp>
      <p:sp>
        <p:nvSpPr>
          <p:cNvPr id="17" name="Obláček 16"/>
          <p:cNvSpPr/>
          <p:nvPr/>
        </p:nvSpPr>
        <p:spPr>
          <a:xfrm>
            <a:off x="4932040" y="260648"/>
            <a:ext cx="3564396" cy="1525221"/>
          </a:xfrm>
          <a:prstGeom prst="cloudCallout">
            <a:avLst>
              <a:gd name="adj1" fmla="val -25606"/>
              <a:gd name="adj2" fmla="val 781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Zadání</a:t>
            </a:r>
            <a:endParaRPr lang="cs-CZ" sz="2800" b="1" dirty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láček 7"/>
          <p:cNvSpPr/>
          <p:nvPr/>
        </p:nvSpPr>
        <p:spPr>
          <a:xfrm>
            <a:off x="4932040" y="260648"/>
            <a:ext cx="3564396" cy="1525221"/>
          </a:xfrm>
          <a:prstGeom prst="cloudCallout">
            <a:avLst>
              <a:gd name="adj1" fmla="val -65279"/>
              <a:gd name="adj2" fmla="val 711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</a:t>
            </a:r>
            <a:endParaRPr lang="cs-CZ" sz="2800" b="1" dirty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74427" y="2204864"/>
            <a:ext cx="3109541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Doporučený termín zadání: 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486795" y="2204864"/>
            <a:ext cx="3109541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nejdříve v lednu příslušného roku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201924" y="3149352"/>
            <a:ext cx="3109541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Doporučená délka řešení: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486795" y="3149352"/>
            <a:ext cx="3109541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minimálně 1měsíc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198701" y="4149080"/>
            <a:ext cx="3109541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Doporučený termín odevzdání: 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4490682" y="4163048"/>
            <a:ext cx="3109541" cy="922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  <a:r>
              <a:rPr lang="cs-CZ" dirty="0" smtClean="0"/>
              <a:t>ejpozději do 3 týdnů před závěrečnou zkouškou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9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51620" y="2348880"/>
            <a:ext cx="698477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Prezentace a obhajoba probíhá u závěrečné zkoušky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179192" y="3293368"/>
            <a:ext cx="6984776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Pokud žák neodevzdá je u zkoušky znevýhodněn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74427" y="4221088"/>
            <a:ext cx="698477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Při obhajobě žák dodržuje stanovený postup</a:t>
            </a:r>
            <a:endParaRPr lang="cs-CZ" dirty="0"/>
          </a:p>
        </p:txBody>
      </p:sp>
      <p:sp>
        <p:nvSpPr>
          <p:cNvPr id="8" name="Obláček 7"/>
          <p:cNvSpPr/>
          <p:nvPr/>
        </p:nvSpPr>
        <p:spPr>
          <a:xfrm>
            <a:off x="4932040" y="260648"/>
            <a:ext cx="3564396" cy="1525221"/>
          </a:xfrm>
          <a:prstGeom prst="cloudCallout">
            <a:avLst>
              <a:gd name="adj1" fmla="val -65279"/>
              <a:gd name="adj2" fmla="val 7113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Obhajoba</a:t>
            </a:r>
            <a:endParaRPr lang="cs-CZ" sz="2800" b="1" dirty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láček 8"/>
          <p:cNvSpPr/>
          <p:nvPr/>
        </p:nvSpPr>
        <p:spPr>
          <a:xfrm>
            <a:off x="1079612" y="260648"/>
            <a:ext cx="3564396" cy="1525221"/>
          </a:xfrm>
          <a:prstGeom prst="cloudCallout">
            <a:avLst>
              <a:gd name="adj1" fmla="val 41512"/>
              <a:gd name="adj2" fmla="val 767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Prezentace</a:t>
            </a:r>
            <a:endParaRPr lang="cs-CZ" sz="2800" b="1" dirty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51620" y="2204864"/>
            <a:ext cx="698477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Naučí se pracovat s informacemi, fotodokumentací 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179192" y="2883356"/>
            <a:ext cx="6984776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Získá hlubší znalosti v určité problematice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179192" y="3573016"/>
            <a:ext cx="698477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Při své práci zapojí tvořivost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175819" y="4221088"/>
            <a:ext cx="6984776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Uplatní dovednosti získané na odborném výcviku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191730" y="4869160"/>
            <a:ext cx="698477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Procvičí si vlastní reprezentaci svých výsledků </a:t>
            </a:r>
            <a:endParaRPr lang="cs-CZ" dirty="0"/>
          </a:p>
        </p:txBody>
      </p:sp>
      <p:sp>
        <p:nvSpPr>
          <p:cNvPr id="13" name="Obláček 12"/>
          <p:cNvSpPr/>
          <p:nvPr/>
        </p:nvSpPr>
        <p:spPr>
          <a:xfrm>
            <a:off x="4915615" y="188640"/>
            <a:ext cx="3564396" cy="1525221"/>
          </a:xfrm>
          <a:prstGeom prst="cloudCallout">
            <a:avLst>
              <a:gd name="adj1" fmla="val -65279"/>
              <a:gd name="adj2" fmla="val 711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Užitek</a:t>
            </a:r>
          </a:p>
          <a:p>
            <a:pPr algn="ctr"/>
            <a:r>
              <a:rPr lang="cs-CZ" sz="28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žáka</a:t>
            </a:r>
            <a:endParaRPr lang="cs-CZ" sz="2800" b="1" dirty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51620" y="3212976"/>
            <a:ext cx="6984776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Vyhlašuje NÚV ve spolupráci s Hospodářskou komorou ČR.</a:t>
            </a:r>
            <a:endParaRPr lang="cs-CZ" dirty="0"/>
          </a:p>
        </p:txBody>
      </p:sp>
      <p:sp>
        <p:nvSpPr>
          <p:cNvPr id="15" name="Obláček 14"/>
          <p:cNvSpPr/>
          <p:nvPr/>
        </p:nvSpPr>
        <p:spPr>
          <a:xfrm>
            <a:off x="1132850" y="836712"/>
            <a:ext cx="3132348" cy="1490791"/>
          </a:xfrm>
          <a:prstGeom prst="cloudCallout">
            <a:avLst>
              <a:gd name="adj1" fmla="val 55830"/>
              <a:gd name="adj2" fmla="val 753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SOUTĚŽ</a:t>
            </a:r>
            <a:endParaRPr lang="cs-CZ" sz="2800" b="1" dirty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láček 18"/>
          <p:cNvSpPr/>
          <p:nvPr/>
        </p:nvSpPr>
        <p:spPr>
          <a:xfrm>
            <a:off x="4788024" y="1052736"/>
            <a:ext cx="3132348" cy="1490791"/>
          </a:xfrm>
          <a:prstGeom prst="cloudCallout">
            <a:avLst>
              <a:gd name="adj1" fmla="val -55168"/>
              <a:gd name="adj2" fmla="val 810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vyhlašuje? </a:t>
            </a:r>
            <a:endParaRPr lang="cs-CZ" sz="2800" b="1" dirty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179192" y="2564904"/>
            <a:ext cx="698477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 smtClean="0"/>
              <a:t>originalitu, nápaditost zpracované práce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175819" y="3212976"/>
            <a:ext cx="6984776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 smtClean="0"/>
              <a:t>dodržení obsahové a formální úpravy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1179192" y="3861048"/>
            <a:ext cx="698477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 smtClean="0"/>
              <a:t>využití odborných zkušeností z odborné praxe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179192" y="4509120"/>
            <a:ext cx="6984776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 smtClean="0"/>
              <a:t>srozumitelnost, vypovídací schopnost</a:t>
            </a:r>
            <a:endParaRPr lang="cs-CZ" dirty="0"/>
          </a:p>
        </p:txBody>
      </p:sp>
      <p:sp>
        <p:nvSpPr>
          <p:cNvPr id="16" name="Obláček 15"/>
          <p:cNvSpPr/>
          <p:nvPr/>
        </p:nvSpPr>
        <p:spPr>
          <a:xfrm>
            <a:off x="5364088" y="260648"/>
            <a:ext cx="3564396" cy="1525221"/>
          </a:xfrm>
          <a:prstGeom prst="cloudCallout">
            <a:avLst>
              <a:gd name="adj1" fmla="val -79299"/>
              <a:gd name="adj2" fmla="val 878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komise hodnotí? </a:t>
            </a:r>
            <a:endParaRPr lang="cs-CZ" sz="2800" b="1" dirty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200018" y="5229200"/>
            <a:ext cx="698477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 smtClean="0"/>
              <a:t>strukturovanost a souvislost práce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5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158002" y="2276872"/>
            <a:ext cx="698477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 smtClean="0"/>
              <a:t>konstruktivní myšlení a názor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146780" y="2996952"/>
            <a:ext cx="6984776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 smtClean="0"/>
              <a:t>doplnění vhodnou fotodokumentací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1158002" y="3717032"/>
            <a:ext cx="698477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 smtClean="0"/>
              <a:t>využití informačních zdrojů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157563" y="4437112"/>
            <a:ext cx="6984776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 smtClean="0"/>
              <a:t>používání odborné terminologie</a:t>
            </a:r>
            <a:endParaRPr lang="cs-CZ" dirty="0"/>
          </a:p>
        </p:txBody>
      </p:sp>
      <p:sp>
        <p:nvSpPr>
          <p:cNvPr id="15" name="Obláček 14"/>
          <p:cNvSpPr/>
          <p:nvPr/>
        </p:nvSpPr>
        <p:spPr>
          <a:xfrm>
            <a:off x="4932040" y="260648"/>
            <a:ext cx="3564396" cy="1525221"/>
          </a:xfrm>
          <a:prstGeom prst="cloudCallout">
            <a:avLst>
              <a:gd name="adj1" fmla="val -65279"/>
              <a:gd name="adj2" fmla="val 711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SOUTĚŽ…</a:t>
            </a:r>
            <a:endParaRPr lang="cs-CZ" sz="2800" b="1" dirty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200457" y="5157192"/>
            <a:ext cx="698477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 smtClean="0"/>
              <a:t>schopnost kombinace teoretických poznatků </a:t>
            </a:r>
            <a:br>
              <a:rPr lang="cs-CZ" dirty="0" smtClean="0"/>
            </a:br>
            <a:r>
              <a:rPr lang="cs-CZ" dirty="0" smtClean="0"/>
              <a:t>s odbornými dovednosti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5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452</TotalTime>
  <Words>270</Words>
  <Application>Microsoft Office PowerPoint</Application>
  <PresentationFormat>Předvádění na obrazovce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Shluk</vt:lpstr>
      <vt:lpstr>Samostatná odborná práce </vt:lpstr>
      <vt:lpstr>Písemné zpracování komplexního úkolu zaměřeného na prokázání všech všeobecných  i odborných znalostí a dovedností v oboru vzdělání Operátor skladování.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</vt:lpstr>
    </vt:vector>
  </TitlesOfParts>
  <Company>NUOV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Samostatná odborná práce</dc:title>
  <dc:creator>Vladimíra Zezulková</dc:creator>
  <cp:lastModifiedBy>Vladimíra Zezulková</cp:lastModifiedBy>
  <cp:revision>25</cp:revision>
  <dcterms:created xsi:type="dcterms:W3CDTF">2018-01-04T10:30:43Z</dcterms:created>
  <dcterms:modified xsi:type="dcterms:W3CDTF">2018-01-09T13:00:58Z</dcterms:modified>
</cp:coreProperties>
</file>