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69" r:id="rId4"/>
    <p:sldId id="257" r:id="rId5"/>
    <p:sldId id="262" r:id="rId6"/>
    <p:sldId id="264" r:id="rId7"/>
    <p:sldId id="263" r:id="rId8"/>
    <p:sldId id="265" r:id="rId9"/>
    <p:sldId id="266" r:id="rId10"/>
    <p:sldId id="267" r:id="rId11"/>
    <p:sldId id="268" r:id="rId12"/>
  </p:sldIdLst>
  <p:sldSz cx="9906000" cy="6858000" type="A4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1pPr>
    <a:lvl2pPr marL="41984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2pPr>
    <a:lvl3pPr marL="839694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3pPr>
    <a:lvl4pPr marL="1259540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4pPr>
    <a:lvl5pPr marL="167938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6pPr>
    <a:lvl7pPr marL="2519081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7pPr>
    <a:lvl8pPr marL="2938927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8pPr>
    <a:lvl9pPr marL="335877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BE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98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25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859A-FAC6-48B4-8654-9413F3D6F318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ECCC-5C39-4D4C-899A-8DFE9C32EA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49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37B1E-6233-499E-A33F-D85329E14B16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1422-5B0C-415B-B749-D9222588CE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3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1422-5B0C-415B-B749-D9222588CE2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98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363" y="4407378"/>
            <a:ext cx="8420688" cy="136209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363" y="2907056"/>
            <a:ext cx="8420688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D00FA-DA35-4D93-A7E9-52D07CF9AC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43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0472" y="404665"/>
            <a:ext cx="9360000" cy="5832648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/>
            </a:lvl1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zn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v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 marL="0" indent="0">
              <a:buClr>
                <a:schemeClr val="tx1"/>
              </a:buClr>
              <a:buNone/>
              <a:defRPr sz="18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35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00472" y="4653136"/>
            <a:ext cx="9217024" cy="1500322"/>
          </a:xfrm>
        </p:spPr>
        <p:txBody>
          <a:bodyPr anchor="t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5686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8614" y="6564271"/>
            <a:ext cx="2311792" cy="15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>
            <a:lvl1pPr>
              <a:defRPr sz="700" b="0">
                <a:solidFill>
                  <a:schemeClr val="tx1"/>
                </a:solidFill>
              </a:defRPr>
            </a:lvl1pPr>
          </a:lstStyle>
          <a:p>
            <a:fld id="{C92F3E14-6320-4963-A862-490576038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309" y="881188"/>
            <a:ext cx="8336864" cy="524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25" tIns="41963" rIns="83925" bIns="41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85331" y="228936"/>
            <a:ext cx="6536843" cy="39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6" r:id="rId3"/>
    <p:sldLayoutId id="2147483672" r:id="rId4"/>
    <p:sldLayoutId id="2147483662" r:id="rId5"/>
    <p:sldLayoutId id="2147483675" r:id="rId6"/>
    <p:sldLayoutId id="2147483673" r:id="rId7"/>
  </p:sldLayoutIdLst>
  <p:timing>
    <p:tnLst>
      <p:par>
        <p:cTn id="1" dur="indefinite" restart="never" nodeType="tmRoot"/>
      </p:par>
    </p:tnLst>
  </p:timing>
  <p:txStyles>
    <p:titleStyle>
      <a:lvl1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2pPr>
      <a:lvl3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3pPr>
      <a:lvl4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4pPr>
      <a:lvl5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5pPr>
      <a:lvl6pPr marL="41984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6pPr>
      <a:lvl7pPr marL="839694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7pPr>
      <a:lvl8pPr marL="1259540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8pPr>
      <a:lvl9pPr marL="167938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9pPr>
    </p:titleStyle>
    <p:bodyStyle>
      <a:lvl1pPr marL="418389" indent="-418389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77596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333889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791638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247930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667776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087623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507470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927317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mana.jezberova@nuv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ezberova@nuv.cz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omana.jezberova@nuv.c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520" y="1556792"/>
            <a:ext cx="8570531" cy="2730249"/>
          </a:xfrm>
        </p:spPr>
        <p:txBody>
          <a:bodyPr/>
          <a:lstStyle/>
          <a:p>
            <a:pPr algn="ctr"/>
            <a:r>
              <a:rPr lang="cs-CZ" sz="4200" dirty="0" smtClean="0">
                <a:solidFill>
                  <a:srgbClr val="002060"/>
                </a:solidFill>
              </a:rPr>
              <a:t>Jednotné zkoušky</a:t>
            </a:r>
            <a:br>
              <a:rPr lang="cs-CZ" sz="4200" dirty="0" smtClean="0">
                <a:solidFill>
                  <a:srgbClr val="002060"/>
                </a:solidFill>
              </a:rPr>
            </a:br>
            <a:r>
              <a:rPr lang="cs-CZ" sz="4200" dirty="0" smtClean="0">
                <a:solidFill>
                  <a:srgbClr val="002060"/>
                </a:solidFill>
              </a:rPr>
              <a:t>pro žáky se speciálními vzdělávacími potřebami </a:t>
            </a:r>
            <a:endParaRPr lang="cs-CZ" sz="4200" dirty="0">
              <a:solidFill>
                <a:srgbClr val="00206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70551" y="4005064"/>
            <a:ext cx="8420688" cy="1266410"/>
          </a:xfrm>
        </p:spPr>
        <p:txBody>
          <a:bodyPr>
            <a:noAutofit/>
          </a:bodyPr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pPr algn="ctr"/>
            <a:r>
              <a:rPr lang="cs-CZ" dirty="0" smtClean="0">
                <a:solidFill>
                  <a:srgbClr val="002060"/>
                </a:solidFill>
              </a:rPr>
              <a:t>Romana Jezberová – metodička tvorby JZZZ</a:t>
            </a:r>
          </a:p>
          <a:p>
            <a:pPr algn="ctr"/>
            <a:r>
              <a:rPr lang="cs-CZ" dirty="0" smtClean="0">
                <a:solidFill>
                  <a:srgbClr val="002060"/>
                </a:solidFill>
                <a:hlinkClick r:id="rId2"/>
              </a:rPr>
              <a:t>romana.jezberova@nuv.cz</a:t>
            </a:r>
            <a:endParaRPr lang="cs-CZ" dirty="0" smtClean="0">
              <a:solidFill>
                <a:srgbClr val="002060"/>
              </a:solidFill>
            </a:endParaRPr>
          </a:p>
          <a:p>
            <a:pPr algn="ctr"/>
            <a:r>
              <a:rPr lang="cs-CZ" dirty="0">
                <a:solidFill>
                  <a:srgbClr val="002060"/>
                </a:solidFill>
              </a:rPr>
              <a:t>Konference </a:t>
            </a:r>
            <a:r>
              <a:rPr lang="cs-CZ" dirty="0" err="1">
                <a:solidFill>
                  <a:srgbClr val="002060"/>
                </a:solidFill>
              </a:rPr>
              <a:t>IPn</a:t>
            </a:r>
            <a:r>
              <a:rPr lang="cs-CZ" dirty="0">
                <a:solidFill>
                  <a:srgbClr val="002060"/>
                </a:solidFill>
              </a:rPr>
              <a:t> NZZ_2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2060"/>
                </a:solidFill>
              </a:rPr>
              <a:t>METODICKÁ POMOC ŠKOLÁM PŘI UPLATŇOVÁNÍ JEDNOTNÉHO ZADÁNÍ </a:t>
            </a:r>
          </a:p>
          <a:p>
            <a:r>
              <a:rPr lang="cs-CZ" sz="3600" dirty="0" smtClean="0">
                <a:solidFill>
                  <a:srgbClr val="002060"/>
                </a:solidFill>
              </a:rPr>
              <a:t>U ŽÁKŮ SE SVP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příprava </a:t>
            </a:r>
            <a:r>
              <a:rPr lang="cs-CZ" sz="2400" b="1" dirty="0" smtClean="0">
                <a:solidFill>
                  <a:srgbClr val="002060"/>
                </a:solidFill>
              </a:rPr>
              <a:t>metodického materiálu pro školy </a:t>
            </a:r>
            <a:r>
              <a:rPr lang="cs-CZ" sz="2400" dirty="0" smtClean="0">
                <a:solidFill>
                  <a:srgbClr val="002060"/>
                </a:solidFill>
              </a:rPr>
              <a:t>- březen 2015 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individuální konzultace v NÚV k problematice </a:t>
            </a:r>
            <a:r>
              <a:rPr lang="cs-CZ" sz="2400" b="1" dirty="0" smtClean="0">
                <a:solidFill>
                  <a:srgbClr val="002060"/>
                </a:solidFill>
              </a:rPr>
              <a:t>uzpůsobení podmínek konání ZZ </a:t>
            </a:r>
            <a:r>
              <a:rPr lang="cs-CZ" sz="2400" dirty="0" smtClean="0">
                <a:solidFill>
                  <a:srgbClr val="002060"/>
                </a:solidFill>
              </a:rPr>
              <a:t>u integrovaných žáků se zdravotním postižením a SVP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individuální konzultace </a:t>
            </a:r>
            <a:r>
              <a:rPr lang="cs-CZ" sz="2400" b="1" dirty="0" smtClean="0">
                <a:solidFill>
                  <a:srgbClr val="002060"/>
                </a:solidFill>
              </a:rPr>
              <a:t>k možnostem úprav témat </a:t>
            </a:r>
            <a:r>
              <a:rPr lang="cs-CZ" sz="2400" dirty="0" smtClean="0">
                <a:solidFill>
                  <a:srgbClr val="002060"/>
                </a:solidFill>
              </a:rPr>
              <a:t>JZZZ ve vztahu k typu a stupni ZP žáka a k doporučení školského poradenského zařízení - SPC/PPP</a:t>
            </a:r>
          </a:p>
          <a:p>
            <a:pPr algn="ctr"/>
            <a:endParaRPr lang="cs-CZ" sz="2400" dirty="0" smtClean="0">
              <a:solidFill>
                <a:srgbClr val="002060"/>
              </a:solidFill>
              <a:hlinkClick r:id="rId2"/>
            </a:endParaRPr>
          </a:p>
          <a:p>
            <a:pPr algn="ctr"/>
            <a:r>
              <a:rPr lang="cs-CZ" sz="2400" dirty="0" smtClean="0">
                <a:solidFill>
                  <a:srgbClr val="002060"/>
                </a:solidFill>
                <a:hlinkClick r:id="rId2"/>
              </a:rPr>
              <a:t>romana.jezberova@nuv.cz</a:t>
            </a:r>
            <a:endParaRPr lang="cs-CZ" sz="2400" dirty="0" smtClean="0">
              <a:solidFill>
                <a:srgbClr val="002060"/>
              </a:solidFill>
            </a:endParaRPr>
          </a:p>
          <a:p>
            <a:pPr algn="ctr"/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27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88504" y="548680"/>
            <a:ext cx="9217024" cy="4968552"/>
          </a:xfrm>
        </p:spPr>
        <p:txBody>
          <a:bodyPr/>
          <a:lstStyle/>
          <a:p>
            <a:pPr algn="ctr"/>
            <a:endParaRPr lang="cs-CZ" sz="3600" dirty="0" smtClean="0">
              <a:solidFill>
                <a:srgbClr val="6699FF"/>
              </a:solidFill>
            </a:endParaRPr>
          </a:p>
          <a:p>
            <a:pPr algn="ctr"/>
            <a:r>
              <a:rPr lang="cs-CZ" sz="3600" dirty="0" smtClean="0">
                <a:solidFill>
                  <a:srgbClr val="002060"/>
                </a:solidFill>
              </a:rPr>
              <a:t>Děkuji Vám za pozornost</a:t>
            </a:r>
          </a:p>
          <a:p>
            <a:r>
              <a:rPr lang="cs-CZ" sz="3600" dirty="0">
                <a:solidFill>
                  <a:srgbClr val="002060"/>
                </a:solidFill>
              </a:rPr>
              <a:t> </a:t>
            </a:r>
          </a:p>
          <a:p>
            <a:pPr algn="ctr"/>
            <a:r>
              <a:rPr lang="cs-CZ" sz="2000" i="1" dirty="0" smtClean="0">
                <a:solidFill>
                  <a:srgbClr val="002060"/>
                </a:solidFill>
              </a:rPr>
              <a:t>Romana Jezberová – metodička tvorby JZZZ</a:t>
            </a:r>
          </a:p>
          <a:p>
            <a:pPr algn="ctr"/>
            <a:r>
              <a:rPr lang="cs-CZ" sz="2000" i="1" dirty="0" err="1" smtClean="0">
                <a:solidFill>
                  <a:srgbClr val="002060"/>
                </a:solidFill>
              </a:rPr>
              <a:t>IPn</a:t>
            </a:r>
            <a:r>
              <a:rPr lang="cs-CZ" sz="2000" i="1" dirty="0" smtClean="0">
                <a:solidFill>
                  <a:srgbClr val="002060"/>
                </a:solidFill>
              </a:rPr>
              <a:t> Nová závěrečná zkouška 2 </a:t>
            </a:r>
            <a:endParaRPr lang="cs-CZ" sz="2000" dirty="0">
              <a:solidFill>
                <a:srgbClr val="002060"/>
              </a:solidFill>
            </a:endParaRPr>
          </a:p>
          <a:p>
            <a:pPr algn="ctr"/>
            <a:r>
              <a:rPr lang="cs-CZ" sz="2000" i="1" dirty="0" smtClean="0">
                <a:solidFill>
                  <a:srgbClr val="002060"/>
                </a:solidFill>
              </a:rPr>
              <a:t>Národní </a:t>
            </a:r>
            <a:r>
              <a:rPr lang="cs-CZ" sz="2000" i="1" dirty="0">
                <a:solidFill>
                  <a:srgbClr val="002060"/>
                </a:solidFill>
              </a:rPr>
              <a:t>ústav pro vzdělávání, školské poradenské zařízení</a:t>
            </a:r>
            <a:endParaRPr lang="cs-CZ" sz="2000" dirty="0">
              <a:solidFill>
                <a:srgbClr val="002060"/>
              </a:solidFill>
            </a:endParaRPr>
          </a:p>
          <a:p>
            <a:pPr algn="ctr"/>
            <a:r>
              <a:rPr lang="cs-CZ" sz="2000" i="1" dirty="0">
                <a:solidFill>
                  <a:srgbClr val="002060"/>
                </a:solidFill>
              </a:rPr>
              <a:t>a zařízení pro další vzdělávání pedagogických pracovníků</a:t>
            </a:r>
            <a:endParaRPr lang="cs-CZ" sz="2000" dirty="0">
              <a:solidFill>
                <a:srgbClr val="002060"/>
              </a:solidFill>
            </a:endParaRPr>
          </a:p>
          <a:p>
            <a:pPr algn="ctr"/>
            <a:r>
              <a:rPr lang="cs-CZ" sz="2000" i="1" dirty="0">
                <a:solidFill>
                  <a:srgbClr val="002060"/>
                </a:solidFill>
              </a:rPr>
              <a:t>Weilova 1271/6, 102 00  Praha 10, </a:t>
            </a:r>
            <a:endParaRPr lang="cs-CZ" sz="2000" dirty="0">
              <a:solidFill>
                <a:srgbClr val="002060"/>
              </a:solidFill>
            </a:endParaRPr>
          </a:p>
          <a:p>
            <a:pPr algn="ctr"/>
            <a:r>
              <a:rPr lang="cs-CZ" sz="2000" i="1" dirty="0">
                <a:solidFill>
                  <a:srgbClr val="002060"/>
                </a:solidFill>
              </a:rPr>
              <a:t>Tel.: 274 022 412</a:t>
            </a:r>
            <a:endParaRPr lang="cs-CZ" sz="2000" dirty="0">
              <a:solidFill>
                <a:srgbClr val="002060"/>
              </a:solidFill>
            </a:endParaRPr>
          </a:p>
          <a:p>
            <a:pPr algn="ctr"/>
            <a:r>
              <a:rPr lang="cs-CZ" sz="2000" dirty="0" smtClean="0">
                <a:solidFill>
                  <a:srgbClr val="002060"/>
                </a:solidFill>
              </a:rPr>
              <a:t>e-mail</a:t>
            </a:r>
            <a:r>
              <a:rPr lang="cs-CZ" sz="2000" dirty="0">
                <a:solidFill>
                  <a:srgbClr val="002060"/>
                </a:solidFill>
              </a:rPr>
              <a:t>:  </a:t>
            </a:r>
            <a:r>
              <a:rPr lang="cs-CZ" sz="2000" u="sng" dirty="0">
                <a:solidFill>
                  <a:srgbClr val="002060"/>
                </a:solidFill>
                <a:hlinkClick r:id="rId2"/>
              </a:rPr>
              <a:t>romana.jezberova@nuv.cz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cs-CZ" sz="20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cs-CZ" dirty="0">
              <a:solidFill>
                <a:srgbClr val="66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6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742021"/>
              </p:ext>
            </p:extLst>
          </p:nvPr>
        </p:nvGraphicFramePr>
        <p:xfrm>
          <a:off x="200472" y="449263"/>
          <a:ext cx="9357866" cy="4986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941"/>
                <a:gridCol w="2339975"/>
                <a:gridCol w="2339975"/>
                <a:gridCol w="2339975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 smtClean="0">
                          <a:solidFill>
                            <a:srgbClr val="002060"/>
                          </a:solidFill>
                        </a:rPr>
                        <a:t>POČTY ŽÁKŮ SE SVP V SŠ V UČEBNÍCH  OBORECH </a:t>
                      </a:r>
                      <a:endParaRPr lang="cs-CZ" sz="4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ctr" defTabSz="83969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OBORY kategorie 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ročník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druhý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třetí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mentálně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sluchově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zrakově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vady řeči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tělesně postižení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vývojové poruchy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souběžné postižení více vadami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autismus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součet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38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781026"/>
              </p:ext>
            </p:extLst>
          </p:nvPr>
        </p:nvGraphicFramePr>
        <p:xfrm>
          <a:off x="200472" y="449263"/>
          <a:ext cx="9357866" cy="4890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7941"/>
                <a:gridCol w="2339975"/>
                <a:gridCol w="2339975"/>
                <a:gridCol w="2339975"/>
              </a:tblGrid>
              <a:tr h="3708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800" b="0" dirty="0" smtClean="0">
                          <a:solidFill>
                            <a:srgbClr val="002060"/>
                          </a:solidFill>
                        </a:rPr>
                        <a:t>POČTY ŽÁKŮ SE SVP V SŠ V UČEBNÍCH  OBORECH </a:t>
                      </a:r>
                      <a:endParaRPr lang="cs-CZ" sz="28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3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OBORY kategorie H</a:t>
                      </a:r>
                      <a:endParaRPr lang="cs-CZ" sz="32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ročník</a:t>
                      </a:r>
                      <a:endParaRPr lang="cs-CZ" sz="20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druhý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třetí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mentálně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sluchově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zrakově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vady řeči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tělesně postižení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vývojové poruchy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souběžné postižení více vadami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autismus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součet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77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2480" y="116632"/>
            <a:ext cx="9360000" cy="6120680"/>
          </a:xfrm>
        </p:spPr>
        <p:txBody>
          <a:bodyPr/>
          <a:lstStyle/>
          <a:p>
            <a:pPr algn="ctr"/>
            <a:r>
              <a:rPr lang="cs-CZ" sz="4000" dirty="0" smtClean="0">
                <a:solidFill>
                  <a:srgbClr val="002060"/>
                </a:solidFill>
              </a:rPr>
              <a:t>LEGISLATIVA 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rgbClr val="002060"/>
                </a:solidFill>
              </a:rPr>
              <a:t>Povinnost skládat závěrečné zkoušky podle témat stanovených v jednotném zadání se vztahuje rovněž na žáky se </a:t>
            </a:r>
            <a:r>
              <a:rPr lang="cs-CZ" sz="2800" b="1" dirty="0">
                <a:solidFill>
                  <a:srgbClr val="002060"/>
                </a:solidFill>
              </a:rPr>
              <a:t>speciálními vzdělávacími potřebami </a:t>
            </a:r>
            <a:r>
              <a:rPr lang="cs-CZ" sz="2800" dirty="0">
                <a:solidFill>
                  <a:srgbClr val="002060"/>
                </a:solidFill>
              </a:rPr>
              <a:t>(SVP),</a:t>
            </a:r>
            <a:r>
              <a:rPr lang="cs-CZ" sz="2800" b="1" dirty="0">
                <a:solidFill>
                  <a:srgbClr val="002060"/>
                </a:solidFill>
              </a:rPr>
              <a:t> 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Školy </a:t>
            </a:r>
            <a:r>
              <a:rPr lang="cs-CZ" sz="2800" dirty="0">
                <a:solidFill>
                  <a:srgbClr val="002060"/>
                </a:solidFill>
              </a:rPr>
              <a:t>postupují v souladu s § 16 školského zákona o Vzdělávání dětí, žáků a studentů se speciálními vzdělávacími potřebami, odst. </a:t>
            </a:r>
            <a:r>
              <a:rPr lang="cs-CZ" sz="2800" dirty="0" smtClean="0">
                <a:solidFill>
                  <a:srgbClr val="002060"/>
                </a:solidFill>
              </a:rPr>
              <a:t>6: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400" i="1" dirty="0" smtClean="0">
                <a:solidFill>
                  <a:srgbClr val="002060"/>
                </a:solidFill>
              </a:rPr>
              <a:t>„ </a:t>
            </a:r>
            <a:r>
              <a:rPr lang="cs-CZ" i="1" dirty="0" smtClean="0">
                <a:solidFill>
                  <a:srgbClr val="002060"/>
                </a:solidFill>
              </a:rPr>
              <a:t>Pro </a:t>
            </a:r>
            <a:r>
              <a:rPr lang="cs-CZ" i="1" dirty="0">
                <a:solidFill>
                  <a:srgbClr val="002060"/>
                </a:solidFill>
              </a:rPr>
              <a:t>žáky a studenty se zdravotním postižením a zdravotním znevýhodněním se při přijímání ke vzdělávání </a:t>
            </a:r>
            <a:r>
              <a:rPr lang="cs-CZ" i="1" u="sng" dirty="0">
                <a:solidFill>
                  <a:srgbClr val="002060"/>
                </a:solidFill>
              </a:rPr>
              <a:t>a při jeho ukončování stanoví vhodné podmínky </a:t>
            </a:r>
            <a:r>
              <a:rPr lang="cs-CZ" i="1" dirty="0">
                <a:solidFill>
                  <a:srgbClr val="002060"/>
                </a:solidFill>
              </a:rPr>
              <a:t>odpovídající jejich potřebám. </a:t>
            </a:r>
            <a:r>
              <a:rPr lang="cs-CZ" i="1" u="sng" dirty="0">
                <a:solidFill>
                  <a:srgbClr val="002060"/>
                </a:solidFill>
              </a:rPr>
              <a:t>Při hodnocení</a:t>
            </a:r>
            <a:r>
              <a:rPr lang="cs-CZ" i="1" dirty="0">
                <a:solidFill>
                  <a:srgbClr val="002060"/>
                </a:solidFill>
              </a:rPr>
              <a:t> žáků a studentů se speciálními vzdělávacími potřebami se </a:t>
            </a:r>
            <a:r>
              <a:rPr lang="cs-CZ" i="1" u="sng" dirty="0">
                <a:solidFill>
                  <a:srgbClr val="002060"/>
                </a:solidFill>
              </a:rPr>
              <a:t>přihlíží k povaze postižení </a:t>
            </a:r>
            <a:r>
              <a:rPr lang="cs-CZ" i="1" dirty="0">
                <a:solidFill>
                  <a:srgbClr val="002060"/>
                </a:solidFill>
              </a:rPr>
              <a:t>nebo znevýhodnění. …“.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Vyrovnávací a podpůrná opatření – Vyhláška </a:t>
            </a:r>
            <a:r>
              <a:rPr lang="cs-CZ" sz="2400" dirty="0">
                <a:solidFill>
                  <a:srgbClr val="002060"/>
                </a:solidFill>
              </a:rPr>
              <a:t>č. 103/2014 Sb., kterou se mění vyhláška č. 73/2005 </a:t>
            </a:r>
            <a:r>
              <a:rPr lang="cs-CZ" sz="2400" dirty="0" smtClean="0">
                <a:solidFill>
                  <a:srgbClr val="002060"/>
                </a:solidFill>
              </a:rPr>
              <a:t>Sb. o </a:t>
            </a:r>
            <a:r>
              <a:rPr lang="cs-CZ" sz="2400" dirty="0">
                <a:solidFill>
                  <a:srgbClr val="002060"/>
                </a:solidFill>
              </a:rPr>
              <a:t>vzdělávání dětí, žáků a studentů se </a:t>
            </a:r>
            <a:r>
              <a:rPr lang="cs-CZ" sz="2400" dirty="0" smtClean="0">
                <a:solidFill>
                  <a:srgbClr val="002060"/>
                </a:solidFill>
              </a:rPr>
              <a:t>speciálními </a:t>
            </a:r>
            <a:r>
              <a:rPr lang="cs-CZ" sz="2400" dirty="0">
                <a:solidFill>
                  <a:srgbClr val="002060"/>
                </a:solidFill>
              </a:rPr>
              <a:t>vzdělávacími potřebami a dětí, žáků a studentů mimořádně </a:t>
            </a:r>
            <a:r>
              <a:rPr lang="cs-CZ" sz="2400" dirty="0" smtClean="0">
                <a:solidFill>
                  <a:srgbClr val="002060"/>
                </a:solidFill>
              </a:rPr>
              <a:t>nadaných. </a:t>
            </a: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08784" y="6381328"/>
            <a:ext cx="6536843" cy="247623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</a:p>
        </p:txBody>
      </p:sp>
    </p:spTree>
    <p:extLst>
      <p:ext uri="{BB962C8B-B14F-4D97-AF65-F5344CB8AC3E}">
        <p14:creationId xmlns:p14="http://schemas.microsoft.com/office/powerpoint/2010/main" val="474442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Spolupráce školy se školským poradenským zařízením (PPP, SPC)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Zajišťování </a:t>
            </a:r>
            <a:r>
              <a:rPr lang="cs-CZ" sz="2800" dirty="0">
                <a:solidFill>
                  <a:srgbClr val="002060"/>
                </a:solidFill>
              </a:rPr>
              <a:t>nebo zprostředkování diagnostiky speciálních vzdělávacích potřeb (vstupní a průběžné) </a:t>
            </a:r>
            <a:r>
              <a:rPr lang="cs-CZ" sz="2800" dirty="0" smtClean="0">
                <a:solidFill>
                  <a:srgbClr val="002060"/>
                </a:solidFill>
              </a:rPr>
              <a:t/>
            </a:r>
            <a:br>
              <a:rPr lang="cs-CZ" sz="2800" dirty="0" smtClean="0">
                <a:solidFill>
                  <a:srgbClr val="002060"/>
                </a:solidFill>
              </a:rPr>
            </a:br>
            <a:r>
              <a:rPr lang="cs-CZ" sz="2800" dirty="0" smtClean="0">
                <a:solidFill>
                  <a:srgbClr val="002060"/>
                </a:solidFill>
              </a:rPr>
              <a:t>a </a:t>
            </a:r>
            <a:r>
              <a:rPr lang="cs-CZ" sz="2800" dirty="0">
                <a:solidFill>
                  <a:srgbClr val="002060"/>
                </a:solidFill>
              </a:rPr>
              <a:t>intervenčních činností pro žáky se speciálními vzdělávacími potřebami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Vyhláška </a:t>
            </a:r>
            <a:r>
              <a:rPr lang="cs-CZ" sz="2800" dirty="0">
                <a:solidFill>
                  <a:srgbClr val="002060"/>
                </a:solidFill>
              </a:rPr>
              <a:t>č. 72/2005 Sb., o poskytování poradenských služeb ve školách a školských poradenských zařízeních (ve znění vyhlášky č. 116/2011 Sb</a:t>
            </a:r>
            <a:r>
              <a:rPr lang="cs-CZ" sz="2800" dirty="0" smtClean="0">
                <a:solidFill>
                  <a:srgbClr val="002060"/>
                </a:solidFill>
              </a:rPr>
              <a:t>.).</a:t>
            </a:r>
          </a:p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UZPŮSOBENÍ PODMÍNEK </a:t>
            </a:r>
          </a:p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KONÁNÍ ZÁVĚREČNÉ ZKOUŠKY S OHLEDEM </a:t>
            </a:r>
          </a:p>
          <a:p>
            <a:pPr algn="ctr"/>
            <a:r>
              <a:rPr lang="cs-CZ" sz="2800" dirty="0" smtClean="0">
                <a:solidFill>
                  <a:srgbClr val="002060"/>
                </a:solidFill>
              </a:rPr>
              <a:t>NA TYP A STUPEŇ ZDRAVOTNÍHO POSTIŽENÍ ŽÁKA  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31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00472" y="404664"/>
            <a:ext cx="9421702" cy="5976664"/>
          </a:xfrm>
        </p:spPr>
        <p:txBody>
          <a:bodyPr/>
          <a:lstStyle/>
          <a:p>
            <a:r>
              <a:rPr lang="cs-CZ" sz="3600" dirty="0" smtClean="0">
                <a:solidFill>
                  <a:srgbClr val="002060"/>
                </a:solidFill>
              </a:rPr>
              <a:t>KOMPETENCE K UZPŮSOBENÍ PODMÍNEK KONÁNÍ ZZ PRO ŽÁKA SE SVP</a:t>
            </a:r>
          </a:p>
          <a:p>
            <a:pPr marL="457200" indent="-457200"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2060"/>
                </a:solidFill>
              </a:rPr>
              <a:t>Lze stanovit a právně zakotvit </a:t>
            </a:r>
            <a:r>
              <a:rPr lang="cs-CZ" sz="2000" i="1" dirty="0">
                <a:solidFill>
                  <a:srgbClr val="002060"/>
                </a:solidFill>
              </a:rPr>
              <a:t>konkrétní podmínky pro žáky </a:t>
            </a:r>
            <a:r>
              <a:rPr lang="cs-CZ" sz="2000" i="1" dirty="0" smtClean="0">
                <a:solidFill>
                  <a:srgbClr val="002060"/>
                </a:solidFill>
              </a:rPr>
              <a:t>s </a:t>
            </a:r>
            <a:r>
              <a:rPr lang="cs-CZ" sz="2000" i="1" dirty="0">
                <a:solidFill>
                  <a:srgbClr val="002060"/>
                </a:solidFill>
              </a:rPr>
              <a:t>různými typy a stupni </a:t>
            </a:r>
            <a:r>
              <a:rPr lang="cs-CZ" sz="2000" i="1" dirty="0" smtClean="0">
                <a:solidFill>
                  <a:srgbClr val="002060"/>
                </a:solidFill>
              </a:rPr>
              <a:t>postižení jako u maturitních zkoušek, </a:t>
            </a:r>
            <a:r>
              <a:rPr lang="cs-CZ" sz="2000" i="1" dirty="0">
                <a:solidFill>
                  <a:srgbClr val="002060"/>
                </a:solidFill>
              </a:rPr>
              <a:t>je to  </a:t>
            </a:r>
            <a:r>
              <a:rPr lang="cs-CZ" sz="2000" i="1" dirty="0" smtClean="0">
                <a:solidFill>
                  <a:srgbClr val="002060"/>
                </a:solidFill>
              </a:rPr>
              <a:t>reálné a potřebné pro žáky?  </a:t>
            </a:r>
            <a:endParaRPr lang="cs-CZ" sz="2000" i="1" dirty="0">
              <a:solidFill>
                <a:srgbClr val="002060"/>
              </a:solidFill>
            </a:endParaRPr>
          </a:p>
          <a:p>
            <a:pPr marL="457200" indent="-457200"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2060"/>
                </a:solidFill>
              </a:rPr>
              <a:t>U žáků učebních oborů nelze paušalizovat potřeby žáků a spoléhat na jejich dobré vzdělávací předpoklady jako u žáků maturitních oborů.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2060"/>
                </a:solidFill>
              </a:rPr>
              <a:t>Zejména v oborech kategorie E jsou proto některá témata již přímo vytvářená pro žáky se SVP – specifikace zadání dle konkrétního zaměření oboru, nižší nároky na písemnou zkoušku, podmínky průběhu praktické zkoušky apod.  </a:t>
            </a:r>
          </a:p>
          <a:p>
            <a:pPr marL="1334796" lvl="1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</a:rPr>
              <a:t>Kompetence ředitele školy (§ 16 odst. 6 š. z.)</a:t>
            </a:r>
          </a:p>
          <a:p>
            <a:pPr marL="1334796" lvl="1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</a:rPr>
              <a:t>Doklady o žákově postižení z PPP/SPC pro kontrolu, příp. ad hoc vyjádření k uzpůsobení podmínek ZZ </a:t>
            </a:r>
          </a:p>
          <a:p>
            <a:pPr marL="1334796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</a:rPr>
              <a:t>Spoleh na profesní kompetence a odpovědnost učitelů, kteří žáka dlouhodobě vzdělávali a znají jeho potřeby.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88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000" y="332656"/>
            <a:ext cx="9360000" cy="5976664"/>
          </a:xfrm>
        </p:spPr>
        <p:txBody>
          <a:bodyPr/>
          <a:lstStyle/>
          <a:p>
            <a:r>
              <a:rPr lang="cs-CZ" sz="3600" dirty="0" smtClean="0">
                <a:solidFill>
                  <a:srgbClr val="002060"/>
                </a:solidFill>
              </a:rPr>
              <a:t>JAK POSTUPOVAT PŘI ZAJIŠTĚNÍ NOVÉ ZZ U ŽÁKA SE SVP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Zkušenosti s žákem z průběhu výuky, znalost jeho speciálních vzdělávacích potřeb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Posouzení témat písemné, praktické a ústní zkoušky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cs-CZ" sz="2800" dirty="0" smtClean="0">
                <a:solidFill>
                  <a:srgbClr val="002060"/>
                </a:solidFill>
              </a:rPr>
              <a:t>     z hlediska SVP žáka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800" dirty="0" smtClean="0">
                <a:solidFill>
                  <a:srgbClr val="002060"/>
                </a:solidFill>
              </a:rPr>
              <a:t>Zvážení potřeby vyrovnávacích a podpůrných opatření- uzpůsobení podmínek konání ZZ – doporučení ze  SPC /PPP u které je žák veden  </a:t>
            </a:r>
          </a:p>
          <a:p>
            <a:pPr marL="1334796" lvl="1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2060"/>
                </a:solidFill>
              </a:rPr>
              <a:t>Individuální přístup, role a působení učitele žáka u ZZ</a:t>
            </a:r>
          </a:p>
          <a:p>
            <a:pPr marL="1334796" lvl="1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2060"/>
                </a:solidFill>
              </a:rPr>
              <a:t>Prodloužení </a:t>
            </a:r>
            <a:r>
              <a:rPr lang="cs-CZ" sz="2000" dirty="0">
                <a:solidFill>
                  <a:srgbClr val="002060"/>
                </a:solidFill>
              </a:rPr>
              <a:t>času na konání </a:t>
            </a:r>
            <a:r>
              <a:rPr lang="cs-CZ" sz="2000" dirty="0" smtClean="0">
                <a:solidFill>
                  <a:srgbClr val="002060"/>
                </a:solidFill>
              </a:rPr>
              <a:t>zkoušek (písemné, praktické, ústní)</a:t>
            </a:r>
            <a:endParaRPr lang="cs-CZ" sz="2000" dirty="0">
              <a:solidFill>
                <a:srgbClr val="002060"/>
              </a:solidFill>
            </a:endParaRPr>
          </a:p>
          <a:p>
            <a:pPr marL="1334796" lvl="1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2060"/>
                </a:solidFill>
              </a:rPr>
              <a:t>Přítomnost asistenta pedagoga, tlumočníka</a:t>
            </a:r>
          </a:p>
          <a:p>
            <a:pPr marL="1334796" lvl="1" indent="-4572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000" i="1" dirty="0" smtClean="0">
                <a:solidFill>
                  <a:srgbClr val="002060"/>
                </a:solidFill>
              </a:rPr>
              <a:t>Formální úpravy témat jednotného zadání </a:t>
            </a:r>
            <a:endParaRPr lang="cs-CZ" sz="2000" i="1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44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931328"/>
          </a:xfrm>
        </p:spPr>
        <p:txBody>
          <a:bodyPr/>
          <a:lstStyle/>
          <a:p>
            <a:pPr marL="0" lvl="1" indent="0"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MOŽNOSTI FORMÁLNÍCH ÚPRAV TÉMAT JEDNOTNÉHO ZADÁNÍ</a:t>
            </a:r>
          </a:p>
          <a:p>
            <a:pPr marL="285750" lvl="1" indent="-285750"/>
            <a:r>
              <a:rPr lang="cs-CZ" sz="2400" dirty="0">
                <a:solidFill>
                  <a:srgbClr val="002060"/>
                </a:solidFill>
              </a:rPr>
              <a:t>IIS NZZ </a:t>
            </a:r>
            <a:r>
              <a:rPr lang="cs-CZ" sz="2400" dirty="0" smtClean="0">
                <a:solidFill>
                  <a:srgbClr val="002060"/>
                </a:solidFill>
              </a:rPr>
              <a:t>umožňuje </a:t>
            </a:r>
            <a:r>
              <a:rPr lang="cs-CZ" sz="2400" dirty="0">
                <a:solidFill>
                  <a:srgbClr val="002060"/>
                </a:solidFill>
              </a:rPr>
              <a:t>provádět </a:t>
            </a:r>
            <a:r>
              <a:rPr lang="cs-CZ" sz="2400" dirty="0" smtClean="0">
                <a:solidFill>
                  <a:srgbClr val="002060"/>
                </a:solidFill>
              </a:rPr>
              <a:t>formální úpravy </a:t>
            </a:r>
            <a:r>
              <a:rPr lang="cs-CZ" sz="2400" dirty="0">
                <a:solidFill>
                  <a:srgbClr val="002060"/>
                </a:solidFill>
              </a:rPr>
              <a:t>u témat pro žáky se zrakovým postižením – zvětšení písma, obrázků apod.. </a:t>
            </a:r>
          </a:p>
          <a:p>
            <a:pPr marL="285750" lvl="1" indent="-285750"/>
            <a:r>
              <a:rPr lang="cs-CZ" sz="2400" dirty="0" smtClean="0">
                <a:solidFill>
                  <a:srgbClr val="002060"/>
                </a:solidFill>
              </a:rPr>
              <a:t>Témata JZZZ může škola </a:t>
            </a:r>
            <a:r>
              <a:rPr lang="cs-CZ" sz="2400" b="1" dirty="0" smtClean="0">
                <a:solidFill>
                  <a:srgbClr val="002060"/>
                </a:solidFill>
              </a:rPr>
              <a:t>FORMÁLNĚ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</a:rPr>
              <a:t>NIKOLIV OBSAHOVĚ </a:t>
            </a:r>
            <a:r>
              <a:rPr lang="cs-CZ" sz="2400" dirty="0" smtClean="0">
                <a:solidFill>
                  <a:srgbClr val="002060"/>
                </a:solidFill>
              </a:rPr>
              <a:t>upravit i jiným způsobem, pokud je to nezbytné vzhledem k typu a stupni ZP žáka.  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</a:pPr>
            <a:r>
              <a:rPr lang="cs-CZ" sz="2000" i="1" dirty="0" smtClean="0">
                <a:solidFill>
                  <a:srgbClr val="002060"/>
                </a:solidFill>
              </a:rPr>
              <a:t>Využívají to zejména speciální SŠ pro žáky se zdravotním postižením (SP, </a:t>
            </a:r>
            <a:r>
              <a:rPr lang="cs-CZ" sz="2000" i="1" dirty="0" err="1" smtClean="0">
                <a:solidFill>
                  <a:srgbClr val="002060"/>
                </a:solidFill>
              </a:rPr>
              <a:t>ZrP</a:t>
            </a:r>
            <a:r>
              <a:rPr lang="cs-CZ" sz="2000" i="1" dirty="0" smtClean="0">
                <a:solidFill>
                  <a:srgbClr val="002060"/>
                </a:solidFill>
              </a:rPr>
              <a:t>, TP, kombinované vady, SPU, autismus…) pro žáky s těžkými stupni ZP.   </a:t>
            </a:r>
          </a:p>
          <a:p>
            <a:pPr marL="799193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2060"/>
                </a:solidFill>
              </a:rPr>
              <a:t>Škola si stáhne JZZZ a získá témata ve formátu PDF, který nelze upravovat. Vybere si témata, která využije u ZZ. </a:t>
            </a:r>
          </a:p>
          <a:p>
            <a:pPr marL="799193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2060"/>
                </a:solidFill>
              </a:rPr>
              <a:t>S pomocí vhodného soft-</a:t>
            </a:r>
            <a:r>
              <a:rPr lang="cs-CZ" sz="2000" dirty="0" err="1" smtClean="0">
                <a:solidFill>
                  <a:srgbClr val="002060"/>
                </a:solidFill>
              </a:rPr>
              <a:t>ware</a:t>
            </a:r>
            <a:r>
              <a:rPr lang="cs-CZ" sz="2000" dirty="0" smtClean="0">
                <a:solidFill>
                  <a:srgbClr val="002060"/>
                </a:solidFill>
              </a:rPr>
              <a:t> je převede do otevřeného formátu (WORD) a přizpůsobí potřebám žáka/žáků.</a:t>
            </a:r>
          </a:p>
          <a:p>
            <a:pPr marL="799193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2060"/>
                </a:solidFill>
              </a:rPr>
              <a:t>Počty témat pro žáka stanoví vyhláška č 47/2005 Sb. v platném znění.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876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FORMÁLNÍ ÚPRAVA </a:t>
            </a:r>
            <a:r>
              <a:rPr lang="cs-CZ" sz="3600" dirty="0">
                <a:solidFill>
                  <a:srgbClr val="002060"/>
                </a:solidFill>
              </a:rPr>
              <a:t>TÉMAT </a:t>
            </a:r>
            <a:r>
              <a:rPr lang="cs-CZ" sz="3600" dirty="0" smtClean="0">
                <a:solidFill>
                  <a:srgbClr val="002060"/>
                </a:solidFill>
              </a:rPr>
              <a:t>JZZZ</a:t>
            </a:r>
            <a:endParaRPr lang="cs-CZ" sz="3600" dirty="0">
              <a:solidFill>
                <a:srgbClr val="002060"/>
              </a:solidFill>
            </a:endParaRPr>
          </a:p>
          <a:p>
            <a:pPr marL="0" lvl="1" indent="0" algn="ctr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Podmínka: </a:t>
            </a:r>
          </a:p>
          <a:p>
            <a:pPr marL="0" lvl="1" indent="0" algn="ctr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ŠKOLA ODPOVÍDÁ ZA TO, ŽE TÉMA </a:t>
            </a:r>
            <a:r>
              <a:rPr lang="cs-CZ" sz="2400" b="1" dirty="0" smtClean="0">
                <a:solidFill>
                  <a:srgbClr val="002060"/>
                </a:solidFill>
              </a:rPr>
              <a:t>PŘIZPŮSOBENÉ</a:t>
            </a:r>
            <a:r>
              <a:rPr lang="cs-CZ" sz="2400" dirty="0" smtClean="0">
                <a:solidFill>
                  <a:srgbClr val="002060"/>
                </a:solidFill>
              </a:rPr>
              <a:t> SVP ŽÁKA MÁ OBSAH </a:t>
            </a:r>
            <a:r>
              <a:rPr lang="cs-CZ" sz="2400" b="1" dirty="0" smtClean="0">
                <a:solidFill>
                  <a:srgbClr val="002060"/>
                </a:solidFill>
              </a:rPr>
              <a:t>SHODNÝ </a:t>
            </a:r>
            <a:r>
              <a:rPr lang="cs-CZ" sz="2400" dirty="0" smtClean="0">
                <a:solidFill>
                  <a:srgbClr val="002060"/>
                </a:solidFill>
              </a:rPr>
              <a:t>S TÉMATEM </a:t>
            </a:r>
            <a:r>
              <a:rPr lang="cs-CZ" sz="2400" b="1" dirty="0" smtClean="0">
                <a:solidFill>
                  <a:srgbClr val="002060"/>
                </a:solidFill>
              </a:rPr>
              <a:t>STANOVENÝM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</a:p>
          <a:p>
            <a:pPr marL="0" lvl="1" indent="0" algn="ctr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V JEDNOTNÉM ZADÁNÍ.</a:t>
            </a:r>
          </a:p>
          <a:p>
            <a:pPr marL="0" lvl="1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Příklady formálních úprav témat: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2060"/>
                </a:solidFill>
              </a:rPr>
              <a:t>PÍSEMNÁ ZKOUŠKA – možnost zestručnit formulaci otázek, změnit formu odpovědi žáka, převést otevřené otázky do formy testových (zejména u žáků se SP, se SPU a s kombinovanými vadami /KV);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2060"/>
                </a:solidFill>
              </a:rPr>
              <a:t>PRAKTICKÁ ZKOUŠKA – možnost podrobněji rozpracovat pokyny k  provedení úkolu, tvorbě výrobku, organizaci zkoušky (skupinová práce pod dozorem) dodržování pravidel BOZP apod. </a:t>
            </a:r>
            <a:r>
              <a:rPr lang="cs-CZ" dirty="0">
                <a:solidFill>
                  <a:srgbClr val="002060"/>
                </a:solidFill>
              </a:rPr>
              <a:t>(zejména u žáků </a:t>
            </a:r>
            <a:r>
              <a:rPr lang="cs-CZ" dirty="0" smtClean="0">
                <a:solidFill>
                  <a:srgbClr val="002060"/>
                </a:solidFill>
              </a:rPr>
              <a:t>s LMP a </a:t>
            </a:r>
            <a:r>
              <a:rPr lang="cs-CZ" dirty="0">
                <a:solidFill>
                  <a:srgbClr val="002060"/>
                </a:solidFill>
              </a:rPr>
              <a:t>u žáků s </a:t>
            </a:r>
            <a:r>
              <a:rPr lang="cs-CZ" dirty="0" smtClean="0">
                <a:solidFill>
                  <a:srgbClr val="002060"/>
                </a:solidFill>
              </a:rPr>
              <a:t>KV);</a:t>
            </a:r>
            <a:endParaRPr lang="cs-CZ" dirty="0">
              <a:solidFill>
                <a:srgbClr val="002060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2060"/>
                </a:solidFill>
              </a:rPr>
              <a:t>ÚSTNÍ ZKOUŠKA – možnost doplnit téma podklady pro žáka názornými ukázkami tj. fotografiemi materiálů, strojů, zařízení, výrobků, příp. kresbami apod. (zejména u žáků s LMP), podrobněji rozpracovat osnovu zadání a požadované odpovědi u odborných otázek (zejména u žáků se SP).        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Žáci se SVP - Konference NZZ_2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25714"/>
      </p:ext>
    </p:extLst>
  </p:cSld>
  <p:clrMapOvr>
    <a:masterClrMapping/>
  </p:clrMapOvr>
</p:sld>
</file>

<file path=ppt/theme/theme1.xml><?xml version="1.0" encoding="utf-8"?>
<a:theme xmlns:a="http://schemas.openxmlformats.org/drawingml/2006/main" name="NZZ">
  <a:themeElements>
    <a:clrScheme name="NZ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Z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Z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NZZ</Template>
  <TotalTime>773</TotalTime>
  <Words>806</Words>
  <Application>Microsoft Office PowerPoint</Application>
  <PresentationFormat>A4 (210 x 297 mm)</PresentationFormat>
  <Paragraphs>174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NZZ</vt:lpstr>
      <vt:lpstr>Jednotné zkoušky pro žáky se speciálními vzdělávacími potřebami </vt:lpstr>
      <vt:lpstr>Žáci se SVP - Konference NZZ_2</vt:lpstr>
      <vt:lpstr>Žáci se SVP - Konference NZZ_2</vt:lpstr>
      <vt:lpstr>Žáci se SVP - Konference NZZ_2</vt:lpstr>
      <vt:lpstr>Žáci se SVP - Konference NZZ_2</vt:lpstr>
      <vt:lpstr>Žáci se SVP - Konference NZZ_2</vt:lpstr>
      <vt:lpstr>Žáci se SVP - Konference NZZ_2</vt:lpstr>
      <vt:lpstr>Žáci se SVP - Konference NZZ_2</vt:lpstr>
      <vt:lpstr>Žáci se SVP - Konference NZZ_2</vt:lpstr>
      <vt:lpstr>Žáci se SVP - Konference NZZ_2</vt:lpstr>
      <vt:lpstr>Prezentace aplikace PowerPoint</vt:lpstr>
    </vt:vector>
  </TitlesOfParts>
  <Company>NUOV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hana.husakova</dc:creator>
  <cp:lastModifiedBy>Jezberová Romana</cp:lastModifiedBy>
  <cp:revision>89</cp:revision>
  <dcterms:created xsi:type="dcterms:W3CDTF">2010-11-29T12:12:55Z</dcterms:created>
  <dcterms:modified xsi:type="dcterms:W3CDTF">2015-02-16T14:37:05Z</dcterms:modified>
</cp:coreProperties>
</file>