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256" r:id="rId2"/>
    <p:sldId id="262" r:id="rId3"/>
    <p:sldId id="263" r:id="rId4"/>
    <p:sldId id="264" r:id="rId5"/>
    <p:sldId id="265" r:id="rId6"/>
    <p:sldId id="267" r:id="rId7"/>
    <p:sldId id="261" r:id="rId8"/>
    <p:sldId id="266" r:id="rId9"/>
    <p:sldId id="259" r:id="rId10"/>
  </p:sldIdLst>
  <p:sldSz cx="9906000" cy="6858000" type="A4"/>
  <p:notesSz cx="6858000" cy="9144000"/>
  <p:defaultTextStyle>
    <a:defPPr>
      <a:defRPr lang="cs-CZ"/>
    </a:defPPr>
    <a:lvl1pPr algn="l" rtl="0" fontAlgn="base">
      <a:spcBef>
        <a:spcPct val="0"/>
      </a:spcBef>
      <a:spcAft>
        <a:spcPct val="0"/>
      </a:spcAft>
      <a:defRPr sz="2500" b="1" kern="1200">
        <a:solidFill>
          <a:schemeClr val="bg1"/>
        </a:solidFill>
        <a:latin typeface="Arial" charset="0"/>
        <a:ea typeface="+mn-ea"/>
        <a:cs typeface="Arial" charset="0"/>
      </a:defRPr>
    </a:lvl1pPr>
    <a:lvl2pPr marL="419100" indent="38100" algn="l" rtl="0" fontAlgn="base">
      <a:spcBef>
        <a:spcPct val="0"/>
      </a:spcBef>
      <a:spcAft>
        <a:spcPct val="0"/>
      </a:spcAft>
      <a:defRPr sz="2500" b="1" kern="1200">
        <a:solidFill>
          <a:schemeClr val="bg1"/>
        </a:solidFill>
        <a:latin typeface="Arial" charset="0"/>
        <a:ea typeface="+mn-ea"/>
        <a:cs typeface="Arial" charset="0"/>
      </a:defRPr>
    </a:lvl2pPr>
    <a:lvl3pPr marL="838200" indent="76200" algn="l" rtl="0" fontAlgn="base">
      <a:spcBef>
        <a:spcPct val="0"/>
      </a:spcBef>
      <a:spcAft>
        <a:spcPct val="0"/>
      </a:spcAft>
      <a:defRPr sz="2500" b="1" kern="1200">
        <a:solidFill>
          <a:schemeClr val="bg1"/>
        </a:solidFill>
        <a:latin typeface="Arial" charset="0"/>
        <a:ea typeface="+mn-ea"/>
        <a:cs typeface="Arial" charset="0"/>
      </a:defRPr>
    </a:lvl3pPr>
    <a:lvl4pPr marL="1258888" indent="112713" algn="l" rtl="0" fontAlgn="base">
      <a:spcBef>
        <a:spcPct val="0"/>
      </a:spcBef>
      <a:spcAft>
        <a:spcPct val="0"/>
      </a:spcAft>
      <a:defRPr sz="2500" b="1" kern="1200">
        <a:solidFill>
          <a:schemeClr val="bg1"/>
        </a:solidFill>
        <a:latin typeface="Arial" charset="0"/>
        <a:ea typeface="+mn-ea"/>
        <a:cs typeface="Arial" charset="0"/>
      </a:defRPr>
    </a:lvl4pPr>
    <a:lvl5pPr marL="1677988" indent="150813" algn="l" rtl="0" fontAlgn="base">
      <a:spcBef>
        <a:spcPct val="0"/>
      </a:spcBef>
      <a:spcAft>
        <a:spcPct val="0"/>
      </a:spcAft>
      <a:defRPr sz="2500" b="1" kern="1200">
        <a:solidFill>
          <a:schemeClr val="bg1"/>
        </a:solidFill>
        <a:latin typeface="Arial" charset="0"/>
        <a:ea typeface="+mn-ea"/>
        <a:cs typeface="Arial" charset="0"/>
      </a:defRPr>
    </a:lvl5pPr>
    <a:lvl6pPr marL="2286000" algn="l" defTabSz="914400" rtl="0" eaLnBrk="1" latinLnBrk="0" hangingPunct="1">
      <a:defRPr sz="2500" b="1" kern="1200">
        <a:solidFill>
          <a:schemeClr val="bg1"/>
        </a:solidFill>
        <a:latin typeface="Arial" charset="0"/>
        <a:ea typeface="+mn-ea"/>
        <a:cs typeface="Arial" charset="0"/>
      </a:defRPr>
    </a:lvl6pPr>
    <a:lvl7pPr marL="2743200" algn="l" defTabSz="914400" rtl="0" eaLnBrk="1" latinLnBrk="0" hangingPunct="1">
      <a:defRPr sz="2500" b="1" kern="1200">
        <a:solidFill>
          <a:schemeClr val="bg1"/>
        </a:solidFill>
        <a:latin typeface="Arial" charset="0"/>
        <a:ea typeface="+mn-ea"/>
        <a:cs typeface="Arial" charset="0"/>
      </a:defRPr>
    </a:lvl7pPr>
    <a:lvl8pPr marL="3200400" algn="l" defTabSz="914400" rtl="0" eaLnBrk="1" latinLnBrk="0" hangingPunct="1">
      <a:defRPr sz="2500" b="1" kern="1200">
        <a:solidFill>
          <a:schemeClr val="bg1"/>
        </a:solidFill>
        <a:latin typeface="Arial" charset="0"/>
        <a:ea typeface="+mn-ea"/>
        <a:cs typeface="Arial" charset="0"/>
      </a:defRPr>
    </a:lvl8pPr>
    <a:lvl9pPr marL="3657600" algn="l" defTabSz="914400" rtl="0" eaLnBrk="1" latinLnBrk="0" hangingPunct="1">
      <a:defRPr sz="2500" b="1"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894" y="108"/>
      </p:cViewPr>
      <p:guideLst>
        <p:guide orient="horz" pos="2160"/>
        <p:guide pos="3120"/>
      </p:guideLst>
    </p:cSldViewPr>
  </p:slideViewPr>
  <p:notesTextViewPr>
    <p:cViewPr>
      <p:scale>
        <a:sx n="100" d="100"/>
        <a:sy n="100" d="100"/>
      </p:scale>
      <p:origin x="0" y="0"/>
    </p:cViewPr>
  </p:notesTextViewPr>
  <p:notesViewPr>
    <p:cSldViewPr>
      <p:cViewPr varScale="1">
        <p:scale>
          <a:sx n="99" d="100"/>
          <a:sy n="99" d="100"/>
        </p:scale>
        <p:origin x="-258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78C32C1A-0D36-46EE-AD5F-51BB21E4638C}" type="datetimeFigureOut">
              <a:rPr lang="cs-CZ"/>
              <a:pPr>
                <a:defRPr/>
              </a:pPr>
              <a:t>20.3.2015</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B4B79398-B7BE-4242-9166-6B6E67B7841E}" type="slidenum">
              <a:rPr lang="cs-CZ"/>
              <a:pPr>
                <a:defRPr/>
              </a:pPr>
              <a:t>‹#›</a:t>
            </a:fld>
            <a:endParaRPr lang="cs-CZ"/>
          </a:p>
        </p:txBody>
      </p:sp>
    </p:spTree>
    <p:extLst>
      <p:ext uri="{BB962C8B-B14F-4D97-AF65-F5344CB8AC3E}">
        <p14:creationId xmlns:p14="http://schemas.microsoft.com/office/powerpoint/2010/main" val="1699855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FB5386-7521-4CA5-A6F2-EBB055481EC9}" type="datetimeFigureOut">
              <a:rPr lang="cs-CZ"/>
              <a:pPr>
                <a:defRPr/>
              </a:pPr>
              <a:t>20.3.2015</a:t>
            </a:fld>
            <a:endParaRPr lang="cs-CZ"/>
          </a:p>
        </p:txBody>
      </p:sp>
      <p:sp>
        <p:nvSpPr>
          <p:cNvPr id="4" name="Zástupný symbol pro obrázek snímku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7258B3C-0F02-4E8F-A4F0-2D526B56946E}" type="slidenum">
              <a:rPr lang="cs-CZ"/>
              <a:pPr>
                <a:defRPr/>
              </a:pPr>
              <a:t>‹#›</a:t>
            </a:fld>
            <a:endParaRPr lang="cs-CZ"/>
          </a:p>
        </p:txBody>
      </p:sp>
    </p:spTree>
    <p:extLst>
      <p:ext uri="{BB962C8B-B14F-4D97-AF65-F5344CB8AC3E}">
        <p14:creationId xmlns:p14="http://schemas.microsoft.com/office/powerpoint/2010/main" val="28898639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Záhlaví části">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782363" y="4407378"/>
            <a:ext cx="8420688" cy="1362097"/>
          </a:xfrm>
        </p:spPr>
        <p:txBody>
          <a:bodyPr anchor="t"/>
          <a:lstStyle>
            <a:lvl1pPr algn="l">
              <a:defRPr sz="37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82363" y="2907056"/>
            <a:ext cx="8420688" cy="1500322"/>
          </a:xfrm>
        </p:spPr>
        <p:txBody>
          <a:bodyPr anchor="b"/>
          <a:lstStyle>
            <a:lvl1pPr marL="0" indent="0">
              <a:buNone/>
              <a:defRPr sz="1800"/>
            </a:lvl1pPr>
            <a:lvl2pPr marL="419847" indent="0">
              <a:buNone/>
              <a:defRPr sz="1700"/>
            </a:lvl2pPr>
            <a:lvl3pPr marL="839694" indent="0">
              <a:buNone/>
              <a:defRPr sz="1500"/>
            </a:lvl3pPr>
            <a:lvl4pPr marL="1259540" indent="0">
              <a:buNone/>
              <a:defRPr sz="1300"/>
            </a:lvl4pPr>
            <a:lvl5pPr marL="1679387" indent="0">
              <a:buNone/>
              <a:defRPr sz="1300"/>
            </a:lvl5pPr>
            <a:lvl6pPr marL="2099234" indent="0">
              <a:buNone/>
              <a:defRPr sz="1300"/>
            </a:lvl6pPr>
            <a:lvl7pPr marL="2519081" indent="0">
              <a:buNone/>
              <a:defRPr sz="1300"/>
            </a:lvl7pPr>
            <a:lvl8pPr marL="2938927" indent="0">
              <a:buNone/>
              <a:defRPr sz="1300"/>
            </a:lvl8pPr>
            <a:lvl9pPr marL="3358774" indent="0">
              <a:buNone/>
              <a:defRPr sz="1300"/>
            </a:lvl9pPr>
          </a:lstStyle>
          <a:p>
            <a:pPr lvl="0"/>
            <a:r>
              <a:rPr lang="cs-CZ" smtClean="0"/>
              <a:t>Klepnutím lze upravit styly předlohy textu.</a:t>
            </a:r>
          </a:p>
        </p:txBody>
      </p:sp>
      <p:sp>
        <p:nvSpPr>
          <p:cNvPr id="4" name="Rectangle 2"/>
          <p:cNvSpPr>
            <a:spLocks noGrp="1" noChangeArrowheads="1"/>
          </p:cNvSpPr>
          <p:nvPr>
            <p:ph type="sldNum" sz="quarter" idx="10"/>
          </p:nvPr>
        </p:nvSpPr>
        <p:spPr/>
        <p:txBody>
          <a:bodyPr/>
          <a:lstStyle>
            <a:lvl1pPr>
              <a:defRPr/>
            </a:lvl1pPr>
          </a:lstStyle>
          <a:p>
            <a:pPr>
              <a:defRPr/>
            </a:pPr>
            <a:fld id="{44C30062-8E9B-4811-9033-23965ED3B051}" type="slidenum">
              <a:rPr lang="cs-CZ"/>
              <a:pPr>
                <a:defRPr/>
              </a:pPr>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ázdná">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5124" name="Rectangle 4"/>
          <p:cNvSpPr>
            <a:spLocks noGrp="1" noChangeArrowheads="1"/>
          </p:cNvSpPr>
          <p:nvPr>
            <p:ph type="subTitle" idx="1"/>
          </p:nvPr>
        </p:nvSpPr>
        <p:spPr>
          <a:xfrm>
            <a:off x="200472" y="404665"/>
            <a:ext cx="9360000" cy="5832648"/>
          </a:xfrm>
        </p:spPr>
        <p:txBody>
          <a:bodyPr/>
          <a:lstStyle>
            <a:lvl1pPr marL="0" indent="0" algn="l">
              <a:buFont typeface="Wingdings" pitchFamily="2" charset="2"/>
              <a:buNone/>
              <a:defRPr/>
            </a:lvl1pPr>
          </a:lstStyle>
          <a:p>
            <a:r>
              <a:rPr lang="cs-CZ" dirty="0" smtClean="0"/>
              <a:t>Klepnutím lze upravit styl předlohy podnadpisů.</a:t>
            </a:r>
            <a:endParaRPr lang="cs-CZ" dirty="0"/>
          </a:p>
        </p:txBody>
      </p:sp>
      <p:sp>
        <p:nvSpPr>
          <p:cNvPr id="5"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znam">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8000" y="450000"/>
            <a:ext cx="9360000" cy="5760000"/>
          </a:xfrm>
        </p:spPr>
        <p:txBody>
          <a:bodyPr/>
          <a:lstStyle>
            <a:lvl1pPr>
              <a:buClr>
                <a:schemeClr val="tx1"/>
              </a:buClr>
              <a:defRPr sz="20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ová">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8000" y="450000"/>
            <a:ext cx="9360000" cy="5760000"/>
          </a:xfrm>
        </p:spPr>
        <p:txBody>
          <a:bodyPr/>
          <a:lstStyle>
            <a:lvl1pPr marL="0" indent="0">
              <a:buClr>
                <a:schemeClr val="tx1"/>
              </a:buClr>
              <a:buNone/>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endParaRPr lang="cs-CZ" dirty="0"/>
          </a:p>
        </p:txBody>
      </p:sp>
      <p:sp>
        <p:nvSpPr>
          <p:cNvPr id="5"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lední">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200472" y="4653136"/>
            <a:ext cx="9217024" cy="1500322"/>
          </a:xfrm>
        </p:spPr>
        <p:txBody>
          <a:bodyPr/>
          <a:lstStyle>
            <a:lvl1pPr marL="0" indent="0" algn="r">
              <a:buNone/>
              <a:defRPr sz="1800">
                <a:solidFill>
                  <a:schemeClr val="bg1"/>
                </a:solidFill>
              </a:defRPr>
            </a:lvl1pPr>
            <a:lvl2pPr marL="419847" indent="0">
              <a:buNone/>
              <a:defRPr sz="1700"/>
            </a:lvl2pPr>
            <a:lvl3pPr marL="839694" indent="0">
              <a:buNone/>
              <a:defRPr sz="1500"/>
            </a:lvl3pPr>
            <a:lvl4pPr marL="1259540" indent="0">
              <a:buNone/>
              <a:defRPr sz="1300"/>
            </a:lvl4pPr>
            <a:lvl5pPr marL="1679387" indent="0">
              <a:buNone/>
              <a:defRPr sz="1300"/>
            </a:lvl5pPr>
            <a:lvl6pPr marL="2099234" indent="0">
              <a:buNone/>
              <a:defRPr sz="1300"/>
            </a:lvl6pPr>
            <a:lvl7pPr marL="2519081" indent="0">
              <a:buNone/>
              <a:defRPr sz="1300"/>
            </a:lvl7pPr>
            <a:lvl8pPr marL="2938927" indent="0">
              <a:buNone/>
              <a:defRPr sz="1300"/>
            </a:lvl8pPr>
            <a:lvl9pPr marL="3358774" indent="0">
              <a:buNone/>
              <a:defRPr sz="1300"/>
            </a:lvl9pPr>
          </a:lstStyle>
          <a:p>
            <a:pPr lvl="0"/>
            <a:r>
              <a:rPr lang="cs-CZ" dirty="0"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t="-1000" b="-1000"/>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sldNum" sz="quarter" idx="4"/>
          </p:nvPr>
        </p:nvSpPr>
        <p:spPr bwMode="auto">
          <a:xfrm>
            <a:off x="7099300" y="6564313"/>
            <a:ext cx="2311400" cy="157162"/>
          </a:xfrm>
          <a:prstGeom prst="rect">
            <a:avLst/>
          </a:prstGeom>
          <a:noFill/>
          <a:ln w="9525">
            <a:noFill/>
            <a:miter lim="800000"/>
            <a:headEnd/>
            <a:tailEnd/>
          </a:ln>
          <a:effectLst/>
        </p:spPr>
        <p:txBody>
          <a:bodyPr vert="horz" wrap="square" lIns="91386" tIns="45696" rIns="91386" bIns="45696" numCol="1" anchor="t" anchorCtr="0" compatLnSpc="1">
            <a:prstTxWarp prst="textNoShape">
              <a:avLst/>
            </a:prstTxWarp>
          </a:bodyPr>
          <a:lstStyle>
            <a:lvl1pPr algn="r">
              <a:defRPr sz="700" b="0">
                <a:solidFill>
                  <a:schemeClr val="tx1"/>
                </a:solidFill>
                <a:cs typeface="+mn-cs"/>
              </a:defRPr>
            </a:lvl1pPr>
          </a:lstStyle>
          <a:p>
            <a:pPr>
              <a:defRPr/>
            </a:pPr>
            <a:fld id="{57EA1838-C991-47CD-91C6-98F8E60940DB}" type="slidenum">
              <a:rPr lang="cs-CZ"/>
              <a:pPr>
                <a:defRPr/>
              </a:pPr>
              <a:t>‹#›</a:t>
            </a:fld>
            <a:endParaRPr lang="cs-CZ" dirty="0"/>
          </a:p>
        </p:txBody>
      </p:sp>
      <p:sp>
        <p:nvSpPr>
          <p:cNvPr id="1027" name="Rectangle 3"/>
          <p:cNvSpPr>
            <a:spLocks noGrp="1" noChangeArrowheads="1"/>
          </p:cNvSpPr>
          <p:nvPr>
            <p:ph type="body" idx="1"/>
          </p:nvPr>
        </p:nvSpPr>
        <p:spPr bwMode="auto">
          <a:xfrm>
            <a:off x="1285875" y="881063"/>
            <a:ext cx="8335963" cy="5245100"/>
          </a:xfrm>
          <a:prstGeom prst="rect">
            <a:avLst/>
          </a:prstGeom>
          <a:noFill/>
          <a:ln w="9525">
            <a:noFill/>
            <a:miter lim="800000"/>
            <a:headEnd/>
            <a:tailEnd/>
          </a:ln>
        </p:spPr>
        <p:txBody>
          <a:bodyPr vert="horz" wrap="square" lIns="83925" tIns="41963" rIns="83925" bIns="41963"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6"/>
          <p:cNvSpPr>
            <a:spLocks noGrp="1" noChangeArrowheads="1"/>
          </p:cNvSpPr>
          <p:nvPr>
            <p:ph type="title"/>
          </p:nvPr>
        </p:nvSpPr>
        <p:spPr bwMode="auto">
          <a:xfrm>
            <a:off x="3086100" y="228600"/>
            <a:ext cx="6535738" cy="392113"/>
          </a:xfrm>
          <a:prstGeom prst="rect">
            <a:avLst/>
          </a:prstGeom>
          <a:noFill/>
          <a:ln w="9525">
            <a:noFill/>
            <a:miter lim="800000"/>
            <a:headEnd/>
            <a:tailEnd/>
          </a:ln>
        </p:spPr>
        <p:txBody>
          <a:bodyPr vert="horz" wrap="square" lIns="83969" tIns="41985" rIns="83969" bIns="41985" numCol="1" anchor="ctr" anchorCtr="0" compatLnSpc="1">
            <a:prstTxWarp prst="textNoShape">
              <a:avLst/>
            </a:prstTxWarp>
          </a:bodyPr>
          <a:lstStyle/>
          <a:p>
            <a:pPr lvl="0"/>
            <a:r>
              <a:rPr lang="cs-CZ" smtClean="0"/>
              <a:t>Klepnutím lze upravit styl předlohy nadpisů.</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Lst>
  <p:timing>
    <p:tnLst>
      <p:par>
        <p:cTn id="1" dur="indefinite" restart="never" nodeType="tmRoot"/>
      </p:par>
    </p:tnLst>
  </p:timing>
  <p:txStyles>
    <p:titleStyle>
      <a:lvl1pPr algn="r" defTabSz="912813" rtl="0" eaLnBrk="0" fontAlgn="base" hangingPunct="0">
        <a:spcBef>
          <a:spcPct val="0"/>
        </a:spcBef>
        <a:spcAft>
          <a:spcPct val="0"/>
        </a:spcAft>
        <a:defRPr b="1">
          <a:solidFill>
            <a:schemeClr val="tx1"/>
          </a:solidFill>
          <a:latin typeface="+mj-lt"/>
          <a:ea typeface="+mj-ea"/>
          <a:cs typeface="+mj-cs"/>
        </a:defRPr>
      </a:lvl1pPr>
      <a:lvl2pPr algn="r" defTabSz="912813" rtl="0" eaLnBrk="0" fontAlgn="base" hangingPunct="0">
        <a:spcBef>
          <a:spcPct val="0"/>
        </a:spcBef>
        <a:spcAft>
          <a:spcPct val="0"/>
        </a:spcAft>
        <a:defRPr b="1">
          <a:solidFill>
            <a:schemeClr val="tx1"/>
          </a:solidFill>
          <a:latin typeface="Arial" charset="0"/>
        </a:defRPr>
      </a:lvl2pPr>
      <a:lvl3pPr algn="r" defTabSz="912813" rtl="0" eaLnBrk="0" fontAlgn="base" hangingPunct="0">
        <a:spcBef>
          <a:spcPct val="0"/>
        </a:spcBef>
        <a:spcAft>
          <a:spcPct val="0"/>
        </a:spcAft>
        <a:defRPr b="1">
          <a:solidFill>
            <a:schemeClr val="tx1"/>
          </a:solidFill>
          <a:latin typeface="Arial" charset="0"/>
        </a:defRPr>
      </a:lvl3pPr>
      <a:lvl4pPr algn="r" defTabSz="912813" rtl="0" eaLnBrk="0" fontAlgn="base" hangingPunct="0">
        <a:spcBef>
          <a:spcPct val="0"/>
        </a:spcBef>
        <a:spcAft>
          <a:spcPct val="0"/>
        </a:spcAft>
        <a:defRPr b="1">
          <a:solidFill>
            <a:schemeClr val="tx1"/>
          </a:solidFill>
          <a:latin typeface="Arial" charset="0"/>
        </a:defRPr>
      </a:lvl4pPr>
      <a:lvl5pPr algn="r" defTabSz="912813" rtl="0" eaLnBrk="0" fontAlgn="base" hangingPunct="0">
        <a:spcBef>
          <a:spcPct val="0"/>
        </a:spcBef>
        <a:spcAft>
          <a:spcPct val="0"/>
        </a:spcAft>
        <a:defRPr b="1">
          <a:solidFill>
            <a:schemeClr val="tx1"/>
          </a:solidFill>
          <a:latin typeface="Arial" charset="0"/>
        </a:defRPr>
      </a:lvl5pPr>
      <a:lvl6pPr marL="419847" algn="r" defTabSz="914042" rtl="0" eaLnBrk="1" fontAlgn="base" hangingPunct="1">
        <a:spcBef>
          <a:spcPct val="0"/>
        </a:spcBef>
        <a:spcAft>
          <a:spcPct val="0"/>
        </a:spcAft>
        <a:defRPr sz="1800" b="1">
          <a:solidFill>
            <a:schemeClr val="bg1"/>
          </a:solidFill>
          <a:latin typeface="Arial" charset="0"/>
        </a:defRPr>
      </a:lvl6pPr>
      <a:lvl7pPr marL="839694" algn="r" defTabSz="914042" rtl="0" eaLnBrk="1" fontAlgn="base" hangingPunct="1">
        <a:spcBef>
          <a:spcPct val="0"/>
        </a:spcBef>
        <a:spcAft>
          <a:spcPct val="0"/>
        </a:spcAft>
        <a:defRPr sz="1800" b="1">
          <a:solidFill>
            <a:schemeClr val="bg1"/>
          </a:solidFill>
          <a:latin typeface="Arial" charset="0"/>
        </a:defRPr>
      </a:lvl7pPr>
      <a:lvl8pPr marL="1259540" algn="r" defTabSz="914042" rtl="0" eaLnBrk="1" fontAlgn="base" hangingPunct="1">
        <a:spcBef>
          <a:spcPct val="0"/>
        </a:spcBef>
        <a:spcAft>
          <a:spcPct val="0"/>
        </a:spcAft>
        <a:defRPr sz="1800" b="1">
          <a:solidFill>
            <a:schemeClr val="bg1"/>
          </a:solidFill>
          <a:latin typeface="Arial" charset="0"/>
        </a:defRPr>
      </a:lvl8pPr>
      <a:lvl9pPr marL="1679387" algn="r" defTabSz="914042" rtl="0" eaLnBrk="1" fontAlgn="base" hangingPunct="1">
        <a:spcBef>
          <a:spcPct val="0"/>
        </a:spcBef>
        <a:spcAft>
          <a:spcPct val="0"/>
        </a:spcAft>
        <a:defRPr sz="1800" b="1">
          <a:solidFill>
            <a:schemeClr val="bg1"/>
          </a:solidFill>
          <a:latin typeface="Arial" charset="0"/>
        </a:defRPr>
      </a:lvl9pPr>
    </p:titleStyle>
    <p:bodyStyle>
      <a:lvl1pPr marL="417513" indent="-417513"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8763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2pPr>
      <a:lvl3pPr marL="13335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3pPr>
      <a:lvl4pPr marL="17907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4pPr>
      <a:lvl5pPr marL="22479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5pPr>
      <a:lvl6pPr marL="2667776"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6pPr>
      <a:lvl7pPr marL="3087623"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7pPr>
      <a:lvl8pPr marL="3507470"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8pPr>
      <a:lvl9pPr marL="3927317"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9pPr>
    </p:bodyStyle>
    <p:otherStyle>
      <a:defPPr>
        <a:defRPr lang="cs-CZ"/>
      </a:defPPr>
      <a:lvl1pPr marL="0" algn="l" defTabSz="839694" rtl="0" eaLnBrk="1" latinLnBrk="0" hangingPunct="1">
        <a:defRPr sz="1700" kern="1200">
          <a:solidFill>
            <a:schemeClr val="tx1"/>
          </a:solidFill>
          <a:latin typeface="+mn-lt"/>
          <a:ea typeface="+mn-ea"/>
          <a:cs typeface="+mn-cs"/>
        </a:defRPr>
      </a:lvl1pPr>
      <a:lvl2pPr marL="419847" algn="l" defTabSz="839694" rtl="0" eaLnBrk="1" latinLnBrk="0" hangingPunct="1">
        <a:defRPr sz="1700" kern="1200">
          <a:solidFill>
            <a:schemeClr val="tx1"/>
          </a:solidFill>
          <a:latin typeface="+mn-lt"/>
          <a:ea typeface="+mn-ea"/>
          <a:cs typeface="+mn-cs"/>
        </a:defRPr>
      </a:lvl2pPr>
      <a:lvl3pPr marL="839694" algn="l" defTabSz="839694" rtl="0" eaLnBrk="1" latinLnBrk="0" hangingPunct="1">
        <a:defRPr sz="1700" kern="1200">
          <a:solidFill>
            <a:schemeClr val="tx1"/>
          </a:solidFill>
          <a:latin typeface="+mn-lt"/>
          <a:ea typeface="+mn-ea"/>
          <a:cs typeface="+mn-cs"/>
        </a:defRPr>
      </a:lvl3pPr>
      <a:lvl4pPr marL="1259540" algn="l" defTabSz="839694" rtl="0" eaLnBrk="1" latinLnBrk="0" hangingPunct="1">
        <a:defRPr sz="1700" kern="1200">
          <a:solidFill>
            <a:schemeClr val="tx1"/>
          </a:solidFill>
          <a:latin typeface="+mn-lt"/>
          <a:ea typeface="+mn-ea"/>
          <a:cs typeface="+mn-cs"/>
        </a:defRPr>
      </a:lvl4pPr>
      <a:lvl5pPr marL="1679387" algn="l" defTabSz="839694" rtl="0" eaLnBrk="1" latinLnBrk="0" hangingPunct="1">
        <a:defRPr sz="1700" kern="1200">
          <a:solidFill>
            <a:schemeClr val="tx1"/>
          </a:solidFill>
          <a:latin typeface="+mn-lt"/>
          <a:ea typeface="+mn-ea"/>
          <a:cs typeface="+mn-cs"/>
        </a:defRPr>
      </a:lvl5pPr>
      <a:lvl6pPr marL="2099234" algn="l" defTabSz="839694" rtl="0" eaLnBrk="1" latinLnBrk="0" hangingPunct="1">
        <a:defRPr sz="1700" kern="1200">
          <a:solidFill>
            <a:schemeClr val="tx1"/>
          </a:solidFill>
          <a:latin typeface="+mn-lt"/>
          <a:ea typeface="+mn-ea"/>
          <a:cs typeface="+mn-cs"/>
        </a:defRPr>
      </a:lvl6pPr>
      <a:lvl7pPr marL="2519081" algn="l" defTabSz="839694" rtl="0" eaLnBrk="1" latinLnBrk="0" hangingPunct="1">
        <a:defRPr sz="1700" kern="1200">
          <a:solidFill>
            <a:schemeClr val="tx1"/>
          </a:solidFill>
          <a:latin typeface="+mn-lt"/>
          <a:ea typeface="+mn-ea"/>
          <a:cs typeface="+mn-cs"/>
        </a:defRPr>
      </a:lvl7pPr>
      <a:lvl8pPr marL="2938927" algn="l" defTabSz="839694" rtl="0" eaLnBrk="1" latinLnBrk="0" hangingPunct="1">
        <a:defRPr sz="1700" kern="1200">
          <a:solidFill>
            <a:schemeClr val="tx1"/>
          </a:solidFill>
          <a:latin typeface="+mn-lt"/>
          <a:ea typeface="+mn-ea"/>
          <a:cs typeface="+mn-cs"/>
        </a:defRPr>
      </a:lvl8pPr>
      <a:lvl9pPr marL="3358774" algn="l" defTabSz="839694"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Nadpis 1"/>
          <p:cNvSpPr>
            <a:spLocks noGrp="1"/>
          </p:cNvSpPr>
          <p:nvPr>
            <p:ph type="title"/>
          </p:nvPr>
        </p:nvSpPr>
        <p:spPr>
          <a:xfrm>
            <a:off x="2617138" y="2276872"/>
            <a:ext cx="7160398" cy="3522662"/>
          </a:xfrm>
        </p:spPr>
        <p:txBody>
          <a:bodyPr/>
          <a:lstStyle/>
          <a:p>
            <a:pPr eaLnBrk="1" hangingPunct="1"/>
            <a:r>
              <a:rPr lang="cs-CZ" sz="1800" cap="none" dirty="0" smtClean="0">
                <a:solidFill>
                  <a:srgbClr val="3366FF"/>
                </a:solidFill>
              </a:rPr>
              <a:t/>
            </a:r>
            <a:br>
              <a:rPr lang="cs-CZ" sz="1800" cap="none" dirty="0" smtClean="0">
                <a:solidFill>
                  <a:srgbClr val="3366FF"/>
                </a:solidFill>
              </a:rPr>
            </a:br>
            <a:r>
              <a:rPr lang="cs-CZ" sz="2400" cap="none" dirty="0" smtClean="0">
                <a:solidFill>
                  <a:srgbClr val="3366FF"/>
                </a:solidFill>
              </a:rPr>
              <a:t>VYUŽÍVÁNÍ JEDNOTNÉHO ZADÁNÍ PRO ŽÁKY SE SLUCHOVÝM POSTIŽENÍM </a:t>
            </a:r>
            <a:r>
              <a:rPr lang="cs-CZ" sz="1800" cap="none" dirty="0" smtClean="0">
                <a:solidFill>
                  <a:srgbClr val="3366FF"/>
                </a:solidFill>
              </a:rPr>
              <a:t/>
            </a:r>
            <a:br>
              <a:rPr lang="cs-CZ" sz="1800" cap="none" dirty="0" smtClean="0">
                <a:solidFill>
                  <a:srgbClr val="3366FF"/>
                </a:solidFill>
              </a:rPr>
            </a:br>
            <a:r>
              <a:rPr lang="cs-CZ" sz="1800" cap="none" dirty="0" smtClean="0">
                <a:solidFill>
                  <a:srgbClr val="3366FF"/>
                </a:solidFill>
              </a:rPr>
              <a:t/>
            </a:r>
            <a:br>
              <a:rPr lang="cs-CZ" sz="1800" cap="none" dirty="0" smtClean="0">
                <a:solidFill>
                  <a:srgbClr val="3366FF"/>
                </a:solidFill>
              </a:rPr>
            </a:br>
            <a:r>
              <a:rPr lang="cs-CZ" sz="1800" cap="none" dirty="0">
                <a:solidFill>
                  <a:srgbClr val="3366FF"/>
                </a:solidFill>
              </a:rPr>
              <a:t/>
            </a:r>
            <a:br>
              <a:rPr lang="cs-CZ" sz="1800" cap="none" dirty="0">
                <a:solidFill>
                  <a:srgbClr val="3366FF"/>
                </a:solidFill>
              </a:rPr>
            </a:br>
            <a:r>
              <a:rPr lang="cs-CZ" sz="1800" cap="none" dirty="0" smtClean="0">
                <a:solidFill>
                  <a:srgbClr val="3366FF"/>
                </a:solidFill>
              </a:rPr>
              <a:t>Střední </a:t>
            </a:r>
            <a:r>
              <a:rPr lang="cs-CZ" sz="1800" cap="none" dirty="0" smtClean="0">
                <a:solidFill>
                  <a:srgbClr val="3366FF"/>
                </a:solidFill>
              </a:rPr>
              <a:t>škola, základní škola a mateřská škola pro sluchově postižené, </a:t>
            </a:r>
            <a:br>
              <a:rPr lang="cs-CZ" sz="1800" cap="none" dirty="0" smtClean="0">
                <a:solidFill>
                  <a:srgbClr val="3366FF"/>
                </a:solidFill>
              </a:rPr>
            </a:br>
            <a:r>
              <a:rPr lang="cs-CZ" sz="1800" cap="none" dirty="0" smtClean="0">
                <a:solidFill>
                  <a:srgbClr val="3366FF"/>
                </a:solidFill>
              </a:rPr>
              <a:t>Holečkova 4, Praha </a:t>
            </a:r>
            <a:r>
              <a:rPr lang="cs-CZ" sz="1800" cap="none" dirty="0" smtClean="0">
                <a:solidFill>
                  <a:srgbClr val="3366FF"/>
                </a:solidFill>
              </a:rPr>
              <a:t>5</a:t>
            </a:r>
            <a:br>
              <a:rPr lang="cs-CZ" sz="1800" cap="none" dirty="0" smtClean="0">
                <a:solidFill>
                  <a:srgbClr val="3366FF"/>
                </a:solidFill>
              </a:rPr>
            </a:br>
            <a:r>
              <a:rPr lang="cs-CZ" sz="1800" cap="none" dirty="0" smtClean="0">
                <a:solidFill>
                  <a:srgbClr val="3366FF"/>
                </a:solidFill>
              </a:rPr>
              <a:t/>
            </a:r>
            <a:br>
              <a:rPr lang="cs-CZ" sz="1800" cap="none" dirty="0" smtClean="0">
                <a:solidFill>
                  <a:srgbClr val="3366FF"/>
                </a:solidFill>
              </a:rPr>
            </a:br>
            <a:r>
              <a:rPr lang="cs-CZ" sz="1800" cap="none" dirty="0" smtClean="0">
                <a:solidFill>
                  <a:srgbClr val="3366FF"/>
                </a:solidFill>
              </a:rPr>
              <a:t>Jitka </a:t>
            </a:r>
            <a:r>
              <a:rPr lang="cs-CZ" sz="1800" cap="none" dirty="0" smtClean="0">
                <a:solidFill>
                  <a:srgbClr val="3366FF"/>
                </a:solidFill>
              </a:rPr>
              <a:t>Králová – zástupkyně ředitele</a:t>
            </a:r>
            <a:br>
              <a:rPr lang="cs-CZ" sz="1800" cap="none" dirty="0" smtClean="0">
                <a:solidFill>
                  <a:srgbClr val="3366FF"/>
                </a:solidFill>
              </a:rPr>
            </a:br>
            <a:r>
              <a:rPr lang="cs-CZ" sz="1800" cap="none" dirty="0" smtClean="0">
                <a:solidFill>
                  <a:srgbClr val="3366FF"/>
                </a:solidFill>
              </a:rPr>
              <a:t>Miroslava </a:t>
            </a:r>
            <a:r>
              <a:rPr lang="cs-CZ" sz="1800" cap="none" dirty="0" smtClean="0">
                <a:solidFill>
                  <a:srgbClr val="3366FF"/>
                </a:solidFill>
              </a:rPr>
              <a:t>Černíková – zástupkyně ředitele pro odborný výcvik</a:t>
            </a:r>
            <a:br>
              <a:rPr lang="cs-CZ" sz="1800" cap="none" dirty="0" smtClean="0">
                <a:solidFill>
                  <a:srgbClr val="3366FF"/>
                </a:solidFill>
              </a:rPr>
            </a:br>
            <a:r>
              <a:rPr lang="cs-CZ" sz="1400" cap="none" dirty="0" smtClean="0">
                <a:solidFill>
                  <a:srgbClr val="3366FF"/>
                </a:solidFill>
              </a:rPr>
              <a:t/>
            </a:r>
            <a:br>
              <a:rPr lang="cs-CZ" sz="1400" cap="none" dirty="0" smtClean="0">
                <a:solidFill>
                  <a:srgbClr val="3366FF"/>
                </a:solidFill>
              </a:rPr>
            </a:br>
            <a:r>
              <a:rPr lang="cs-CZ" sz="1400" cap="none" dirty="0" smtClean="0">
                <a:solidFill>
                  <a:srgbClr val="3366FF"/>
                </a:solidFill>
              </a:rPr>
              <a:t/>
            </a:r>
            <a:br>
              <a:rPr lang="cs-CZ" sz="1400" cap="none" dirty="0" smtClean="0">
                <a:solidFill>
                  <a:srgbClr val="3366FF"/>
                </a:solidFill>
              </a:rPr>
            </a:br>
            <a:r>
              <a:rPr lang="cs-CZ" sz="1400" cap="none" dirty="0" smtClean="0">
                <a:solidFill>
                  <a:srgbClr val="3366FF"/>
                </a:solidFill>
              </a:rPr>
              <a:t/>
            </a:r>
            <a:br>
              <a:rPr lang="cs-CZ" sz="1400" cap="none" dirty="0" smtClean="0">
                <a:solidFill>
                  <a:srgbClr val="3366FF"/>
                </a:solidFill>
              </a:rPr>
            </a:br>
            <a:endParaRPr lang="cs-CZ" sz="1500" cap="none" dirty="0" smtClean="0">
              <a:solidFill>
                <a:srgbClr val="002060"/>
              </a:solidFill>
            </a:endParaRPr>
          </a:p>
        </p:txBody>
      </p:sp>
      <p:sp>
        <p:nvSpPr>
          <p:cNvPr id="11266" name="Zástupný symbol pro text 2"/>
          <p:cNvSpPr>
            <a:spLocks noGrp="1"/>
          </p:cNvSpPr>
          <p:nvPr>
            <p:ph type="body" idx="1"/>
          </p:nvPr>
        </p:nvSpPr>
        <p:spPr>
          <a:xfrm>
            <a:off x="782638" y="6308725"/>
            <a:ext cx="8420100" cy="73025"/>
          </a:xfrm>
        </p:spPr>
        <p:txBody>
          <a:bodyPr/>
          <a:lstStyle/>
          <a:p>
            <a:pPr algn="r" eaLnBrk="1" hangingPunct="1"/>
            <a:endParaRPr lang="cs-CZ" smtClean="0">
              <a:solidFill>
                <a:schemeClr val="bg1"/>
              </a:solidFill>
            </a:endParaRPr>
          </a:p>
        </p:txBody>
      </p:sp>
      <p:pic>
        <p:nvPicPr>
          <p:cNvPr id="11267" name="Picture 4" descr="skola-perokresba"/>
          <p:cNvPicPr>
            <a:picLocks noChangeAspect="1" noChangeArrowheads="1"/>
          </p:cNvPicPr>
          <p:nvPr/>
        </p:nvPicPr>
        <p:blipFill>
          <a:blip r:embed="rId2"/>
          <a:srcRect/>
          <a:stretch>
            <a:fillRect/>
          </a:stretch>
        </p:blipFill>
        <p:spPr bwMode="auto">
          <a:xfrm>
            <a:off x="128464" y="1340768"/>
            <a:ext cx="2305050" cy="3313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idx="4294967295"/>
          </p:nvPr>
        </p:nvSpPr>
        <p:spPr/>
        <p:txBody>
          <a:bodyPr/>
          <a:lstStyle/>
          <a:p>
            <a:endParaRPr lang="cs-CZ" smtClean="0"/>
          </a:p>
        </p:txBody>
      </p:sp>
      <p:sp>
        <p:nvSpPr>
          <p:cNvPr id="12290" name="Rectangle 3"/>
          <p:cNvSpPr>
            <a:spLocks noGrp="1" noChangeArrowheads="1"/>
          </p:cNvSpPr>
          <p:nvPr>
            <p:ph type="body" idx="4294967295"/>
          </p:nvPr>
        </p:nvSpPr>
        <p:spPr>
          <a:xfrm>
            <a:off x="344489" y="1052512"/>
            <a:ext cx="9277350" cy="5400824"/>
          </a:xfrm>
        </p:spPr>
        <p:txBody>
          <a:bodyPr/>
          <a:lstStyle/>
          <a:p>
            <a:pPr algn="ctr">
              <a:lnSpc>
                <a:spcPct val="90000"/>
              </a:lnSpc>
            </a:pPr>
            <a:r>
              <a:rPr lang="cs-CZ" sz="2400" b="1" dirty="0" smtClean="0"/>
              <a:t>Nová závěrečná zkouška</a:t>
            </a:r>
            <a:r>
              <a:rPr lang="cs-CZ" sz="1800" dirty="0" smtClean="0"/>
              <a:t> </a:t>
            </a:r>
          </a:p>
          <a:p>
            <a:pPr algn="ctr">
              <a:lnSpc>
                <a:spcPct val="90000"/>
              </a:lnSpc>
              <a:buFont typeface="Wingdings" pitchFamily="2" charset="2"/>
              <a:buNone/>
            </a:pPr>
            <a:r>
              <a:rPr lang="cs-CZ" sz="1800" b="1" dirty="0" smtClean="0">
                <a:solidFill>
                  <a:srgbClr val="0000FF"/>
                </a:solidFill>
              </a:rPr>
              <a:t>Úprava </a:t>
            </a:r>
            <a:r>
              <a:rPr lang="cs-CZ" sz="1800" b="1" dirty="0" smtClean="0">
                <a:solidFill>
                  <a:srgbClr val="0000FF"/>
                </a:solidFill>
              </a:rPr>
              <a:t>témat jednotného zadání pro </a:t>
            </a:r>
            <a:r>
              <a:rPr lang="cs-CZ" sz="1800" b="1" dirty="0" smtClean="0">
                <a:solidFill>
                  <a:srgbClr val="0000FF"/>
                </a:solidFill>
              </a:rPr>
              <a:t>sluchově postižené žáky</a:t>
            </a:r>
          </a:p>
          <a:p>
            <a:pPr>
              <a:lnSpc>
                <a:spcPct val="90000"/>
              </a:lnSpc>
            </a:pPr>
            <a:endParaRPr lang="cs-CZ" sz="1800" b="1" dirty="0" smtClean="0">
              <a:solidFill>
                <a:srgbClr val="0000FF"/>
              </a:solidFill>
            </a:endParaRPr>
          </a:p>
          <a:p>
            <a:pPr marL="0" indent="0">
              <a:lnSpc>
                <a:spcPct val="90000"/>
              </a:lnSpc>
              <a:buNone/>
            </a:pPr>
            <a:r>
              <a:rPr lang="cs-CZ" sz="1800" dirty="0" smtClean="0"/>
              <a:t>Žákům bude předložena modifikovaná </a:t>
            </a:r>
            <a:r>
              <a:rPr lang="cs-CZ" sz="1800" dirty="0" smtClean="0"/>
              <a:t>verze </a:t>
            </a:r>
            <a:r>
              <a:rPr lang="cs-CZ" sz="1800" dirty="0" smtClean="0"/>
              <a:t>zadání spočívající v úpravě</a:t>
            </a:r>
            <a:br>
              <a:rPr lang="cs-CZ" sz="1800" dirty="0" smtClean="0"/>
            </a:br>
            <a:r>
              <a:rPr lang="cs-CZ" sz="1800" dirty="0" smtClean="0"/>
              <a:t>a </a:t>
            </a:r>
            <a:r>
              <a:rPr lang="cs-CZ" sz="1800" dirty="0" smtClean="0"/>
              <a:t>nahrazení abstraktních pojmů </a:t>
            </a:r>
            <a:r>
              <a:rPr lang="cs-CZ" sz="1800" dirty="0" smtClean="0"/>
              <a:t>a zjednodušení formulace zadání </a:t>
            </a:r>
            <a:r>
              <a:rPr lang="cs-CZ" sz="1800" dirty="0" smtClean="0"/>
              <a:t>ve všech </a:t>
            </a:r>
            <a:r>
              <a:rPr lang="cs-CZ" sz="1800" dirty="0" smtClean="0"/>
              <a:t>částech NZZ – písemné, praktické ,ústní.</a:t>
            </a:r>
          </a:p>
          <a:p>
            <a:pPr>
              <a:lnSpc>
                <a:spcPct val="90000"/>
              </a:lnSpc>
              <a:buFont typeface="+mj-lt"/>
              <a:buAutoNum type="arabicPeriod"/>
            </a:pPr>
            <a:r>
              <a:rPr lang="cs-CZ" sz="1800" dirty="0" smtClean="0"/>
              <a:t>Písemná zkouška: </a:t>
            </a:r>
            <a:r>
              <a:rPr lang="cs-CZ" sz="1800" dirty="0"/>
              <a:t>v oborech, kde </a:t>
            </a:r>
            <a:r>
              <a:rPr lang="cs-CZ" sz="1800" dirty="0" smtClean="0"/>
              <a:t>je do témat písemné zkoušky zařazena cizojazyčná část, nebudou sluchově </a:t>
            </a:r>
            <a:r>
              <a:rPr lang="cs-CZ" sz="1800" dirty="0"/>
              <a:t>postižení žáci </a:t>
            </a:r>
            <a:r>
              <a:rPr lang="cs-CZ" sz="1800" dirty="0" smtClean="0"/>
              <a:t>tuto část překládat do </a:t>
            </a:r>
            <a:r>
              <a:rPr lang="cs-CZ" sz="1800" dirty="0"/>
              <a:t>cizího </a:t>
            </a:r>
            <a:r>
              <a:rPr lang="cs-CZ" sz="1800" dirty="0" smtClean="0"/>
              <a:t>jazyka.</a:t>
            </a:r>
            <a:endParaRPr lang="cs-CZ" sz="1800" dirty="0"/>
          </a:p>
          <a:p>
            <a:pPr>
              <a:lnSpc>
                <a:spcPct val="90000"/>
              </a:lnSpc>
              <a:buFont typeface="+mj-lt"/>
              <a:buAutoNum type="arabicPeriod"/>
            </a:pPr>
            <a:r>
              <a:rPr lang="cs-CZ" sz="1800" dirty="0" smtClean="0"/>
              <a:t>Praktická zkouška – samostatná odborná práce </a:t>
            </a:r>
            <a:r>
              <a:rPr lang="cs-CZ" sz="1800" dirty="0"/>
              <a:t>- u některých oborů např. cukrář </a:t>
            </a:r>
            <a:r>
              <a:rPr lang="cs-CZ" sz="1800" dirty="0" smtClean="0"/>
              <a:t>dojde ke zjednodušení písemného zpracování samostatné </a:t>
            </a:r>
            <a:r>
              <a:rPr lang="cs-CZ" sz="1800" dirty="0"/>
              <a:t>odborné  </a:t>
            </a:r>
            <a:r>
              <a:rPr lang="cs-CZ" sz="1800" dirty="0" smtClean="0"/>
              <a:t>práce (SOP). SOP bude </a:t>
            </a:r>
            <a:r>
              <a:rPr lang="cs-CZ" sz="1800" dirty="0"/>
              <a:t>nahrazena jednodušší </a:t>
            </a:r>
            <a:r>
              <a:rPr lang="cs-CZ" sz="1800" dirty="0" smtClean="0"/>
              <a:t>verzí a žák </a:t>
            </a:r>
            <a:r>
              <a:rPr lang="cs-CZ" sz="1800" dirty="0"/>
              <a:t>zpracuje </a:t>
            </a:r>
            <a:r>
              <a:rPr lang="cs-CZ" sz="1800" dirty="0" smtClean="0"/>
              <a:t>následující údaje: technologický </a:t>
            </a:r>
            <a:r>
              <a:rPr lang="cs-CZ" sz="1800" dirty="0"/>
              <a:t>postup </a:t>
            </a:r>
            <a:r>
              <a:rPr lang="cs-CZ" sz="1800" dirty="0" smtClean="0"/>
              <a:t>výrobku ze SOP, </a:t>
            </a:r>
            <a:r>
              <a:rPr lang="cs-CZ" sz="1800" dirty="0"/>
              <a:t>použité suroviny, normování, použité pomůcky, stroje, nástroje atd.</a:t>
            </a:r>
          </a:p>
          <a:p>
            <a:pPr>
              <a:lnSpc>
                <a:spcPct val="90000"/>
              </a:lnSpc>
              <a:buFont typeface="+mj-lt"/>
              <a:buAutoNum type="arabicPeriod"/>
            </a:pPr>
            <a:r>
              <a:rPr lang="cs-CZ" sz="1800" dirty="0" smtClean="0"/>
              <a:t>Témata  </a:t>
            </a:r>
            <a:r>
              <a:rPr lang="cs-CZ" sz="1800" dirty="0" smtClean="0"/>
              <a:t>ústní </a:t>
            </a:r>
            <a:r>
              <a:rPr lang="cs-CZ" sz="1800" dirty="0" smtClean="0"/>
              <a:t>zkoušky </a:t>
            </a:r>
            <a:r>
              <a:rPr lang="cs-CZ" sz="1800" dirty="0" smtClean="0"/>
              <a:t>budou </a:t>
            </a:r>
            <a:r>
              <a:rPr lang="cs-CZ" sz="1800" dirty="0" smtClean="0"/>
              <a:t>modifikována, </a:t>
            </a:r>
            <a:r>
              <a:rPr lang="cs-CZ" sz="1800" dirty="0" smtClean="0"/>
              <a:t>aby žák </a:t>
            </a:r>
            <a:r>
              <a:rPr lang="cs-CZ" sz="1800" dirty="0" smtClean="0"/>
              <a:t>snadno porozuměl </a:t>
            </a:r>
            <a:r>
              <a:rPr lang="cs-CZ" sz="1800" dirty="0" smtClean="0"/>
              <a:t>zadané otázce. </a:t>
            </a:r>
          </a:p>
          <a:p>
            <a:pPr lvl="1">
              <a:lnSpc>
                <a:spcPct val="90000"/>
              </a:lnSpc>
              <a:buFont typeface="Wingdings" panose="05000000000000000000" pitchFamily="2" charset="2"/>
              <a:buChar char="Ø"/>
            </a:pPr>
            <a:r>
              <a:rPr lang="cs-CZ" sz="1600" dirty="0" smtClean="0"/>
              <a:t>Žáci </a:t>
            </a:r>
            <a:r>
              <a:rPr lang="cs-CZ" sz="1600" dirty="0" smtClean="0"/>
              <a:t>si budou moci zvolit formu zkoušení u ústní </a:t>
            </a:r>
            <a:r>
              <a:rPr lang="cs-CZ" sz="1600" dirty="0" smtClean="0"/>
              <a:t>zkoušky: </a:t>
            </a:r>
          </a:p>
          <a:p>
            <a:pPr lvl="1">
              <a:lnSpc>
                <a:spcPct val="90000"/>
              </a:lnSpc>
              <a:buFont typeface="Wingdings" panose="05000000000000000000" pitchFamily="2" charset="2"/>
              <a:buChar char="Ø"/>
            </a:pPr>
            <a:r>
              <a:rPr lang="cs-CZ" sz="1600" dirty="0" smtClean="0"/>
              <a:t>Forma </a:t>
            </a:r>
            <a:r>
              <a:rPr lang="cs-CZ" sz="1600" dirty="0" smtClean="0"/>
              <a:t>totální komunikace tzn. použití znakového  jazyka, názornost, odezírání atd. </a:t>
            </a:r>
          </a:p>
          <a:p>
            <a:pPr lvl="1">
              <a:lnSpc>
                <a:spcPct val="90000"/>
              </a:lnSpc>
              <a:buFont typeface="Wingdings" panose="05000000000000000000" pitchFamily="2" charset="2"/>
              <a:buChar char="Ø"/>
            </a:pPr>
            <a:r>
              <a:rPr lang="cs-CZ" sz="1600" dirty="0" smtClean="0"/>
              <a:t>Formu </a:t>
            </a:r>
            <a:r>
              <a:rPr lang="cs-CZ" sz="1600" dirty="0" smtClean="0"/>
              <a:t>chatování - žák bude odpovídat na vylosovanou otázku prostřednictvím chatování.  </a:t>
            </a:r>
          </a:p>
          <a:p>
            <a:pPr>
              <a:lnSpc>
                <a:spcPct val="90000"/>
              </a:lnSpc>
              <a:buFont typeface="Wingdings" pitchFamily="2" charset="2"/>
              <a:buNone/>
            </a:pPr>
            <a:endParaRPr lang="cs-CZ"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p:txBody>
          <a:bodyPr/>
          <a:lstStyle/>
          <a:p>
            <a:endParaRPr lang="cs-CZ" smtClean="0"/>
          </a:p>
        </p:txBody>
      </p:sp>
      <p:sp>
        <p:nvSpPr>
          <p:cNvPr id="13314" name="Rectangle 3"/>
          <p:cNvSpPr>
            <a:spLocks noGrp="1" noChangeArrowheads="1"/>
          </p:cNvSpPr>
          <p:nvPr>
            <p:ph type="body" idx="4294967295"/>
          </p:nvPr>
        </p:nvSpPr>
        <p:spPr/>
        <p:txBody>
          <a:bodyPr/>
          <a:lstStyle/>
          <a:p>
            <a:pPr algn="ctr">
              <a:lnSpc>
                <a:spcPct val="80000"/>
              </a:lnSpc>
            </a:pPr>
            <a:endParaRPr lang="cs-CZ" sz="1500" dirty="0" smtClean="0"/>
          </a:p>
          <a:p>
            <a:pPr algn="ctr">
              <a:lnSpc>
                <a:spcPct val="80000"/>
              </a:lnSpc>
            </a:pPr>
            <a:r>
              <a:rPr lang="cs-CZ" sz="1500" b="1" dirty="0" smtClean="0"/>
              <a:t>Uzpůsobení podmínek pro konání nové závěrečné </a:t>
            </a:r>
            <a:r>
              <a:rPr lang="cs-CZ" sz="1500" b="1" dirty="0" smtClean="0"/>
              <a:t>zkoušky se bude řídit podle stupně a typu sluchového postižení :</a:t>
            </a:r>
            <a:endParaRPr lang="cs-CZ" sz="1500" b="1" dirty="0" smtClean="0"/>
          </a:p>
          <a:p>
            <a:pPr algn="ctr">
              <a:lnSpc>
                <a:spcPct val="80000"/>
              </a:lnSpc>
            </a:pPr>
            <a:r>
              <a:rPr lang="cs-CZ" sz="1500" b="1" dirty="0" smtClean="0"/>
              <a:t>Sluchové postižení (SP)</a:t>
            </a:r>
          </a:p>
          <a:p>
            <a:pPr>
              <a:lnSpc>
                <a:spcPct val="80000"/>
              </a:lnSpc>
            </a:pPr>
            <a:r>
              <a:rPr lang="cs-CZ" sz="1500" b="1" dirty="0" smtClean="0"/>
              <a:t>Skupina </a:t>
            </a:r>
            <a:r>
              <a:rPr lang="cs-CZ" sz="1500" b="1" dirty="0" smtClean="0"/>
              <a:t>1</a:t>
            </a:r>
            <a:r>
              <a:rPr lang="cs-CZ" sz="1500" dirty="0" smtClean="0"/>
              <a:t> (SP-1) - žáci se sluchovým postižením různé etiologie, kteří komunikují v mluvené češtině (tj. rozumějí mluvené češtině bez odezírání). Žáci nemají obtíže (nebo jen mírné) se čtením a porozuměním běžnému textu (bez úprav) a jejich písemný projev není důsledky postižení ovlivněn, nebo je ovlivněn mírně; žáci pracují se zadanou zkušební dokumentací bez úprav (po formální ani obsahové stránce se neliší od zkušební dokumentace pro žáky běžné populace).</a:t>
            </a:r>
          </a:p>
          <a:p>
            <a:pPr>
              <a:lnSpc>
                <a:spcPct val="80000"/>
              </a:lnSpc>
            </a:pPr>
            <a:endParaRPr lang="cs-CZ" sz="1500" b="1" dirty="0" smtClean="0"/>
          </a:p>
          <a:p>
            <a:pPr>
              <a:lnSpc>
                <a:spcPct val="80000"/>
              </a:lnSpc>
            </a:pPr>
            <a:r>
              <a:rPr lang="cs-CZ" sz="1500" b="1" dirty="0" smtClean="0"/>
              <a:t>Skupina 2</a:t>
            </a:r>
            <a:r>
              <a:rPr lang="cs-CZ" sz="1500" dirty="0" smtClean="0"/>
              <a:t> (SP-2; SP-2-A) - žáci se sluchovým postižením nebo žáci se souběžným postižením více vadami různé etiologie, kteří komunikují v mluvené češtině (k porozumění mluvené češtině musejí odezírat) s možnou podporou dalších komunikačních systémů odvozených od českého jazyka a uvedených v zákoně č. 155/1998 Sb., o komunikačních systémech neslyšících a hluchoslepých osob, ve znění pozdějších předpisů. Žáci mají vážnější obtíže se čtením a porozuměním běžnému textu (bez úprav) nebo se psaním (po jazykové stránce); pracují s upravenou zkušební dokumentací. Na základě doporučení školského poradenského zařízení.</a:t>
            </a:r>
          </a:p>
          <a:p>
            <a:pPr>
              <a:lnSpc>
                <a:spcPct val="80000"/>
              </a:lnSpc>
            </a:pPr>
            <a:endParaRPr lang="cs-CZ" sz="1500" b="1" dirty="0" smtClean="0"/>
          </a:p>
          <a:p>
            <a:pPr>
              <a:lnSpc>
                <a:spcPct val="80000"/>
              </a:lnSpc>
            </a:pPr>
            <a:r>
              <a:rPr lang="cs-CZ" sz="1500" b="1" dirty="0" smtClean="0"/>
              <a:t> Skupina 3</a:t>
            </a:r>
            <a:r>
              <a:rPr lang="cs-CZ" sz="1500" dirty="0" smtClean="0"/>
              <a:t> (SP-3-T; SP-3-T-A) - žáci se sluchovým postižením (převážně žáci </a:t>
            </a:r>
            <a:r>
              <a:rPr lang="cs-CZ" sz="1500" dirty="0" err="1" smtClean="0"/>
              <a:t>prelingválně</a:t>
            </a:r>
            <a:r>
              <a:rPr lang="cs-CZ" sz="1500" dirty="0" smtClean="0"/>
              <a:t> neslyšící) nebo žáci se souběžným postižením více vadami různé etiologie, kteří za svůj mateřský jazyk považují český znakový jazyk. Žáci primárně komunikují českým znakovým jazykem, případně komunikují prostřednictvím jiného komunikačního systému, který není odvozen od českého jazyka; pracují s upravenou zkušební dokumentací. Žáci vykonávají modifikovanou zkoušku.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idx="4294967295"/>
          </p:nvPr>
        </p:nvSpPr>
        <p:spPr/>
        <p:txBody>
          <a:bodyPr/>
          <a:lstStyle/>
          <a:p>
            <a:endParaRPr lang="cs-CZ" smtClean="0"/>
          </a:p>
        </p:txBody>
      </p:sp>
      <p:sp>
        <p:nvSpPr>
          <p:cNvPr id="14338" name="Rectangle 3"/>
          <p:cNvSpPr>
            <a:spLocks noGrp="1" noChangeArrowheads="1"/>
          </p:cNvSpPr>
          <p:nvPr>
            <p:ph type="body" idx="4294967295"/>
          </p:nvPr>
        </p:nvSpPr>
        <p:spPr>
          <a:xfrm>
            <a:off x="1281113" y="908050"/>
            <a:ext cx="8335962" cy="5245100"/>
          </a:xfrm>
        </p:spPr>
        <p:txBody>
          <a:bodyPr/>
          <a:lstStyle/>
          <a:p>
            <a:endParaRPr lang="cs-CZ" dirty="0" smtClean="0"/>
          </a:p>
          <a:p>
            <a:pPr marL="0" indent="0" algn="ctr">
              <a:buNone/>
            </a:pPr>
            <a:r>
              <a:rPr lang="cs-CZ" b="1" dirty="0" smtClean="0"/>
              <a:t>UZPŮSOBENÍ PODMÍNEK PRO KONÁNÍ NOVÉ ZÁVĚREČNÉ ZKOUŠKY</a:t>
            </a:r>
          </a:p>
          <a:p>
            <a:pPr algn="ctr"/>
            <a:r>
              <a:rPr lang="cs-CZ" b="1" dirty="0" smtClean="0"/>
              <a:t>Podpůrná a vyrovnávací opatření podle vyhlášky </a:t>
            </a:r>
            <a:br>
              <a:rPr lang="cs-CZ" b="1" dirty="0" smtClean="0"/>
            </a:br>
            <a:r>
              <a:rPr lang="cs-CZ" b="1" dirty="0" smtClean="0"/>
              <a:t>č. 73/2005 Sb., ve znění pozdějších předpisů </a:t>
            </a:r>
            <a:endParaRPr lang="cs-CZ" b="1" dirty="0" smtClean="0"/>
          </a:p>
          <a:p>
            <a:pPr marL="457200" indent="-457200">
              <a:buFont typeface="+mj-lt"/>
              <a:buAutoNum type="alphaLcParenR"/>
            </a:pPr>
            <a:r>
              <a:rPr lang="cs-CZ" dirty="0" smtClean="0"/>
              <a:t> </a:t>
            </a:r>
            <a:r>
              <a:rPr lang="cs-CZ" dirty="0" smtClean="0"/>
              <a:t>Možnosti používání kompenzačních pomůcek</a:t>
            </a:r>
          </a:p>
          <a:p>
            <a:pPr marL="457200" indent="-457200">
              <a:buFont typeface="+mj-lt"/>
              <a:buAutoNum type="alphaLcParenR"/>
            </a:pPr>
            <a:r>
              <a:rPr lang="cs-CZ" dirty="0" smtClean="0"/>
              <a:t> </a:t>
            </a:r>
            <a:r>
              <a:rPr lang="cs-CZ" dirty="0" smtClean="0"/>
              <a:t>Navýšení časového limitu písemné zkoušky o 30 minut </a:t>
            </a:r>
          </a:p>
          <a:p>
            <a:pPr marL="457200" indent="-457200">
              <a:buFont typeface="+mj-lt"/>
              <a:buAutoNum type="alphaLcParenR"/>
            </a:pPr>
            <a:r>
              <a:rPr lang="cs-CZ" dirty="0" smtClean="0"/>
              <a:t> </a:t>
            </a:r>
            <a:r>
              <a:rPr lang="cs-CZ" dirty="0" smtClean="0"/>
              <a:t>Navýšení časového limitu na přípravu ústní zkoušky o 100%</a:t>
            </a:r>
          </a:p>
          <a:p>
            <a:pPr marL="457200" indent="-457200">
              <a:buFont typeface="+mj-lt"/>
              <a:buAutoNum type="alphaLcParenR"/>
            </a:pPr>
            <a:r>
              <a:rPr lang="cs-CZ" dirty="0" smtClean="0"/>
              <a:t> </a:t>
            </a:r>
            <a:r>
              <a:rPr lang="cs-CZ" dirty="0" smtClean="0"/>
              <a:t>Komunikace formou chatování navýšení o 100%</a:t>
            </a:r>
          </a:p>
          <a:p>
            <a:pPr marL="457200" indent="-457200">
              <a:buFont typeface="+mj-lt"/>
              <a:buAutoNum type="alphaLcParenR"/>
            </a:pPr>
            <a:r>
              <a:rPr lang="cs-CZ" dirty="0" smtClean="0"/>
              <a:t> </a:t>
            </a:r>
            <a:r>
              <a:rPr lang="cs-CZ" dirty="0" smtClean="0"/>
              <a:t>Doporučení SPC pro sluchově postižené žáky – rozsah a      zařazení do skupiny sluchového postižení</a:t>
            </a:r>
          </a:p>
          <a:p>
            <a:pPr marL="457200" indent="-457200">
              <a:buFont typeface="+mj-lt"/>
              <a:buAutoNum type="alphaLcParenR"/>
            </a:pPr>
            <a:r>
              <a:rPr lang="cs-CZ" dirty="0" smtClean="0"/>
              <a:t> </a:t>
            </a:r>
            <a:r>
              <a:rPr lang="cs-CZ" dirty="0" smtClean="0"/>
              <a:t>Doporučení PPP pro žáky s kombinovaným postižením</a:t>
            </a:r>
          </a:p>
          <a:p>
            <a:pPr marL="457200" indent="-457200">
              <a:buFont typeface="+mj-lt"/>
              <a:buAutoNum type="alphaLcParenR"/>
            </a:pPr>
            <a:r>
              <a:rPr lang="cs-CZ" dirty="0" smtClean="0"/>
              <a:t> </a:t>
            </a:r>
            <a:r>
              <a:rPr lang="cs-CZ" dirty="0" smtClean="0"/>
              <a:t>Čerpání poznatků z předchozích závěrečných zkoušek</a:t>
            </a:r>
          </a:p>
          <a:p>
            <a:endParaRPr lang="cs-CZ" dirty="0" smtClean="0"/>
          </a:p>
          <a:p>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endParaRPr lang="cs-CZ" smtClean="0"/>
          </a:p>
        </p:txBody>
      </p:sp>
      <p:sp>
        <p:nvSpPr>
          <p:cNvPr id="15362" name="Rectangle 3"/>
          <p:cNvSpPr>
            <a:spLocks noGrp="1" noChangeArrowheads="1"/>
          </p:cNvSpPr>
          <p:nvPr>
            <p:ph type="body" idx="4294967295"/>
          </p:nvPr>
        </p:nvSpPr>
        <p:spPr>
          <a:xfrm>
            <a:off x="704529" y="881063"/>
            <a:ext cx="8917310" cy="5245100"/>
          </a:xfrm>
        </p:spPr>
        <p:txBody>
          <a:bodyPr/>
          <a:lstStyle/>
          <a:p>
            <a:pPr eaLnBrk="1" hangingPunct="1"/>
            <a:r>
              <a:rPr lang="cs-CZ" sz="2400" b="1" dirty="0" smtClean="0"/>
              <a:t>Úprava vzdělávání dětí, žáků a studentů se speciálními vzdělávacími potřebami dle Školského zákona 561/2004 Sb. § 16 </a:t>
            </a:r>
            <a:r>
              <a:rPr lang="cs-CZ" sz="2400" b="1" dirty="0" smtClean="0"/>
              <a:t>bod 2 odst</a:t>
            </a:r>
            <a:r>
              <a:rPr lang="cs-CZ" sz="2400" b="1" dirty="0" smtClean="0"/>
              <a:t>. </a:t>
            </a:r>
            <a:r>
              <a:rPr lang="cs-CZ" sz="2400" b="1" dirty="0" smtClean="0"/>
              <a:t>c</a:t>
            </a:r>
            <a:endParaRPr lang="cs-CZ" sz="2400" b="1" dirty="0" smtClean="0"/>
          </a:p>
          <a:p>
            <a:pPr eaLnBrk="1" hangingPunct="1"/>
            <a:r>
              <a:rPr lang="cs-CZ" sz="2000" dirty="0" smtClean="0"/>
              <a:t>Děti, žáci a studenti  se speciálními vzdělávacími potřebami mají právo na vzdělávání, jehož obsah, formy a metody odpovídají jejich vzdělávacím potřebám a možnostem, na vytvoření nezbytných podmínek, které toto vzdělávání umožní, a na poradenskou pomoc školy a školského poradenského zařízení. Pro žáky a studenty se zdravotním postižením a zdravotním znevýhodněním se při přijímání ke vzdělávání a </a:t>
            </a:r>
            <a:r>
              <a:rPr lang="cs-CZ" sz="2000" b="1" dirty="0" smtClean="0"/>
              <a:t>při jeho ukončování</a:t>
            </a:r>
            <a:r>
              <a:rPr lang="cs-CZ" sz="2000" dirty="0" smtClean="0"/>
              <a:t> stanoví vhodné podmínky odpovídající jejich potřebám. Při hodnocení žáků  a studentů se speciálními vzdělávacími potřebami se přihlíží k povaze postižení nebo znevýhodnění. Délku středního a vyššího odborného vzdělávání může ředitel školy ve výjimečných případech jednotlivým žákům nebo studentům se zdravotním postižením prodloužit, nejvýše však o 2 roky. </a:t>
            </a:r>
          </a:p>
          <a:p>
            <a:endParaRPr 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243846323"/>
              </p:ext>
            </p:extLst>
          </p:nvPr>
        </p:nvGraphicFramePr>
        <p:xfrm>
          <a:off x="1640632" y="980728"/>
          <a:ext cx="7704856" cy="4901184"/>
        </p:xfrm>
        <a:graphic>
          <a:graphicData uri="http://schemas.openxmlformats.org/drawingml/2006/table">
            <a:tbl>
              <a:tblPr firstRow="1" bandRow="1">
                <a:tableStyleId>{5C22544A-7EE6-4342-B048-85BDC9FD1C3A}</a:tableStyleId>
              </a:tblPr>
              <a:tblGrid>
                <a:gridCol w="3852428"/>
                <a:gridCol w="3852428"/>
              </a:tblGrid>
              <a:tr h="370840">
                <a:tc gridSpan="2">
                  <a:txBody>
                    <a:bodyPr/>
                    <a:lstStyle/>
                    <a:p>
                      <a:pPr algn="ctr" eaLnBrk="1" hangingPunct="1">
                        <a:buFont typeface="Wingdings" pitchFamily="2" charset="2"/>
                        <a:buNone/>
                      </a:pPr>
                      <a:r>
                        <a:rPr lang="cs-CZ" sz="1800" b="1" dirty="0" smtClean="0">
                          <a:solidFill>
                            <a:srgbClr val="002060"/>
                          </a:solidFill>
                        </a:rPr>
                        <a:t>ROZDĚLENÍ UČEBNÍCH OBORŮ VE ŠKOLE </a:t>
                      </a:r>
                      <a:endParaRPr lang="cs-CZ" sz="1800" b="1" dirty="0" smtClean="0">
                        <a:solidFill>
                          <a:srgbClr val="002060"/>
                        </a:solidFill>
                      </a:endParaRPr>
                    </a:p>
                  </a:txBody>
                  <a:tcPr/>
                </a:tc>
                <a:tc hMerge="1">
                  <a:txBody>
                    <a:bodyPr/>
                    <a:lstStyle/>
                    <a:p>
                      <a:endParaRPr lang="cs-CZ" dirty="0"/>
                    </a:p>
                  </a:txBody>
                  <a:tcPr/>
                </a:tc>
              </a:tr>
              <a:tr h="370840">
                <a:tc>
                  <a:txBody>
                    <a:bodyPr/>
                    <a:lstStyle/>
                    <a:p>
                      <a:r>
                        <a:rPr lang="cs-CZ" sz="1800" dirty="0" smtClean="0"/>
                        <a:t> </a:t>
                      </a:r>
                      <a:r>
                        <a:rPr lang="cs-CZ" sz="1800" b="1" u="sng" dirty="0" smtClean="0"/>
                        <a:t>Obory SOU – H obory tříleté</a:t>
                      </a:r>
                      <a:br>
                        <a:rPr lang="cs-CZ" sz="1800" b="1" u="sng" dirty="0" smtClean="0"/>
                      </a:br>
                      <a:r>
                        <a:rPr lang="cs-CZ" sz="1800" dirty="0" smtClean="0"/>
                        <a:t>Cukrář </a:t>
                      </a:r>
                      <a:r>
                        <a:rPr lang="cs-CZ" sz="1800" b="0" dirty="0" smtClean="0"/>
                        <a:t>29-54-H/01</a:t>
                      </a:r>
                      <a:endParaRPr lang="cs-CZ" b="1" dirty="0"/>
                    </a:p>
                  </a:txBody>
                  <a:tcPr/>
                </a:tc>
                <a:tc>
                  <a:txBody>
                    <a:bodyPr/>
                    <a:lstStyle/>
                    <a:p>
                      <a:pPr marL="0" marR="0" indent="0" algn="l" defTabSz="839694" rtl="0" eaLnBrk="1" fontAlgn="auto" latinLnBrk="0" hangingPunct="1">
                        <a:lnSpc>
                          <a:spcPct val="100000"/>
                        </a:lnSpc>
                        <a:spcBef>
                          <a:spcPts val="0"/>
                        </a:spcBef>
                        <a:spcAft>
                          <a:spcPts val="0"/>
                        </a:spcAft>
                        <a:buClrTx/>
                        <a:buSzTx/>
                        <a:buFontTx/>
                        <a:buNone/>
                        <a:tabLst/>
                        <a:defRPr/>
                      </a:pPr>
                      <a:r>
                        <a:rPr lang="cs-CZ" b="1" u="sng" dirty="0" smtClean="0"/>
                        <a:t>Obory OU – E obory  tříleté</a:t>
                      </a:r>
                    </a:p>
                    <a:p>
                      <a:pPr eaLnBrk="1" hangingPunct="1">
                        <a:lnSpc>
                          <a:spcPct val="90000"/>
                        </a:lnSpc>
                      </a:pPr>
                      <a:r>
                        <a:rPr lang="cs-CZ" sz="1800" b="1" dirty="0" smtClean="0"/>
                        <a:t> </a:t>
                      </a:r>
                      <a:r>
                        <a:rPr lang="cs-CZ" sz="1800" b="0" dirty="0" smtClean="0"/>
                        <a:t>Potravinářská výroba   29-51-E/01</a:t>
                      </a:r>
                    </a:p>
                    <a:p>
                      <a:pPr marL="0" indent="0" eaLnBrk="1" hangingPunct="1">
                        <a:lnSpc>
                          <a:spcPct val="90000"/>
                        </a:lnSpc>
                        <a:buNone/>
                      </a:pPr>
                      <a:r>
                        <a:rPr lang="cs-CZ" sz="1800" b="0" dirty="0" smtClean="0"/>
                        <a:t> ŠVP: Cukrářské práce </a:t>
                      </a:r>
                      <a:endParaRPr lang="cs-CZ" b="0" dirty="0"/>
                    </a:p>
                  </a:txBody>
                  <a:tcPr/>
                </a:tc>
              </a:tr>
              <a:tr h="370840">
                <a:tc>
                  <a:txBody>
                    <a:bodyPr/>
                    <a:lstStyle/>
                    <a:p>
                      <a:r>
                        <a:rPr lang="cs-CZ" sz="1800" dirty="0" smtClean="0"/>
                        <a:t>Pekař   </a:t>
                      </a:r>
                      <a:r>
                        <a:rPr lang="cs-CZ" sz="1800" b="0" dirty="0" smtClean="0"/>
                        <a:t>29-53-H/01</a:t>
                      </a:r>
                      <a:endParaRPr lang="cs-CZ" dirty="0"/>
                    </a:p>
                  </a:txBody>
                  <a:tcPr/>
                </a:tc>
                <a:tc>
                  <a:txBody>
                    <a:bodyPr/>
                    <a:lstStyle/>
                    <a:p>
                      <a:pPr eaLnBrk="1" hangingPunct="1">
                        <a:lnSpc>
                          <a:spcPct val="90000"/>
                        </a:lnSpc>
                      </a:pPr>
                      <a:r>
                        <a:rPr lang="cs-CZ" sz="1800" b="0" dirty="0" smtClean="0"/>
                        <a:t>Stravovací a ubytovací služby </a:t>
                      </a:r>
                    </a:p>
                    <a:p>
                      <a:pPr eaLnBrk="1" hangingPunct="1">
                        <a:lnSpc>
                          <a:spcPct val="90000"/>
                        </a:lnSpc>
                      </a:pPr>
                      <a:r>
                        <a:rPr lang="cs-CZ" sz="1800" b="0" dirty="0" smtClean="0"/>
                        <a:t>65-51-E/01</a:t>
                      </a:r>
                    </a:p>
                    <a:p>
                      <a:pPr eaLnBrk="1" hangingPunct="1">
                        <a:lnSpc>
                          <a:spcPct val="90000"/>
                        </a:lnSpc>
                        <a:buFont typeface="Wingdings" pitchFamily="2" charset="2"/>
                        <a:buNone/>
                      </a:pPr>
                      <a:r>
                        <a:rPr lang="cs-CZ" sz="1800" b="0" dirty="0" smtClean="0"/>
                        <a:t>ŠVP: Kuchařské práce</a:t>
                      </a:r>
                      <a:endParaRPr lang="cs-CZ" dirty="0"/>
                    </a:p>
                  </a:txBody>
                  <a:tcPr/>
                </a:tc>
              </a:tr>
              <a:tr h="370840">
                <a:tc>
                  <a:txBody>
                    <a:bodyPr/>
                    <a:lstStyle/>
                    <a:p>
                      <a:r>
                        <a:rPr lang="cs-CZ" sz="1800" dirty="0" smtClean="0"/>
                        <a:t>Kuchař – číšník   </a:t>
                      </a:r>
                      <a:r>
                        <a:rPr lang="cs-CZ" sz="1800" b="0" dirty="0" smtClean="0"/>
                        <a:t>65-51-H/01  </a:t>
                      </a:r>
                    </a:p>
                    <a:p>
                      <a:r>
                        <a:rPr lang="cs-CZ" sz="1800" dirty="0" smtClean="0"/>
                        <a:t>ŠVP: Kuchař</a:t>
                      </a:r>
                      <a:endParaRPr lang="cs-CZ" dirty="0"/>
                    </a:p>
                  </a:txBody>
                  <a:tcPr/>
                </a:tc>
                <a:tc>
                  <a:txBody>
                    <a:bodyPr/>
                    <a:lstStyle/>
                    <a:p>
                      <a:pPr marL="0" marR="0" indent="0" algn="l" defTabSz="839694" rtl="0" eaLnBrk="1" fontAlgn="auto" latinLnBrk="0" hangingPunct="1">
                        <a:lnSpc>
                          <a:spcPct val="100000"/>
                        </a:lnSpc>
                        <a:spcBef>
                          <a:spcPts val="0"/>
                        </a:spcBef>
                        <a:spcAft>
                          <a:spcPts val="0"/>
                        </a:spcAft>
                        <a:buClrTx/>
                        <a:buSzTx/>
                        <a:buFontTx/>
                        <a:buNone/>
                        <a:tabLst/>
                        <a:defRPr/>
                      </a:pPr>
                      <a:r>
                        <a:rPr lang="cs-CZ" sz="1800" b="0" dirty="0" smtClean="0"/>
                        <a:t>Šití oděvů 31-59-E/01</a:t>
                      </a:r>
                    </a:p>
                    <a:p>
                      <a:endParaRPr lang="cs-CZ" dirty="0"/>
                    </a:p>
                  </a:txBody>
                  <a:tcPr/>
                </a:tc>
              </a:tr>
              <a:tr h="370840">
                <a:tc>
                  <a:txBody>
                    <a:bodyPr/>
                    <a:lstStyle/>
                    <a:p>
                      <a:r>
                        <a:rPr lang="cs-CZ" sz="1800" dirty="0" smtClean="0"/>
                        <a:t>Čalouník   </a:t>
                      </a:r>
                      <a:r>
                        <a:rPr lang="cs-CZ" sz="1800" b="0" dirty="0" smtClean="0"/>
                        <a:t>33-59-H/01</a:t>
                      </a:r>
                      <a:r>
                        <a:rPr lang="cs-CZ" sz="1800" dirty="0" smtClean="0"/>
                        <a:t>     </a:t>
                      </a:r>
                    </a:p>
                    <a:p>
                      <a:r>
                        <a:rPr lang="cs-CZ" sz="1800" dirty="0" smtClean="0"/>
                        <a:t>ŠVP: Čalouník a dekoratér</a:t>
                      </a:r>
                      <a:endParaRPr lang="cs-CZ" dirty="0"/>
                    </a:p>
                  </a:txBody>
                  <a:tcPr/>
                </a:tc>
                <a:tc>
                  <a:txBody>
                    <a:bodyPr/>
                    <a:lstStyle/>
                    <a:p>
                      <a:pPr eaLnBrk="1" hangingPunct="1">
                        <a:lnSpc>
                          <a:spcPct val="90000"/>
                        </a:lnSpc>
                      </a:pPr>
                      <a:r>
                        <a:rPr lang="cs-CZ" sz="1800" b="0" dirty="0" smtClean="0"/>
                        <a:t>Malířské a natěračské práce </a:t>
                      </a:r>
                    </a:p>
                    <a:p>
                      <a:pPr eaLnBrk="1" hangingPunct="1">
                        <a:lnSpc>
                          <a:spcPct val="90000"/>
                        </a:lnSpc>
                      </a:pPr>
                      <a:r>
                        <a:rPr lang="cs-CZ" sz="1800" dirty="0" smtClean="0"/>
                        <a:t>36-57-E/01</a:t>
                      </a:r>
                      <a:endParaRPr lang="cs-CZ" sz="1800" dirty="0" smtClean="0"/>
                    </a:p>
                  </a:txBody>
                  <a:tcPr/>
                </a:tc>
              </a:tr>
              <a:tr h="370840">
                <a:tc>
                  <a:txBody>
                    <a:bodyPr/>
                    <a:lstStyle/>
                    <a:p>
                      <a:r>
                        <a:rPr lang="cs-CZ" sz="1800" dirty="0" smtClean="0"/>
                        <a:t>Krejčí    </a:t>
                      </a:r>
                      <a:r>
                        <a:rPr lang="cs-CZ" sz="1800" b="0" dirty="0" smtClean="0"/>
                        <a:t>31-58-H/01</a:t>
                      </a:r>
                      <a:endParaRPr lang="cs-CZ" dirty="0"/>
                    </a:p>
                  </a:txBody>
                  <a:tcPr/>
                </a:tc>
                <a:tc>
                  <a:txBody>
                    <a:bodyPr/>
                    <a:lstStyle/>
                    <a:p>
                      <a:pPr eaLnBrk="1" hangingPunct="1">
                        <a:lnSpc>
                          <a:spcPct val="90000"/>
                        </a:lnSpc>
                      </a:pPr>
                      <a:r>
                        <a:rPr lang="cs-CZ" sz="1800" b="0" dirty="0" smtClean="0"/>
                        <a:t>Truhlářská a čalounická výroba </a:t>
                      </a:r>
                    </a:p>
                    <a:p>
                      <a:pPr eaLnBrk="1" hangingPunct="1">
                        <a:lnSpc>
                          <a:spcPct val="90000"/>
                        </a:lnSpc>
                      </a:pPr>
                      <a:r>
                        <a:rPr lang="cs-CZ" sz="1800" b="0" dirty="0" smtClean="0"/>
                        <a:t>33-56-E/01</a:t>
                      </a:r>
                    </a:p>
                    <a:p>
                      <a:pPr eaLnBrk="1" hangingPunct="1">
                        <a:lnSpc>
                          <a:spcPct val="90000"/>
                        </a:lnSpc>
                        <a:buFont typeface="Wingdings" pitchFamily="2" charset="2"/>
                        <a:buNone/>
                      </a:pPr>
                      <a:r>
                        <a:rPr lang="cs-CZ" sz="1800" b="0" dirty="0" smtClean="0"/>
                        <a:t>ŠVP: Truhlářské a čalounické práce</a:t>
                      </a:r>
                      <a:endParaRPr lang="cs-CZ" dirty="0"/>
                    </a:p>
                  </a:txBody>
                  <a:tcPr/>
                </a:tc>
              </a:tr>
              <a:tr h="370840">
                <a:tc>
                  <a:txBody>
                    <a:bodyPr/>
                    <a:lstStyle/>
                    <a:p>
                      <a:r>
                        <a:rPr lang="cs-CZ" sz="1800" dirty="0" smtClean="0"/>
                        <a:t>Malíř a lakýrník   </a:t>
                      </a:r>
                      <a:r>
                        <a:rPr lang="cs-CZ" sz="1800" b="0" dirty="0" smtClean="0"/>
                        <a:t>39-41-H/01</a:t>
                      </a:r>
                      <a:endParaRPr lang="cs-CZ" dirty="0"/>
                    </a:p>
                  </a:txBody>
                  <a:tcPr/>
                </a:tc>
                <a:tc>
                  <a:txBody>
                    <a:bodyPr/>
                    <a:lstStyle/>
                    <a:p>
                      <a:endParaRPr lang="cs-CZ" dirty="0"/>
                    </a:p>
                  </a:txBody>
                  <a:tcPr/>
                </a:tc>
              </a:tr>
              <a:tr h="370840">
                <a:tc>
                  <a:txBody>
                    <a:bodyPr/>
                    <a:lstStyle/>
                    <a:p>
                      <a:r>
                        <a:rPr lang="cs-CZ" sz="1800" dirty="0" smtClean="0"/>
                        <a:t>Strojní mechanik   </a:t>
                      </a:r>
                      <a:r>
                        <a:rPr lang="cs-CZ" sz="1800" b="0" dirty="0" smtClean="0"/>
                        <a:t>23-51-H/01</a:t>
                      </a:r>
                      <a:endParaRPr lang="cs-CZ" dirty="0"/>
                    </a:p>
                  </a:txBody>
                  <a:tcPr/>
                </a:tc>
                <a:tc>
                  <a:txBody>
                    <a:bodyPr/>
                    <a:lstStyle/>
                    <a:p>
                      <a:endParaRPr lang="cs-CZ" dirty="0"/>
                    </a:p>
                  </a:txBody>
                  <a:tcPr/>
                </a:tc>
              </a:tr>
            </a:tbl>
          </a:graphicData>
        </a:graphic>
      </p:graphicFrame>
    </p:spTree>
    <p:extLst>
      <p:ext uri="{BB962C8B-B14F-4D97-AF65-F5344CB8AC3E}">
        <p14:creationId xmlns:p14="http://schemas.microsoft.com/office/powerpoint/2010/main" val="2579035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lstStyle/>
          <a:p>
            <a:endParaRPr lang="cs-CZ" smtClean="0"/>
          </a:p>
        </p:txBody>
      </p:sp>
      <p:sp>
        <p:nvSpPr>
          <p:cNvPr id="18434" name="Rectangle 3"/>
          <p:cNvSpPr>
            <a:spLocks noGrp="1" noChangeArrowheads="1"/>
          </p:cNvSpPr>
          <p:nvPr>
            <p:ph type="body" idx="4294967295"/>
          </p:nvPr>
        </p:nvSpPr>
        <p:spPr>
          <a:xfrm>
            <a:off x="1281113" y="981075"/>
            <a:ext cx="8335962" cy="5400675"/>
          </a:xfrm>
        </p:spPr>
        <p:txBody>
          <a:bodyPr/>
          <a:lstStyle/>
          <a:p>
            <a:pPr>
              <a:lnSpc>
                <a:spcPct val="80000"/>
              </a:lnSpc>
            </a:pPr>
            <a:endParaRPr lang="cs-CZ" sz="1300" dirty="0" smtClean="0"/>
          </a:p>
          <a:p>
            <a:pPr algn="ctr">
              <a:lnSpc>
                <a:spcPct val="80000"/>
              </a:lnSpc>
            </a:pPr>
            <a:r>
              <a:rPr lang="cs-CZ" sz="1300" b="1" dirty="0" smtClean="0"/>
              <a:t>Příklady upravené verze nové závěrečné zkoušky  </a:t>
            </a:r>
          </a:p>
          <a:p>
            <a:pPr algn="ctr">
              <a:lnSpc>
                <a:spcPct val="80000"/>
              </a:lnSpc>
            </a:pPr>
            <a:r>
              <a:rPr lang="cs-CZ" sz="1300" b="1" dirty="0" smtClean="0"/>
              <a:t>obor 29-51-E/01 Potravinářská výroba ŠVP Cukrářské práce – varianta ústní zkoušky</a:t>
            </a:r>
          </a:p>
          <a:p>
            <a:pPr>
              <a:lnSpc>
                <a:spcPct val="80000"/>
              </a:lnSpc>
            </a:pPr>
            <a:r>
              <a:rPr lang="cs-CZ" sz="1300" u="sng" dirty="0" smtClean="0"/>
              <a:t>JZZZ – CKP</a:t>
            </a:r>
            <a:endParaRPr lang="cs-CZ" sz="1300" dirty="0" smtClean="0"/>
          </a:p>
          <a:p>
            <a:pPr>
              <a:lnSpc>
                <a:spcPct val="80000"/>
              </a:lnSpc>
            </a:pPr>
            <a:r>
              <a:rPr lang="cs-CZ" sz="1300" dirty="0" smtClean="0"/>
              <a:t>Odborné otázky/úkoly:</a:t>
            </a:r>
          </a:p>
          <a:p>
            <a:pPr>
              <a:lnSpc>
                <a:spcPct val="80000"/>
              </a:lnSpc>
            </a:pPr>
            <a:r>
              <a:rPr lang="cs-CZ" sz="1300" dirty="0" smtClean="0"/>
              <a:t>- Kynuté listové těsto</a:t>
            </a:r>
          </a:p>
          <a:p>
            <a:pPr lvl="1">
              <a:lnSpc>
                <a:spcPct val="80000"/>
              </a:lnSpc>
            </a:pPr>
            <a:r>
              <a:rPr lang="cs-CZ" sz="1300" dirty="0" smtClean="0"/>
              <a:t>charakterizujte kynuté listové těsto</a:t>
            </a:r>
          </a:p>
          <a:p>
            <a:pPr lvl="1">
              <a:lnSpc>
                <a:spcPct val="80000"/>
              </a:lnSpc>
            </a:pPr>
            <a:r>
              <a:rPr lang="cs-CZ" sz="1300" dirty="0" smtClean="0"/>
              <a:t>popište vývěr a úpravu surovin</a:t>
            </a:r>
          </a:p>
          <a:p>
            <a:pPr lvl="1">
              <a:lnSpc>
                <a:spcPct val="80000"/>
              </a:lnSpc>
            </a:pPr>
            <a:r>
              <a:rPr lang="cs-CZ" sz="1300" dirty="0" smtClean="0"/>
              <a:t>popište výrobní postup těsta a přípravu </a:t>
            </a:r>
            <a:r>
              <a:rPr lang="cs-CZ" sz="1300" dirty="0" err="1" smtClean="0"/>
              <a:t>pagáčků</a:t>
            </a:r>
            <a:endParaRPr lang="cs-CZ" sz="1300" dirty="0" smtClean="0"/>
          </a:p>
          <a:p>
            <a:pPr>
              <a:lnSpc>
                <a:spcPct val="80000"/>
              </a:lnSpc>
            </a:pPr>
            <a:r>
              <a:rPr lang="cs-CZ" sz="1300" dirty="0" smtClean="0"/>
              <a:t>      - Kypřící prostředky</a:t>
            </a:r>
          </a:p>
          <a:p>
            <a:pPr>
              <a:lnSpc>
                <a:spcPct val="80000"/>
              </a:lnSpc>
            </a:pPr>
            <a:r>
              <a:rPr lang="cs-CZ" sz="1300" dirty="0" smtClean="0"/>
              <a:t>                  -     druhy kypření a kypřících prostředků</a:t>
            </a:r>
          </a:p>
          <a:p>
            <a:pPr>
              <a:lnSpc>
                <a:spcPct val="80000"/>
              </a:lnSpc>
            </a:pPr>
            <a:r>
              <a:rPr lang="cs-CZ" sz="1300" dirty="0" smtClean="0"/>
              <a:t>                  -      jejich použití v cukrářské výrobě</a:t>
            </a:r>
          </a:p>
          <a:p>
            <a:pPr>
              <a:lnSpc>
                <a:spcPct val="80000"/>
              </a:lnSpc>
            </a:pPr>
            <a:r>
              <a:rPr lang="cs-CZ" sz="1300" dirty="0" smtClean="0"/>
              <a:t>Otázka ze světa práce:</a:t>
            </a:r>
            <a:r>
              <a:rPr lang="cs-CZ" sz="1300" b="1" dirty="0" smtClean="0"/>
              <a:t> Podmínky zaměstnání – </a:t>
            </a:r>
            <a:r>
              <a:rPr lang="cs-CZ" sz="1300" dirty="0" smtClean="0"/>
              <a:t>Na co </a:t>
            </a:r>
            <a:r>
              <a:rPr lang="cs-CZ" sz="1300" dirty="0" smtClean="0"/>
              <a:t>byste </a:t>
            </a:r>
            <a:r>
              <a:rPr lang="cs-CZ" sz="1300" dirty="0" smtClean="0"/>
              <a:t>se měl/la zeptat než nastoupíte do</a:t>
            </a:r>
          </a:p>
          <a:p>
            <a:pPr>
              <a:lnSpc>
                <a:spcPct val="80000"/>
              </a:lnSpc>
            </a:pPr>
            <a:r>
              <a:rPr lang="cs-CZ" sz="1300" dirty="0" smtClean="0"/>
              <a:t>                                     zaměstnání.</a:t>
            </a:r>
          </a:p>
          <a:p>
            <a:pPr>
              <a:lnSpc>
                <a:spcPct val="80000"/>
              </a:lnSpc>
            </a:pPr>
            <a:endParaRPr lang="cs-CZ" sz="1300" u="sng" dirty="0" smtClean="0"/>
          </a:p>
          <a:p>
            <a:pPr>
              <a:lnSpc>
                <a:spcPct val="80000"/>
              </a:lnSpc>
            </a:pPr>
            <a:r>
              <a:rPr lang="cs-CZ" sz="1300" u="sng" dirty="0" smtClean="0">
                <a:solidFill>
                  <a:srgbClr val="0000FF"/>
                </a:solidFill>
              </a:rPr>
              <a:t>PO ÚPRAVĚ:</a:t>
            </a:r>
            <a:endParaRPr lang="cs-CZ" sz="1300" dirty="0" smtClean="0">
              <a:solidFill>
                <a:srgbClr val="0000FF"/>
              </a:solidFill>
            </a:endParaRPr>
          </a:p>
          <a:p>
            <a:pPr>
              <a:lnSpc>
                <a:spcPct val="80000"/>
              </a:lnSpc>
            </a:pPr>
            <a:r>
              <a:rPr lang="cs-CZ" sz="1300" dirty="0" smtClean="0">
                <a:solidFill>
                  <a:srgbClr val="0000FF"/>
                </a:solidFill>
              </a:rPr>
              <a:t>Odborné otázky/úkoly:</a:t>
            </a:r>
          </a:p>
          <a:p>
            <a:pPr>
              <a:lnSpc>
                <a:spcPct val="80000"/>
              </a:lnSpc>
            </a:pPr>
            <a:r>
              <a:rPr lang="cs-CZ" sz="1300" dirty="0" smtClean="0">
                <a:solidFill>
                  <a:srgbClr val="0000FF"/>
                </a:solidFill>
              </a:rPr>
              <a:t>- Kynuté listové těsto</a:t>
            </a:r>
          </a:p>
          <a:p>
            <a:pPr lvl="1">
              <a:lnSpc>
                <a:spcPct val="80000"/>
              </a:lnSpc>
            </a:pPr>
            <a:r>
              <a:rPr lang="cs-CZ" sz="1300" dirty="0" smtClean="0">
                <a:solidFill>
                  <a:srgbClr val="0000FF"/>
                </a:solidFill>
              </a:rPr>
              <a:t>charakterizujte kynuté listové těsto</a:t>
            </a:r>
          </a:p>
          <a:p>
            <a:pPr lvl="1">
              <a:lnSpc>
                <a:spcPct val="80000"/>
              </a:lnSpc>
            </a:pPr>
            <a:r>
              <a:rPr lang="cs-CZ" sz="1300" dirty="0" smtClean="0">
                <a:solidFill>
                  <a:srgbClr val="0000FF"/>
                </a:solidFill>
              </a:rPr>
              <a:t>z jakých surovin se kynuté listové těsto vyrábí a jak se tyto suroviny upravují</a:t>
            </a:r>
          </a:p>
          <a:p>
            <a:pPr lvl="1">
              <a:lnSpc>
                <a:spcPct val="80000"/>
              </a:lnSpc>
            </a:pPr>
            <a:r>
              <a:rPr lang="cs-CZ" sz="1300" dirty="0" smtClean="0">
                <a:solidFill>
                  <a:srgbClr val="0000FF"/>
                </a:solidFill>
              </a:rPr>
              <a:t>popište výrobní postup kynutého listového těsta</a:t>
            </a:r>
          </a:p>
          <a:p>
            <a:pPr lvl="1">
              <a:lnSpc>
                <a:spcPct val="80000"/>
              </a:lnSpc>
            </a:pPr>
            <a:r>
              <a:rPr lang="cs-CZ" sz="1300" dirty="0" smtClean="0">
                <a:solidFill>
                  <a:srgbClr val="0000FF"/>
                </a:solidFill>
              </a:rPr>
              <a:t>popište výrobní postup </a:t>
            </a:r>
            <a:r>
              <a:rPr lang="cs-CZ" sz="1300" dirty="0" err="1" smtClean="0">
                <a:solidFill>
                  <a:srgbClr val="0000FF"/>
                </a:solidFill>
              </a:rPr>
              <a:t>pagáčků</a:t>
            </a:r>
            <a:endParaRPr lang="cs-CZ" sz="1300" dirty="0" smtClean="0">
              <a:solidFill>
                <a:srgbClr val="0000FF"/>
              </a:solidFill>
            </a:endParaRPr>
          </a:p>
          <a:p>
            <a:pPr>
              <a:lnSpc>
                <a:spcPct val="80000"/>
              </a:lnSpc>
            </a:pPr>
            <a:r>
              <a:rPr lang="cs-CZ" sz="1300" dirty="0" smtClean="0">
                <a:solidFill>
                  <a:srgbClr val="0000FF"/>
                </a:solidFill>
              </a:rPr>
              <a:t>      - Kypřící prostředky</a:t>
            </a:r>
          </a:p>
          <a:p>
            <a:pPr>
              <a:lnSpc>
                <a:spcPct val="80000"/>
              </a:lnSpc>
            </a:pPr>
            <a:r>
              <a:rPr lang="cs-CZ" sz="1300" dirty="0" smtClean="0">
                <a:solidFill>
                  <a:srgbClr val="0000FF"/>
                </a:solidFill>
              </a:rPr>
              <a:t>                  -     jak znáte druhy kypření, jejich použití v cukrářské výrobě</a:t>
            </a:r>
          </a:p>
          <a:p>
            <a:pPr>
              <a:lnSpc>
                <a:spcPct val="80000"/>
              </a:lnSpc>
            </a:pPr>
            <a:r>
              <a:rPr lang="cs-CZ" sz="1300" dirty="0" smtClean="0">
                <a:solidFill>
                  <a:srgbClr val="0000FF"/>
                </a:solidFill>
              </a:rPr>
              <a:t>                  -     jaké znáte kypřící prostředky, jejich použití v cukrářské výrobě</a:t>
            </a:r>
          </a:p>
          <a:p>
            <a:pPr>
              <a:lnSpc>
                <a:spcPct val="80000"/>
              </a:lnSpc>
            </a:pPr>
            <a:r>
              <a:rPr lang="cs-CZ" sz="1300" dirty="0" smtClean="0"/>
              <a:t>Otázka ze světa práce:</a:t>
            </a:r>
            <a:r>
              <a:rPr lang="cs-CZ" sz="1300" b="1" dirty="0" smtClean="0"/>
              <a:t> Podmínky zaměstnání – </a:t>
            </a:r>
            <a:r>
              <a:rPr lang="cs-CZ" sz="1300" dirty="0" smtClean="0"/>
              <a:t>Na co </a:t>
            </a:r>
            <a:r>
              <a:rPr lang="cs-CZ" sz="1300" dirty="0" smtClean="0"/>
              <a:t>byste </a:t>
            </a:r>
            <a:r>
              <a:rPr lang="cs-CZ" sz="1300" dirty="0" smtClean="0"/>
              <a:t>se měl/la zeptat než nastoupíte do</a:t>
            </a:r>
          </a:p>
          <a:p>
            <a:pPr>
              <a:lnSpc>
                <a:spcPct val="80000"/>
              </a:lnSpc>
            </a:pPr>
            <a:r>
              <a:rPr lang="cs-CZ" sz="1300" dirty="0" smtClean="0"/>
              <a:t>                                     zaměstnání.</a:t>
            </a:r>
          </a:p>
          <a:p>
            <a:pPr>
              <a:lnSpc>
                <a:spcPct val="80000"/>
              </a:lnSpc>
            </a:pPr>
            <a:endParaRPr lang="cs-CZ" sz="1300" dirty="0" smtClean="0">
              <a:solidFill>
                <a:srgbClr val="0000FF"/>
              </a:solidFill>
            </a:endParaRPr>
          </a:p>
          <a:p>
            <a:pPr>
              <a:lnSpc>
                <a:spcPct val="80000"/>
              </a:lnSpc>
            </a:pPr>
            <a:endParaRPr lang="cs-CZ" sz="1300" dirty="0" smtClean="0">
              <a:solidFill>
                <a:srgbClr val="0000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endParaRPr lang="cs-CZ" smtClean="0"/>
          </a:p>
        </p:txBody>
      </p:sp>
      <p:sp>
        <p:nvSpPr>
          <p:cNvPr id="19458" name="Rectangle 3"/>
          <p:cNvSpPr>
            <a:spLocks noGrp="1" noChangeArrowheads="1"/>
          </p:cNvSpPr>
          <p:nvPr>
            <p:ph type="body" idx="4294967295"/>
          </p:nvPr>
        </p:nvSpPr>
        <p:spPr>
          <a:xfrm>
            <a:off x="992188" y="1052513"/>
            <a:ext cx="8624887" cy="5329237"/>
          </a:xfrm>
        </p:spPr>
        <p:txBody>
          <a:bodyPr/>
          <a:lstStyle/>
          <a:p>
            <a:pPr algn="ctr">
              <a:lnSpc>
                <a:spcPct val="80000"/>
              </a:lnSpc>
            </a:pPr>
            <a:r>
              <a:rPr lang="cs-CZ" sz="1500" b="1" dirty="0" smtClean="0"/>
              <a:t>Příklad upravené verze učebního oboru </a:t>
            </a:r>
          </a:p>
          <a:p>
            <a:pPr algn="ctr">
              <a:lnSpc>
                <a:spcPct val="80000"/>
              </a:lnSpc>
            </a:pPr>
            <a:r>
              <a:rPr lang="cs-CZ" sz="1500" b="1" dirty="0" smtClean="0"/>
              <a:t>33-59-H/01 Čalouník</a:t>
            </a:r>
          </a:p>
          <a:p>
            <a:pPr algn="ctr">
              <a:lnSpc>
                <a:spcPct val="80000"/>
              </a:lnSpc>
              <a:buFont typeface="Wingdings" pitchFamily="2" charset="2"/>
              <a:buNone/>
            </a:pPr>
            <a:r>
              <a:rPr lang="cs-CZ" sz="1500" b="1" dirty="0" smtClean="0"/>
              <a:t>      ŠVP  Čalouník a dekoratér</a:t>
            </a:r>
          </a:p>
          <a:p>
            <a:pPr>
              <a:lnSpc>
                <a:spcPct val="80000"/>
              </a:lnSpc>
            </a:pPr>
            <a:r>
              <a:rPr lang="cs-CZ" sz="1500" dirty="0" smtClean="0"/>
              <a:t>33 – 59 – H / 01 – čalouník </a:t>
            </a:r>
            <a:endParaRPr lang="cs-CZ" sz="1500" b="1" dirty="0" smtClean="0"/>
          </a:p>
          <a:p>
            <a:pPr>
              <a:lnSpc>
                <a:spcPct val="80000"/>
              </a:lnSpc>
            </a:pPr>
            <a:r>
              <a:rPr lang="cs-CZ" sz="1500" b="1" dirty="0" smtClean="0"/>
              <a:t>Ústní zkouška </a:t>
            </a:r>
            <a:endParaRPr lang="cs-CZ" sz="1500" dirty="0" smtClean="0"/>
          </a:p>
          <a:p>
            <a:pPr>
              <a:lnSpc>
                <a:spcPct val="80000"/>
              </a:lnSpc>
            </a:pPr>
            <a:r>
              <a:rPr lang="cs-CZ" sz="1500" dirty="0" smtClean="0"/>
              <a:t>Téma  č. 1 (T – 8337) - Historie čalounické výroby, rozdělení čalounění</a:t>
            </a:r>
            <a:endParaRPr lang="cs-CZ" sz="1500" b="1" dirty="0" smtClean="0"/>
          </a:p>
          <a:p>
            <a:pPr>
              <a:lnSpc>
                <a:spcPct val="80000"/>
              </a:lnSpc>
            </a:pPr>
            <a:r>
              <a:rPr lang="cs-CZ" sz="1500" b="1" dirty="0" smtClean="0"/>
              <a:t>Zadání</a:t>
            </a:r>
            <a:endParaRPr lang="cs-CZ" sz="1500" dirty="0" smtClean="0"/>
          </a:p>
          <a:p>
            <a:pPr>
              <a:lnSpc>
                <a:spcPct val="80000"/>
              </a:lnSpc>
            </a:pPr>
            <a:r>
              <a:rPr lang="cs-CZ" sz="1500" dirty="0" smtClean="0"/>
              <a:t>Odborné otázky/úkoly:</a:t>
            </a:r>
            <a:endParaRPr lang="cs-CZ" sz="1500" b="1" dirty="0" smtClean="0"/>
          </a:p>
          <a:p>
            <a:pPr>
              <a:lnSpc>
                <a:spcPct val="80000"/>
              </a:lnSpc>
            </a:pPr>
            <a:r>
              <a:rPr lang="cs-CZ" sz="1500" b="1" dirty="0" smtClean="0"/>
              <a:t>Historie čalounické výroby, rozdělení čalounění</a:t>
            </a:r>
            <a:endParaRPr lang="cs-CZ" sz="1500" dirty="0" smtClean="0"/>
          </a:p>
          <a:p>
            <a:pPr>
              <a:lnSpc>
                <a:spcPct val="80000"/>
              </a:lnSpc>
            </a:pPr>
            <a:r>
              <a:rPr lang="cs-CZ" sz="1500" dirty="0" smtClean="0"/>
              <a:t>Popište, </a:t>
            </a:r>
            <a:r>
              <a:rPr lang="cs-CZ" sz="1500" dirty="0" smtClean="0"/>
              <a:t>jaké materiály se používaly při čalounění v 17. století </a:t>
            </a:r>
          </a:p>
          <a:p>
            <a:pPr>
              <a:lnSpc>
                <a:spcPct val="80000"/>
              </a:lnSpc>
            </a:pPr>
            <a:r>
              <a:rPr lang="cs-CZ" sz="1500" dirty="0" smtClean="0"/>
              <a:t>Popište, </a:t>
            </a:r>
            <a:r>
              <a:rPr lang="cs-CZ" sz="1500" dirty="0" smtClean="0"/>
              <a:t>jaké byly změny použitých materiálů až do dnešní doby</a:t>
            </a:r>
          </a:p>
          <a:p>
            <a:pPr>
              <a:lnSpc>
                <a:spcPct val="80000"/>
              </a:lnSpc>
            </a:pPr>
            <a:r>
              <a:rPr lang="cs-CZ" sz="1500" dirty="0" smtClean="0"/>
              <a:t>Popište, </a:t>
            </a:r>
            <a:r>
              <a:rPr lang="cs-CZ" sz="1500" dirty="0" smtClean="0"/>
              <a:t>jaký je rozdíl mezi čalouněním soudobým a klasickým – jaké se používají materiály </a:t>
            </a:r>
          </a:p>
          <a:p>
            <a:pPr>
              <a:lnSpc>
                <a:spcPct val="80000"/>
              </a:lnSpc>
            </a:pPr>
            <a:r>
              <a:rPr lang="cs-CZ" sz="1500" dirty="0" smtClean="0"/>
              <a:t>Popište </a:t>
            </a:r>
            <a:r>
              <a:rPr lang="cs-CZ" sz="1500" dirty="0" smtClean="0"/>
              <a:t>technologický postup - čalounění ploché</a:t>
            </a:r>
          </a:p>
          <a:p>
            <a:pPr>
              <a:lnSpc>
                <a:spcPct val="80000"/>
              </a:lnSpc>
            </a:pPr>
            <a:r>
              <a:rPr lang="cs-CZ" sz="1500" dirty="0" smtClean="0"/>
              <a:t>Popište </a:t>
            </a:r>
            <a:r>
              <a:rPr lang="cs-CZ" sz="1500" dirty="0" smtClean="0"/>
              <a:t>technologický postup - soudobé čalounění</a:t>
            </a:r>
          </a:p>
          <a:p>
            <a:pPr>
              <a:lnSpc>
                <a:spcPct val="80000"/>
              </a:lnSpc>
            </a:pPr>
            <a:r>
              <a:rPr lang="cs-CZ" sz="1500" dirty="0" smtClean="0"/>
              <a:t>Bezpečnost a ochrana zdraví při práci</a:t>
            </a:r>
          </a:p>
          <a:p>
            <a:pPr>
              <a:lnSpc>
                <a:spcPct val="80000"/>
              </a:lnSpc>
            </a:pPr>
            <a:r>
              <a:rPr lang="cs-CZ" sz="1500" dirty="0" smtClean="0"/>
              <a:t>Otázka ze světa práce: </a:t>
            </a:r>
            <a:endParaRPr lang="cs-CZ" sz="1500" b="1" dirty="0" smtClean="0"/>
          </a:p>
          <a:p>
            <a:pPr>
              <a:lnSpc>
                <a:spcPct val="80000"/>
              </a:lnSpc>
              <a:buFont typeface="Wingdings" pitchFamily="2" charset="2"/>
              <a:buNone/>
            </a:pPr>
            <a:endParaRPr lang="cs-CZ" sz="1500" b="1" dirty="0" smtClean="0"/>
          </a:p>
          <a:p>
            <a:pPr>
              <a:lnSpc>
                <a:spcPct val="80000"/>
              </a:lnSpc>
              <a:buFont typeface="Wingdings" pitchFamily="2" charset="2"/>
              <a:buNone/>
            </a:pPr>
            <a:r>
              <a:rPr lang="cs-CZ" sz="1500" b="1" dirty="0" smtClean="0"/>
              <a:t>        Informace o zaměstnání </a:t>
            </a:r>
            <a:endParaRPr lang="cs-CZ" sz="1500" dirty="0" smtClean="0"/>
          </a:p>
          <a:p>
            <a:pPr>
              <a:lnSpc>
                <a:spcPct val="80000"/>
              </a:lnSpc>
            </a:pPr>
            <a:r>
              <a:rPr lang="cs-CZ" sz="1500" dirty="0" smtClean="0"/>
              <a:t>Kde najdete informace o volných pracovních místech (ve Vaší profesi)? Znáte nějaké noviny nebo webové stránky s nabídkou volných míst? </a:t>
            </a:r>
            <a:endParaRPr lang="cs-CZ" sz="1000" dirty="0" smtClean="0"/>
          </a:p>
          <a:p>
            <a:pPr>
              <a:lnSpc>
                <a:spcPct val="80000"/>
              </a:lnSpc>
              <a:buFont typeface="Wingdings" pitchFamily="2" charset="2"/>
              <a:buNone/>
            </a:pPr>
            <a:endParaRPr lang="cs-CZ" sz="15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p:txBody>
          <a:bodyPr/>
          <a:lstStyle/>
          <a:p>
            <a:pPr eaLnBrk="1" hangingPunct="1"/>
            <a:r>
              <a:rPr lang="cs-CZ" sz="1600" smtClean="0"/>
              <a:t/>
            </a:r>
            <a:br>
              <a:rPr lang="cs-CZ" sz="1600" smtClean="0"/>
            </a:br>
            <a:r>
              <a:rPr lang="cs-CZ" sz="1600" smtClean="0"/>
              <a:t/>
            </a:r>
            <a:br>
              <a:rPr lang="cs-CZ" sz="1600" smtClean="0"/>
            </a:br>
            <a:r>
              <a:rPr lang="cs-CZ" sz="1600" smtClean="0"/>
              <a:t/>
            </a:r>
            <a:br>
              <a:rPr lang="cs-CZ" sz="1600" smtClean="0"/>
            </a:br>
            <a:r>
              <a:rPr lang="cs-CZ" sz="1600" smtClean="0"/>
              <a:t/>
            </a:r>
            <a:br>
              <a:rPr lang="cs-CZ" sz="1600" smtClean="0"/>
            </a:br>
            <a:r>
              <a:rPr lang="cs-CZ" sz="1600" smtClean="0"/>
              <a:t/>
            </a:r>
            <a:br>
              <a:rPr lang="cs-CZ" sz="1600" smtClean="0"/>
            </a:br>
            <a:r>
              <a:rPr lang="cs-CZ" sz="1600" smtClean="0"/>
              <a:t/>
            </a:r>
            <a:br>
              <a:rPr lang="cs-CZ" sz="1600" smtClean="0"/>
            </a:br>
            <a:endParaRPr lang="cs-CZ" sz="1600" smtClean="0"/>
          </a:p>
        </p:txBody>
      </p:sp>
      <p:sp>
        <p:nvSpPr>
          <p:cNvPr id="20482" name="Rectangle 3"/>
          <p:cNvSpPr>
            <a:spLocks noGrp="1" noChangeArrowheads="1"/>
          </p:cNvSpPr>
          <p:nvPr>
            <p:ph type="body" idx="4294967295"/>
          </p:nvPr>
        </p:nvSpPr>
        <p:spPr>
          <a:xfrm>
            <a:off x="488950" y="1052513"/>
            <a:ext cx="9128125" cy="5400675"/>
          </a:xfrm>
        </p:spPr>
        <p:txBody>
          <a:bodyPr/>
          <a:lstStyle/>
          <a:p>
            <a:pPr algn="ctr" eaLnBrk="1" hangingPunct="1">
              <a:lnSpc>
                <a:spcPct val="80000"/>
              </a:lnSpc>
              <a:buFont typeface="Wingdings" pitchFamily="2" charset="2"/>
              <a:buNone/>
            </a:pPr>
            <a:r>
              <a:rPr lang="cs-CZ" sz="1300" b="1" dirty="0" smtClean="0"/>
              <a:t> Příklad upravené verze učebního oboru </a:t>
            </a:r>
          </a:p>
          <a:p>
            <a:pPr algn="ctr">
              <a:lnSpc>
                <a:spcPct val="80000"/>
              </a:lnSpc>
              <a:buFont typeface="Wingdings" pitchFamily="2" charset="2"/>
              <a:buNone/>
            </a:pPr>
            <a:r>
              <a:rPr lang="cs-CZ" sz="1300" b="1" dirty="0" smtClean="0"/>
              <a:t>    33-59-H/01 Čalouník</a:t>
            </a:r>
          </a:p>
          <a:p>
            <a:pPr algn="ctr">
              <a:lnSpc>
                <a:spcPct val="80000"/>
              </a:lnSpc>
              <a:buFont typeface="Wingdings" pitchFamily="2" charset="2"/>
              <a:buNone/>
            </a:pPr>
            <a:r>
              <a:rPr lang="cs-CZ" sz="1300" b="1" dirty="0" smtClean="0"/>
              <a:t>      ŠVP  Čalouník a dekoratér</a:t>
            </a:r>
          </a:p>
          <a:p>
            <a:pPr algn="ctr">
              <a:lnSpc>
                <a:spcPct val="80000"/>
              </a:lnSpc>
            </a:pPr>
            <a:r>
              <a:rPr lang="cs-CZ" sz="1300" b="1" dirty="0" smtClean="0"/>
              <a:t>Písemná zkouška</a:t>
            </a:r>
            <a:endParaRPr lang="cs-CZ" sz="1300" dirty="0" smtClean="0"/>
          </a:p>
          <a:p>
            <a:pPr algn="ctr">
              <a:lnSpc>
                <a:spcPct val="80000"/>
              </a:lnSpc>
            </a:pPr>
            <a:r>
              <a:rPr lang="cs-CZ" sz="1300" dirty="0" smtClean="0"/>
              <a:t>Téma č. 2 (T – 6632) – Sedačka – taburet </a:t>
            </a:r>
            <a:endParaRPr lang="cs-CZ" sz="1300" b="1" dirty="0" smtClean="0"/>
          </a:p>
          <a:p>
            <a:pPr>
              <a:lnSpc>
                <a:spcPct val="80000"/>
              </a:lnSpc>
            </a:pPr>
            <a:r>
              <a:rPr lang="cs-CZ" sz="1300" b="1" dirty="0" smtClean="0"/>
              <a:t>Zadání </a:t>
            </a:r>
          </a:p>
          <a:p>
            <a:pPr>
              <a:lnSpc>
                <a:spcPct val="80000"/>
              </a:lnSpc>
            </a:pPr>
            <a:r>
              <a:rPr lang="cs-CZ" sz="1300" b="1" dirty="0" smtClean="0"/>
              <a:t>Celkem za téma včetně testu                                                     počet bodů:  200</a:t>
            </a:r>
          </a:p>
          <a:p>
            <a:pPr>
              <a:lnSpc>
                <a:spcPct val="80000"/>
              </a:lnSpc>
            </a:pPr>
            <a:r>
              <a:rPr lang="cs-CZ" sz="1300" b="1" dirty="0" smtClean="0"/>
              <a:t>Sedačka – taburet                                                                       počet bodů:  160</a:t>
            </a:r>
          </a:p>
          <a:p>
            <a:pPr>
              <a:lnSpc>
                <a:spcPct val="80000"/>
              </a:lnSpc>
            </a:pPr>
            <a:r>
              <a:rPr lang="cs-CZ" sz="1300" b="1" dirty="0" smtClean="0"/>
              <a:t>Úkol č.1                                                                                        počet bodů:    70</a:t>
            </a:r>
            <a:endParaRPr lang="cs-CZ" sz="1300" dirty="0" smtClean="0"/>
          </a:p>
          <a:p>
            <a:pPr>
              <a:lnSpc>
                <a:spcPct val="80000"/>
              </a:lnSpc>
            </a:pPr>
            <a:r>
              <a:rPr lang="cs-CZ" sz="1300" dirty="0" smtClean="0"/>
              <a:t>Narýsujte </a:t>
            </a:r>
            <a:r>
              <a:rPr lang="cs-CZ" sz="1300" dirty="0" err="1" smtClean="0"/>
              <a:t>bokorysný</a:t>
            </a:r>
            <a:r>
              <a:rPr lang="cs-CZ" sz="1300" dirty="0" smtClean="0"/>
              <a:t> řez taburetem v měřítku M 1:2</a:t>
            </a:r>
            <a:endParaRPr lang="cs-CZ" sz="1300" b="1" dirty="0" smtClean="0"/>
          </a:p>
          <a:p>
            <a:pPr>
              <a:lnSpc>
                <a:spcPct val="80000"/>
              </a:lnSpc>
            </a:pPr>
            <a:r>
              <a:rPr lang="cs-CZ" sz="1300" b="1" dirty="0" smtClean="0"/>
              <a:t>Úkol č.2                                                                                        počet bodů:    25</a:t>
            </a:r>
            <a:endParaRPr lang="cs-CZ" sz="1300" dirty="0" smtClean="0"/>
          </a:p>
          <a:p>
            <a:pPr>
              <a:lnSpc>
                <a:spcPct val="80000"/>
              </a:lnSpc>
            </a:pPr>
            <a:r>
              <a:rPr lang="cs-CZ" sz="1300" dirty="0" smtClean="0"/>
              <a:t>Na výkrese označte všechny materiály a rozměry okótujte</a:t>
            </a:r>
            <a:endParaRPr lang="cs-CZ" sz="1300" b="1" dirty="0" smtClean="0"/>
          </a:p>
          <a:p>
            <a:pPr>
              <a:lnSpc>
                <a:spcPct val="80000"/>
              </a:lnSpc>
            </a:pPr>
            <a:r>
              <a:rPr lang="cs-CZ" sz="1300" b="1" dirty="0" smtClean="0"/>
              <a:t>Úkol č.3                                                                                        počet bodů:    50</a:t>
            </a:r>
            <a:endParaRPr lang="cs-CZ" sz="1300" dirty="0" smtClean="0"/>
          </a:p>
          <a:p>
            <a:pPr>
              <a:lnSpc>
                <a:spcPct val="80000"/>
              </a:lnSpc>
            </a:pPr>
            <a:r>
              <a:rPr lang="cs-CZ" sz="1300" dirty="0" smtClean="0"/>
              <a:t>Napište technologický výroby taburetu.</a:t>
            </a:r>
            <a:endParaRPr lang="cs-CZ" sz="1300" b="1" dirty="0" smtClean="0"/>
          </a:p>
          <a:p>
            <a:pPr>
              <a:lnSpc>
                <a:spcPct val="80000"/>
              </a:lnSpc>
            </a:pPr>
            <a:r>
              <a:rPr lang="cs-CZ" sz="1300" b="1" dirty="0" smtClean="0"/>
              <a:t>Úkol č.4                                                                                        počet bodů:    15</a:t>
            </a:r>
            <a:endParaRPr lang="cs-CZ" sz="1300" dirty="0" smtClean="0"/>
          </a:p>
          <a:p>
            <a:pPr>
              <a:lnSpc>
                <a:spcPct val="80000"/>
              </a:lnSpc>
            </a:pPr>
            <a:r>
              <a:rPr lang="cs-CZ" sz="1300" dirty="0" smtClean="0"/>
              <a:t>Vyjmenujte jaké nářadí, stroje a nástroje použijete při výrobě taburetu.</a:t>
            </a:r>
            <a:endParaRPr lang="cs-CZ" sz="1300" b="1" i="1" dirty="0" smtClean="0"/>
          </a:p>
          <a:p>
            <a:pPr>
              <a:lnSpc>
                <a:spcPct val="80000"/>
              </a:lnSpc>
            </a:pPr>
            <a:r>
              <a:rPr lang="cs-CZ" sz="1300" b="1" i="1" dirty="0" smtClean="0"/>
              <a:t>Doplňující informace:</a:t>
            </a:r>
            <a:endParaRPr lang="cs-CZ" sz="1300" dirty="0" smtClean="0"/>
          </a:p>
          <a:p>
            <a:pPr>
              <a:lnSpc>
                <a:spcPct val="80000"/>
              </a:lnSpc>
            </a:pPr>
            <a:r>
              <a:rPr lang="cs-CZ" sz="1300" dirty="0" smtClean="0"/>
              <a:t>Typ čalounění – pevné čalounění s pružinami a vazbou. Výška pružin 90mm, jako tvarovací vrstva – použitý materiál – pojená PUR pěna výška 20mm, PUR pěna 50mm, syntetické rouno o hustotě 100g/m2, jako izolační vrstva je použita netkaná textilie a </a:t>
            </a:r>
            <a:r>
              <a:rPr lang="cs-CZ" sz="1300" dirty="0" err="1" smtClean="0"/>
              <a:t>pryžokos</a:t>
            </a:r>
            <a:r>
              <a:rPr lang="cs-CZ" sz="1300" dirty="0" smtClean="0"/>
              <a:t> slisovaný. </a:t>
            </a:r>
          </a:p>
          <a:p>
            <a:pPr>
              <a:lnSpc>
                <a:spcPct val="80000"/>
              </a:lnSpc>
            </a:pPr>
            <a:r>
              <a:rPr lang="cs-CZ" sz="1300" dirty="0" smtClean="0"/>
              <a:t>Rám kostry je vysoký 20mm .</a:t>
            </a:r>
            <a:endParaRPr lang="cs-CZ" sz="1300" b="1" dirty="0" smtClean="0"/>
          </a:p>
          <a:p>
            <a:pPr>
              <a:lnSpc>
                <a:spcPct val="80000"/>
              </a:lnSpc>
            </a:pPr>
            <a:r>
              <a:rPr lang="cs-CZ" sz="1300" b="1" dirty="0" smtClean="0"/>
              <a:t>Další odborná oblast                                                                   počet bodů:   10</a:t>
            </a:r>
          </a:p>
          <a:p>
            <a:pPr>
              <a:lnSpc>
                <a:spcPct val="80000"/>
              </a:lnSpc>
            </a:pPr>
            <a:r>
              <a:rPr lang="cs-CZ" sz="1300" b="1" dirty="0" smtClean="0"/>
              <a:t>Úkol č.1                                                                                         počet bodů:     5</a:t>
            </a:r>
            <a:endParaRPr lang="cs-CZ" sz="1300" dirty="0" smtClean="0"/>
          </a:p>
          <a:p>
            <a:pPr>
              <a:lnSpc>
                <a:spcPct val="80000"/>
              </a:lnSpc>
            </a:pPr>
            <a:r>
              <a:rPr lang="cs-CZ" sz="1300" dirty="0" smtClean="0"/>
              <a:t>Vyjmenujte </a:t>
            </a:r>
            <a:r>
              <a:rPr lang="cs-CZ" sz="1300" dirty="0" smtClean="0"/>
              <a:t>všechny druhy pružin a jejich použití v čalounické výrobě</a:t>
            </a:r>
            <a:endParaRPr lang="cs-CZ" sz="1300" b="1" dirty="0" smtClean="0"/>
          </a:p>
          <a:p>
            <a:pPr>
              <a:lnSpc>
                <a:spcPct val="80000"/>
              </a:lnSpc>
            </a:pPr>
            <a:r>
              <a:rPr lang="cs-CZ" sz="1300" b="1" dirty="0" smtClean="0"/>
              <a:t>Úkol č.2                                                                                         počet bodů:     5</a:t>
            </a:r>
            <a:endParaRPr lang="cs-CZ" sz="1300" dirty="0" smtClean="0"/>
          </a:p>
          <a:p>
            <a:pPr>
              <a:lnSpc>
                <a:spcPct val="80000"/>
              </a:lnSpc>
            </a:pPr>
            <a:r>
              <a:rPr lang="cs-CZ" sz="1300" dirty="0" smtClean="0"/>
              <a:t>Popište rozvolňovací stroj, jeho části a použití v čalounické výrobě a jaké materiály jsou na stroji zpracovány. Bezpečnost práce na rozvolňovacím stroji. </a:t>
            </a:r>
          </a:p>
          <a:p>
            <a:pPr eaLnBrk="1" hangingPunct="1">
              <a:lnSpc>
                <a:spcPct val="80000"/>
              </a:lnSpc>
            </a:pPr>
            <a:endParaRPr lang="cs-CZ" sz="1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ZZ">
  <a:themeElements>
    <a:clrScheme name="NZZ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ZZ">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533" tIns="49769" rIns="99533" bIns="49769" numCol="1" anchor="ctr" anchorCtr="0" compatLnSpc="1">
        <a:prstTxWarp prst="textNoShape">
          <a:avLst/>
        </a:prstTxWarp>
      </a:bodyPr>
      <a:lstStyle>
        <a:defPPr marL="0" marR="0" indent="0" algn="r" defTabSz="1135063" rtl="0" eaLnBrk="1" fontAlgn="base" latinLnBrk="0" hangingPunct="1">
          <a:lnSpc>
            <a:spcPct val="100000"/>
          </a:lnSpc>
          <a:spcBef>
            <a:spcPct val="0"/>
          </a:spcBef>
          <a:spcAft>
            <a:spcPct val="0"/>
          </a:spcAft>
          <a:buClrTx/>
          <a:buSzTx/>
          <a:buFontTx/>
          <a:buNone/>
          <a:tabLst/>
          <a:defRPr kumimoji="0" lang="cs-CZ" sz="27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533" tIns="49769" rIns="99533" bIns="49769" numCol="1" anchor="ctr" anchorCtr="0" compatLnSpc="1">
        <a:prstTxWarp prst="textNoShape">
          <a:avLst/>
        </a:prstTxWarp>
      </a:bodyPr>
      <a:lstStyle>
        <a:defPPr marL="0" marR="0" indent="0" algn="r" defTabSz="1135063" rtl="0" eaLnBrk="1" fontAlgn="base" latinLnBrk="0" hangingPunct="1">
          <a:lnSpc>
            <a:spcPct val="100000"/>
          </a:lnSpc>
          <a:spcBef>
            <a:spcPct val="0"/>
          </a:spcBef>
          <a:spcAft>
            <a:spcPct val="0"/>
          </a:spcAft>
          <a:buClrTx/>
          <a:buSzTx/>
          <a:buFontTx/>
          <a:buNone/>
          <a:tabLst/>
          <a:defRPr kumimoji="0" lang="cs-CZ" sz="2700" b="1" i="0" u="none" strike="noStrike" cap="none" normalizeH="0" baseline="0" smtClean="0">
            <a:ln>
              <a:noFill/>
            </a:ln>
            <a:solidFill>
              <a:schemeClr val="bg1"/>
            </a:solidFill>
            <a:effectLst/>
            <a:latin typeface="Arial" charset="0"/>
          </a:defRPr>
        </a:defPPr>
      </a:lstStyle>
    </a:lnDef>
  </a:objectDefaults>
  <a:extraClrSchemeLst>
    <a:extraClrScheme>
      <a:clrScheme name="NZZ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ZZ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ZZ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ZZ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ZZ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ZZ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ZZ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ZZ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ZZ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ZZ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ZZ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ZZ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NZZ</Template>
  <TotalTime>652</TotalTime>
  <Words>781</Words>
  <Application>Microsoft Office PowerPoint</Application>
  <PresentationFormat>A4 (210 x 297 mm)</PresentationFormat>
  <Paragraphs>124</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Wingdings</vt:lpstr>
      <vt:lpstr>NZZ</vt:lpstr>
      <vt:lpstr> VYUŽÍVÁNÍ JEDNOTNÉHO ZADÁNÍ PRO ŽÁKY SE SLUCHOVÝM POSTIŽENÍM    Střední škola, základní škola a mateřská škola pro sluchově postižené,  Holečkova 4, Praha 5  Jitka Králová – zástupkyně ředitele Miroslava Černíková – zástupkyně ředitele pro odborný výcvik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vt:lpstr>
    </vt:vector>
  </TitlesOfParts>
  <Company>NUOV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hana.husakova</dc:creator>
  <cp:lastModifiedBy>Jezberová Romana</cp:lastModifiedBy>
  <cp:revision>56</cp:revision>
  <dcterms:created xsi:type="dcterms:W3CDTF">2010-11-29T12:12:55Z</dcterms:created>
  <dcterms:modified xsi:type="dcterms:W3CDTF">2015-03-20T13:41:29Z</dcterms:modified>
</cp:coreProperties>
</file>