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01" r:id="rId2"/>
    <p:sldId id="257" r:id="rId3"/>
    <p:sldId id="283" r:id="rId4"/>
    <p:sldId id="297" r:id="rId5"/>
    <p:sldId id="295" r:id="rId6"/>
    <p:sldId id="298" r:id="rId7"/>
    <p:sldId id="299" r:id="rId8"/>
    <p:sldId id="284" r:id="rId9"/>
    <p:sldId id="296" r:id="rId10"/>
    <p:sldId id="285" r:id="rId11"/>
    <p:sldId id="286" r:id="rId12"/>
    <p:sldId id="294" r:id="rId13"/>
    <p:sldId id="300" r:id="rId14"/>
  </p:sldIdLst>
  <p:sldSz cx="9906000" cy="6858000" type="A4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1pPr>
    <a:lvl2pPr marL="41984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2pPr>
    <a:lvl3pPr marL="839694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3pPr>
    <a:lvl4pPr marL="1259540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4pPr>
    <a:lvl5pPr marL="1679387" algn="r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+mn-cs"/>
      </a:defRPr>
    </a:lvl5pPr>
    <a:lvl6pPr marL="209923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6pPr>
    <a:lvl7pPr marL="2519081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7pPr>
    <a:lvl8pPr marL="2938927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8pPr>
    <a:lvl9pPr marL="3358774" algn="l" defTabSz="839694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61" autoAdjust="0"/>
  </p:normalViewPr>
  <p:slideViewPr>
    <p:cSldViewPr>
      <p:cViewPr varScale="1">
        <p:scale>
          <a:sx n="87" d="100"/>
          <a:sy n="87" d="100"/>
        </p:scale>
        <p:origin x="120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-25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859A-FAC6-48B4-8654-9413F3D6F318}" type="datetimeFigureOut">
              <a:rPr lang="cs-CZ" smtClean="0"/>
              <a:pPr/>
              <a:t>27.6.2015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ECCC-5C39-4D4C-899A-8DFE9C32EA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949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37B1E-6233-499E-A33F-D85329E14B16}" type="datetimeFigureOut">
              <a:rPr lang="cs-CZ" smtClean="0"/>
              <a:pPr/>
              <a:t>27.6.2015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A1422-5B0C-415B-B749-D9222588CE26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34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1422-5B0C-415B-B749-D9222588CE26}" type="slidenum">
              <a:rPr lang="cs-CZ" smtClean="0">
                <a:solidFill>
                  <a:prstClr val="white"/>
                </a:solidFill>
              </a:rPr>
              <a:pPr/>
              <a:t>1</a:t>
            </a:fld>
            <a:endParaRPr lang="cs-CZ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89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1422-5B0C-415B-B749-D9222588CE26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225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A1422-5B0C-415B-B749-D9222588CE26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789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363" y="4407378"/>
            <a:ext cx="8420688" cy="136209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363" y="2907056"/>
            <a:ext cx="8420688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 sz="1400"/>
            </a:lvl1pPr>
          </a:lstStyle>
          <a:p>
            <a:fld id="{C24D00FA-DA35-4D93-A7E9-52D07CF9AC4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143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0472" y="404665"/>
            <a:ext cx="9360000" cy="5832648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/>
            </a:lvl1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zn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v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 marL="0" indent="0">
              <a:buClr>
                <a:schemeClr val="tx1"/>
              </a:buClr>
              <a:buNone/>
              <a:defRPr sz="18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354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00472" y="4653136"/>
            <a:ext cx="9217024" cy="1500322"/>
          </a:xfrm>
        </p:spPr>
        <p:txBody>
          <a:bodyPr anchor="t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56865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8614" y="6564271"/>
            <a:ext cx="2311792" cy="15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>
            <a:lvl1pPr>
              <a:defRPr sz="700" b="0">
                <a:solidFill>
                  <a:schemeClr val="tx1"/>
                </a:solidFill>
              </a:defRPr>
            </a:lvl1pPr>
          </a:lstStyle>
          <a:p>
            <a:fld id="{C92F3E14-6320-4963-A862-4905760388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309" y="881188"/>
            <a:ext cx="8336864" cy="524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25" tIns="41963" rIns="83925" bIns="41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85331" y="228936"/>
            <a:ext cx="6536843" cy="39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6" r:id="rId3"/>
    <p:sldLayoutId id="2147483672" r:id="rId4"/>
    <p:sldLayoutId id="2147483662" r:id="rId5"/>
    <p:sldLayoutId id="2147483675" r:id="rId6"/>
    <p:sldLayoutId id="214748367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2pPr>
      <a:lvl3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3pPr>
      <a:lvl4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4pPr>
      <a:lvl5pPr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5pPr>
      <a:lvl6pPr marL="41984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6pPr>
      <a:lvl7pPr marL="839694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7pPr>
      <a:lvl8pPr marL="1259540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8pPr>
      <a:lvl9pPr marL="167938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9pPr>
    </p:titleStyle>
    <p:bodyStyle>
      <a:lvl1pPr marL="418389" indent="-418389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77596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333889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791638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247930" indent="-419847" algn="l" defTabSz="914042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667776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087623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507470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927317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525656" y="2197313"/>
            <a:ext cx="8661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>
                <a:solidFill>
                  <a:srgbClr val="0070C0"/>
                </a:solidFill>
              </a:rPr>
              <a:t>ŘÍZENÍ KVALITY</a:t>
            </a:r>
          </a:p>
          <a:p>
            <a:pPr algn="ctr"/>
            <a:r>
              <a:rPr lang="cs-CZ" sz="3200" dirty="0">
                <a:solidFill>
                  <a:srgbClr val="0070C0"/>
                </a:solidFill>
              </a:rPr>
              <a:t>ÚVOD A STRUČNĚ Z HISTORIE 1. část</a:t>
            </a:r>
          </a:p>
          <a:p>
            <a:pPr algn="ctr"/>
            <a:endParaRPr lang="cs-CZ" sz="2800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6266" y="4895221"/>
            <a:ext cx="62646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b="0" dirty="0">
                <a:solidFill>
                  <a:srgbClr val="0070C0"/>
                </a:solidFill>
              </a:rPr>
              <a:t>V Praze – leden 2015</a:t>
            </a:r>
          </a:p>
          <a:p>
            <a:pPr algn="l"/>
            <a:r>
              <a:rPr lang="cs-CZ" b="0" dirty="0">
                <a:solidFill>
                  <a:srgbClr val="0070C0"/>
                </a:solidFill>
              </a:rPr>
              <a:t>Zpracoval: Ing. Karel Kolář</a:t>
            </a:r>
          </a:p>
          <a:p>
            <a:pPr algn="l"/>
            <a:r>
              <a:rPr lang="cs-CZ" b="0" dirty="0">
                <a:solidFill>
                  <a:srgbClr val="0070C0"/>
                </a:solidFill>
              </a:rPr>
              <a:t>                  Mgr. Helena </a:t>
            </a:r>
            <a:r>
              <a:rPr lang="cs-CZ" b="0" dirty="0" err="1">
                <a:solidFill>
                  <a:srgbClr val="0070C0"/>
                </a:solidFill>
              </a:rPr>
              <a:t>Mitwallyová</a:t>
            </a:r>
            <a:endParaRPr lang="cs-CZ" b="0" dirty="0">
              <a:solidFill>
                <a:srgbClr val="0070C0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>
                <a:solidFill>
                  <a:srgbClr val="000000"/>
                </a:solidFill>
              </a:rPr>
              <a:pPr/>
              <a:t>1</a:t>
            </a:fld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960" y="120443"/>
            <a:ext cx="5184656" cy="113294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5710829"/>
            <a:ext cx="1035893" cy="1042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Stručně z historie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8464" y="980728"/>
            <a:ext cx="95770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 algn="l">
              <a:lnSpc>
                <a:spcPct val="150000"/>
              </a:lnSpc>
              <a:buFont typeface="Arial" pitchFamily="34" charset="0"/>
              <a:buChar char="•"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pl-PL" altLang="cs-CZ" sz="2000" b="1" dirty="0"/>
              <a:t>Metodika PDCA</a:t>
            </a:r>
            <a:r>
              <a:rPr lang="pl-PL" altLang="cs-CZ" sz="2000" dirty="0"/>
              <a:t>	</a:t>
            </a:r>
          </a:p>
          <a:p>
            <a:pPr algn="just">
              <a:spcBef>
                <a:spcPct val="50000"/>
              </a:spcBef>
              <a:buSzPct val="115000"/>
              <a:buFontTx/>
              <a:buChar char="•"/>
            </a:pPr>
            <a:r>
              <a:rPr lang="pl-PL" altLang="cs-CZ" sz="2000" dirty="0"/>
              <a:t>Jedná se o cyklus označovaný jako Shewhartův  nebo Demingův. Jde o aktivity vedoucí k odhalení příčin, jejich eliminaci a dosažení způsobilosti. Je to </a:t>
            </a:r>
            <a:r>
              <a:rPr lang="pl-PL" altLang="cs-CZ" sz="2000" dirty="0" smtClean="0"/>
              <a:t>návod</a:t>
            </a:r>
            <a:br>
              <a:rPr lang="pl-PL" altLang="cs-CZ" sz="2000" dirty="0" smtClean="0"/>
            </a:br>
            <a:r>
              <a:rPr lang="pl-PL" altLang="cs-CZ" sz="2000" dirty="0" smtClean="0"/>
              <a:t>k </a:t>
            </a:r>
            <a:r>
              <a:rPr lang="pl-PL" altLang="cs-CZ" sz="2000" dirty="0"/>
              <a:t>systematickému postupu při zlepšování procesu, který předpokládá  čtyři  na  sebe  navazující  etapy:  </a:t>
            </a:r>
            <a:endParaRPr lang="pl-PL" altLang="cs-CZ" sz="2000" dirty="0" smtClean="0"/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pl-PL" altLang="cs-CZ" sz="2000" u="sng" dirty="0" smtClean="0"/>
              <a:t>Shewhartův  </a:t>
            </a:r>
            <a:r>
              <a:rPr lang="pl-PL" altLang="cs-CZ" sz="2000" u="sng" dirty="0"/>
              <a:t>cyklus:</a:t>
            </a:r>
            <a:r>
              <a:rPr lang="pl-PL" altLang="cs-CZ" sz="2000" dirty="0"/>
              <a:t>				</a:t>
            </a:r>
            <a:r>
              <a:rPr lang="pl-PL" altLang="cs-CZ" sz="2000" u="sng" dirty="0"/>
              <a:t>Demingův cyklus:</a:t>
            </a:r>
            <a:r>
              <a:rPr lang="pl-PL" altLang="cs-CZ" sz="2000" dirty="0"/>
              <a:t> </a:t>
            </a:r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pl-PL" altLang="cs-CZ" sz="2000" dirty="0"/>
              <a:t>P - plánuj akci na zlepšení procesu	</a:t>
            </a:r>
            <a:r>
              <a:rPr lang="pl-PL" altLang="cs-CZ" sz="2000" dirty="0" smtClean="0"/>
              <a:t>P </a:t>
            </a:r>
            <a:r>
              <a:rPr lang="pl-PL" altLang="cs-CZ" sz="2000" dirty="0"/>
              <a:t>- plánuj akci na zlepšení procesu</a:t>
            </a:r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pl-PL" altLang="cs-CZ" sz="2000" dirty="0"/>
              <a:t>D - proveď experiment			</a:t>
            </a:r>
            <a:r>
              <a:rPr lang="pl-PL" altLang="cs-CZ" sz="2000" dirty="0" smtClean="0"/>
              <a:t>D </a:t>
            </a:r>
            <a:r>
              <a:rPr lang="pl-PL" altLang="cs-CZ" sz="2000" dirty="0"/>
              <a:t>- proveď experiment</a:t>
            </a:r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pl-PL" altLang="cs-CZ" sz="2000" dirty="0"/>
              <a:t>C - kontroluj výsledky </a:t>
            </a:r>
            <a:r>
              <a:rPr lang="pl-PL" altLang="cs-CZ" sz="2000" dirty="0" smtClean="0"/>
              <a:t>experimentu</a:t>
            </a:r>
            <a:r>
              <a:rPr lang="pl-PL" altLang="cs-CZ" sz="2000" dirty="0"/>
              <a:t>	</a:t>
            </a:r>
            <a:r>
              <a:rPr lang="pl-PL" altLang="cs-CZ" sz="2000" dirty="0" smtClean="0"/>
              <a:t>S </a:t>
            </a:r>
            <a:r>
              <a:rPr lang="pl-PL" altLang="cs-CZ" sz="2000" dirty="0"/>
              <a:t>- studuj  výsledky  experimentu</a:t>
            </a:r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pl-PL" altLang="cs-CZ" sz="2000" dirty="0"/>
              <a:t>A - proveď opatření			</a:t>
            </a:r>
            <a:r>
              <a:rPr lang="pl-PL" altLang="cs-CZ" sz="2000" dirty="0" smtClean="0"/>
              <a:t>A </a:t>
            </a:r>
            <a:r>
              <a:rPr lang="pl-PL" altLang="cs-CZ" sz="2000" dirty="0"/>
              <a:t>- proveď opatření</a:t>
            </a:r>
            <a:r>
              <a:rPr lang="cs-CZ" altLang="cs-CZ" sz="2000" i="1" dirty="0"/>
              <a:t>	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2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Stručně z historie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9231" y="1137419"/>
            <a:ext cx="9577064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 algn="l">
              <a:lnSpc>
                <a:spcPct val="150000"/>
              </a:lnSpc>
              <a:buFont typeface="Arial" pitchFamily="34" charset="0"/>
              <a:buChar char="•"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pl-PL" altLang="cs-CZ" sz="2000" b="1" dirty="0" smtClean="0"/>
              <a:t>                          Shewhartův </a:t>
            </a:r>
            <a:r>
              <a:rPr lang="pl-PL" altLang="cs-CZ" sz="2000" b="1" dirty="0"/>
              <a:t>cyklus:	      </a:t>
            </a:r>
            <a:r>
              <a:rPr lang="pl-PL" altLang="cs-CZ" sz="2000" b="1" dirty="0" smtClean="0"/>
              <a:t>Demingův </a:t>
            </a:r>
            <a:r>
              <a:rPr lang="pl-PL" altLang="cs-CZ" sz="2000" b="1" dirty="0"/>
              <a:t>cyklus: </a:t>
            </a:r>
            <a:endParaRPr lang="pl-PL" altLang="cs-CZ" sz="2000" b="1" dirty="0" smtClean="0"/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endParaRPr lang="pl-PL" altLang="cs-CZ" sz="2200" b="1" i="1" dirty="0"/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endParaRPr lang="pl-PL" altLang="cs-CZ" sz="2200" b="1" i="1" dirty="0" smtClean="0"/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endParaRPr lang="pl-PL" altLang="cs-CZ" sz="2200" b="1" i="1" dirty="0"/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SzPct val="115000"/>
              <a:buFontTx/>
              <a:buNone/>
            </a:pPr>
            <a:r>
              <a:rPr lang="cs-CZ" altLang="cs-CZ" sz="2200" i="1" dirty="0"/>
              <a:t>	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768160" y="1713457"/>
            <a:ext cx="5905500" cy="2895600"/>
            <a:chOff x="1221" y="2524"/>
            <a:chExt cx="9300" cy="4560"/>
          </a:xfrm>
        </p:grpSpPr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6201" y="2524"/>
              <a:ext cx="4320" cy="4500"/>
              <a:chOff x="6201" y="2524"/>
              <a:chExt cx="4320" cy="4500"/>
            </a:xfrm>
          </p:grpSpPr>
          <p:sp>
            <p:nvSpPr>
              <p:cNvPr id="18" name="Text Box 24"/>
              <p:cNvSpPr txBox="1">
                <a:spLocks noChangeArrowheads="1"/>
              </p:cNvSpPr>
              <p:nvPr/>
            </p:nvSpPr>
            <p:spPr bwMode="auto">
              <a:xfrm>
                <a:off x="7641" y="252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P</a:t>
                </a:r>
                <a:endParaRPr lang="cs-CZ" altLang="cs-CZ" sz="1800" dirty="0"/>
              </a:p>
            </p:txBody>
          </p:sp>
          <p:sp>
            <p:nvSpPr>
              <p:cNvPr id="19" name="Text Box 23"/>
              <p:cNvSpPr txBox="1">
                <a:spLocks noChangeArrowheads="1"/>
              </p:cNvSpPr>
              <p:nvPr/>
            </p:nvSpPr>
            <p:spPr bwMode="auto">
              <a:xfrm>
                <a:off x="7641" y="576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S</a:t>
                </a:r>
                <a:endParaRPr lang="cs-CZ" altLang="cs-CZ" sz="1800" dirty="0"/>
              </a:p>
            </p:txBody>
          </p:sp>
          <p:sp>
            <p:nvSpPr>
              <p:cNvPr id="20" name="Text Box 22"/>
              <p:cNvSpPr txBox="1">
                <a:spLocks noChangeArrowheads="1"/>
              </p:cNvSpPr>
              <p:nvPr/>
            </p:nvSpPr>
            <p:spPr bwMode="auto">
              <a:xfrm>
                <a:off x="9081" y="414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D</a:t>
                </a:r>
                <a:endParaRPr lang="cs-CZ" altLang="cs-CZ" sz="1800" dirty="0"/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6201" y="414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A</a:t>
                </a:r>
                <a:endParaRPr lang="cs-CZ" altLang="cs-CZ" sz="1800" dirty="0"/>
              </a:p>
            </p:txBody>
          </p:sp>
          <p:sp>
            <p:nvSpPr>
              <p:cNvPr id="22" name="AutoShape 20"/>
              <p:cNvSpPr>
                <a:spLocks noChangeArrowheads="1"/>
              </p:cNvSpPr>
              <p:nvPr/>
            </p:nvSpPr>
            <p:spPr bwMode="auto">
              <a:xfrm rot="-5400000">
                <a:off x="6291" y="549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3" name="AutoShape 19"/>
              <p:cNvSpPr>
                <a:spLocks noChangeArrowheads="1"/>
              </p:cNvSpPr>
              <p:nvPr/>
            </p:nvSpPr>
            <p:spPr bwMode="auto">
              <a:xfrm rot="-21600000">
                <a:off x="6201" y="288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4" name="AutoShape 18"/>
              <p:cNvSpPr>
                <a:spLocks noChangeArrowheads="1"/>
              </p:cNvSpPr>
              <p:nvPr/>
            </p:nvSpPr>
            <p:spPr bwMode="auto">
              <a:xfrm rot="-16200000">
                <a:off x="8991" y="279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25" name="AutoShape 17"/>
              <p:cNvSpPr>
                <a:spLocks noChangeArrowheads="1"/>
              </p:cNvSpPr>
              <p:nvPr/>
            </p:nvSpPr>
            <p:spPr bwMode="auto">
              <a:xfrm rot="-10800000">
                <a:off x="9081" y="540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1221" y="2584"/>
              <a:ext cx="4320" cy="4500"/>
              <a:chOff x="1221" y="2584"/>
              <a:chExt cx="4320" cy="4500"/>
            </a:xfrm>
          </p:grpSpPr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2661" y="258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P</a:t>
                </a:r>
                <a:endParaRPr lang="cs-CZ" altLang="cs-CZ" sz="1800" dirty="0"/>
              </a:p>
            </p:txBody>
          </p:sp>
          <p:sp>
            <p:nvSpPr>
              <p:cNvPr id="11" name="Text Box 14"/>
              <p:cNvSpPr txBox="1">
                <a:spLocks noChangeArrowheads="1"/>
              </p:cNvSpPr>
              <p:nvPr/>
            </p:nvSpPr>
            <p:spPr bwMode="auto">
              <a:xfrm>
                <a:off x="2661" y="582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C</a:t>
                </a:r>
                <a:endParaRPr lang="cs-CZ" altLang="cs-CZ" sz="1800" dirty="0"/>
              </a:p>
            </p:txBody>
          </p:sp>
          <p:sp>
            <p:nvSpPr>
              <p:cNvPr id="12" name="Text Box 13"/>
              <p:cNvSpPr txBox="1">
                <a:spLocks noChangeArrowheads="1"/>
              </p:cNvSpPr>
              <p:nvPr/>
            </p:nvSpPr>
            <p:spPr bwMode="auto">
              <a:xfrm>
                <a:off x="4101" y="420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D</a:t>
                </a:r>
                <a:endParaRPr lang="cs-CZ" altLang="cs-CZ" sz="1800" dirty="0"/>
              </a:p>
            </p:txBody>
          </p:sp>
          <p:sp>
            <p:nvSpPr>
              <p:cNvPr id="13" name="Text Box 12"/>
              <p:cNvSpPr txBox="1">
                <a:spLocks noChangeArrowheads="1"/>
              </p:cNvSpPr>
              <p:nvPr/>
            </p:nvSpPr>
            <p:spPr bwMode="auto">
              <a:xfrm>
                <a:off x="1221" y="4204"/>
                <a:ext cx="1440" cy="1260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algn="l" eaLnBrk="0" hangingPunct="0">
                  <a:spcBef>
                    <a:spcPct val="0"/>
                  </a:spcBef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630238" algn="l"/>
                    <a:tab pos="4860925" algn="l"/>
                    <a:tab pos="5221288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just">
                  <a:buFontTx/>
                  <a:buNone/>
                </a:pPr>
                <a:r>
                  <a:rPr lang="cs-CZ" altLang="cs-CZ" sz="3600" dirty="0">
                    <a:latin typeface="Arial Black" pitchFamily="34" charset="0"/>
                    <a:cs typeface="Times New Roman" pitchFamily="18" charset="0"/>
                  </a:rPr>
                  <a:t>A</a:t>
                </a:r>
                <a:endParaRPr lang="cs-CZ" altLang="cs-CZ" sz="1800" dirty="0"/>
              </a:p>
            </p:txBody>
          </p:sp>
          <p:sp>
            <p:nvSpPr>
              <p:cNvPr id="14" name="AutoShape 11"/>
              <p:cNvSpPr>
                <a:spLocks noChangeArrowheads="1"/>
              </p:cNvSpPr>
              <p:nvPr/>
            </p:nvSpPr>
            <p:spPr bwMode="auto">
              <a:xfrm rot="-5400000">
                <a:off x="1311" y="555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15" name="AutoShape 10"/>
              <p:cNvSpPr>
                <a:spLocks noChangeArrowheads="1"/>
              </p:cNvSpPr>
              <p:nvPr/>
            </p:nvSpPr>
            <p:spPr bwMode="auto">
              <a:xfrm rot="-21600000">
                <a:off x="1221" y="294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16" name="AutoShape 9"/>
              <p:cNvSpPr>
                <a:spLocks noChangeArrowheads="1"/>
              </p:cNvSpPr>
              <p:nvPr/>
            </p:nvSpPr>
            <p:spPr bwMode="auto">
              <a:xfrm rot="-16200000">
                <a:off x="4011" y="285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  <p:sp>
            <p:nvSpPr>
              <p:cNvPr id="17" name="AutoShape 8"/>
              <p:cNvSpPr>
                <a:spLocks noChangeArrowheads="1"/>
              </p:cNvSpPr>
              <p:nvPr/>
            </p:nvSpPr>
            <p:spPr bwMode="auto">
              <a:xfrm rot="-10800000">
                <a:off x="4101" y="5464"/>
                <a:ext cx="1440" cy="1260"/>
              </a:xfrm>
              <a:custGeom>
                <a:avLst/>
                <a:gdLst>
                  <a:gd name="G0" fmla="+- 15126 0 0"/>
                  <a:gd name="G1" fmla="+- 2912 0 0"/>
                  <a:gd name="G2" fmla="+- 12158 0 2912"/>
                  <a:gd name="G3" fmla="+- G2 0 2912"/>
                  <a:gd name="G4" fmla="*/ G3 32768 32059"/>
                  <a:gd name="G5" fmla="*/ G4 1 2"/>
                  <a:gd name="G6" fmla="+- 21600 0 15126"/>
                  <a:gd name="G7" fmla="*/ G6 2912 6079"/>
                  <a:gd name="G8" fmla="+- G7 15126 0"/>
                  <a:gd name="T0" fmla="*/ 15126 w 21600"/>
                  <a:gd name="T1" fmla="*/ 0 h 21600"/>
                  <a:gd name="T2" fmla="*/ 15126 w 21600"/>
                  <a:gd name="T3" fmla="*/ 12158 h 21600"/>
                  <a:gd name="T4" fmla="*/ 3237 w 21600"/>
                  <a:gd name="T5" fmla="*/ 21600 h 21600"/>
                  <a:gd name="T6" fmla="*/ 21600 w 21600"/>
                  <a:gd name="T7" fmla="*/ 6079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27 w 21600"/>
                  <a:gd name="T13" fmla="*/ G1 h 21600"/>
                  <a:gd name="T14" fmla="*/ G8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33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 dirty="0"/>
              </a:p>
            </p:txBody>
          </p:sp>
        </p:grpSp>
      </p:grpSp>
      <p:sp>
        <p:nvSpPr>
          <p:cNvPr id="3" name="TextovéPole 2"/>
          <p:cNvSpPr txBox="1"/>
          <p:nvPr/>
        </p:nvSpPr>
        <p:spPr>
          <a:xfrm>
            <a:off x="344488" y="4797152"/>
            <a:ext cx="9341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50000"/>
              </a:spcBef>
              <a:buSzPct val="115000"/>
            </a:pPr>
            <a:r>
              <a:rPr lang="pl-PL" altLang="cs-CZ" sz="2000" b="0" dirty="0" smtClean="0">
                <a:solidFill>
                  <a:schemeClr val="tx1"/>
                </a:solidFill>
              </a:rPr>
              <a:t>Rozdíl </a:t>
            </a:r>
            <a:r>
              <a:rPr lang="pl-PL" altLang="cs-CZ" sz="2000" b="0" dirty="0">
                <a:solidFill>
                  <a:schemeClr val="tx1"/>
                </a:solidFill>
              </a:rPr>
              <a:t>mezi oběma cykly není jen formální - „kontroluj x </a:t>
            </a:r>
            <a:r>
              <a:rPr lang="pl-PL" altLang="cs-CZ" sz="2000" b="0" dirty="0" smtClean="0">
                <a:solidFill>
                  <a:schemeClr val="tx1"/>
                </a:solidFill>
              </a:rPr>
              <a:t>studuj</a:t>
            </a:r>
            <a:r>
              <a:rPr lang="pl-PL" altLang="cs-CZ" sz="2000" b="0" dirty="0">
                <a:solidFill>
                  <a:schemeClr val="tx1"/>
                </a:solidFill>
              </a:rPr>
              <a:t>“, ale </a:t>
            </a:r>
            <a:r>
              <a:rPr lang="pl-PL" altLang="cs-CZ" sz="2000" b="0" dirty="0" smtClean="0">
                <a:solidFill>
                  <a:schemeClr val="tx1"/>
                </a:solidFill>
              </a:rPr>
              <a:t>i významový. </a:t>
            </a:r>
            <a:r>
              <a:rPr lang="pl-PL" altLang="cs-CZ" sz="2000" b="0" dirty="0">
                <a:solidFill>
                  <a:schemeClr val="tx1"/>
                </a:solidFill>
              </a:rPr>
              <a:t>Deming doporučuje, aby se řešitel neomezoval pouze na kontrolu výsledků, ale aby analyzoval všechny možné </a:t>
            </a:r>
            <a:r>
              <a:rPr lang="pl-PL" altLang="cs-CZ" sz="2000" b="0" dirty="0" smtClean="0">
                <a:solidFill>
                  <a:schemeClr val="tx1"/>
                </a:solidFill>
              </a:rPr>
              <a:t>souvislosti. Zlepšovací </a:t>
            </a:r>
            <a:r>
              <a:rPr lang="pl-PL" altLang="cs-CZ" sz="2000" b="0" dirty="0">
                <a:solidFill>
                  <a:schemeClr val="tx1"/>
                </a:solidFill>
              </a:rPr>
              <a:t>cykly na sebe plynule navazují podle zásady neustálého zlepšování po malých krocích. </a:t>
            </a:r>
            <a:r>
              <a:rPr lang="cs-CZ" altLang="cs-CZ" sz="2000" i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2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Stručně z historie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2681" y="1369550"/>
            <a:ext cx="957706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algn="just">
              <a:spcBef>
                <a:spcPct val="50000"/>
              </a:spcBef>
              <a:buClr>
                <a:srgbClr val="FF9900"/>
              </a:buClr>
              <a:buSzPct val="100000"/>
            </a:pPr>
            <a:r>
              <a:rPr lang="pl-PL" altLang="cs-CZ" sz="2000" dirty="0"/>
              <a:t>OTÁZKY</a:t>
            </a:r>
          </a:p>
          <a:p>
            <a:pPr marL="342900" indent="-342900" algn="just"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/>
              <a:t>Co je </a:t>
            </a:r>
            <a:r>
              <a:rPr lang="pl-PL" altLang="cs-CZ" sz="2000" b="0" dirty="0" smtClean="0"/>
              <a:t>kvalita/jakost?</a:t>
            </a:r>
            <a:endParaRPr lang="pl-PL" altLang="cs-CZ" sz="2000" b="0" dirty="0"/>
          </a:p>
          <a:p>
            <a:pPr marL="342900" indent="-342900" algn="just"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Jaký je přínos systémů managementu na firemní úrovni?</a:t>
            </a:r>
            <a:endParaRPr lang="pl-PL" altLang="cs-CZ" sz="2000" b="0" dirty="0"/>
          </a:p>
          <a:p>
            <a:pPr marL="342900" indent="-342900" algn="just"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Popište Demingův cyklus.</a:t>
            </a:r>
          </a:p>
          <a:p>
            <a:pPr marL="342900" indent="-342900" algn="just">
              <a:spcBef>
                <a:spcPct val="50000"/>
              </a:spcBef>
              <a:buSzPct val="100000"/>
              <a:buFont typeface="+mj-lt"/>
              <a:buAutoNum type="arabicPeriod"/>
            </a:pPr>
            <a:r>
              <a:rPr lang="pl-PL" altLang="cs-CZ" sz="2000" b="0" dirty="0" smtClean="0"/>
              <a:t>Popište metodu PDCA.  </a:t>
            </a:r>
            <a:endParaRPr lang="pl-PL" altLang="cs-CZ" sz="2000" b="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3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chemeClr val="bg2">
                    <a:lumMod val="75000"/>
                  </a:schemeClr>
                </a:solidFill>
              </a:rPr>
              <a:t>Stručně z historie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62681" y="1369550"/>
            <a:ext cx="957706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indent="0" algn="l">
              <a:lnSpc>
                <a:spcPct val="150000"/>
              </a:lnSpc>
              <a:buFont typeface="Arial" pitchFamily="34" charset="0"/>
              <a:buNone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algn="just">
              <a:spcBef>
                <a:spcPct val="50000"/>
              </a:spcBef>
              <a:buSzPct val="100000"/>
            </a:pPr>
            <a:r>
              <a:rPr lang="pl-PL" altLang="cs-CZ" sz="2000" dirty="0" smtClean="0"/>
              <a:t>POUŽITÁ  </a:t>
            </a:r>
            <a:r>
              <a:rPr lang="pl-PL" altLang="cs-CZ" sz="2000" dirty="0"/>
              <a:t>LITERATURA</a:t>
            </a:r>
          </a:p>
          <a:p>
            <a:pPr marL="285750" indent="-285750" algn="just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 smtClean="0"/>
              <a:t>Fiala, A. a kol., Management </a:t>
            </a:r>
            <a:r>
              <a:rPr lang="pl-PL" altLang="cs-CZ" sz="2000" b="0" dirty="0"/>
              <a:t>jakosti, Dashöfer </a:t>
            </a:r>
            <a:r>
              <a:rPr lang="pl-PL" altLang="cs-CZ" sz="2000" b="0" dirty="0" smtClean="0"/>
              <a:t>2002, ISBN </a:t>
            </a:r>
            <a:r>
              <a:rPr lang="pl-PL" altLang="cs-CZ" sz="2000" b="0" dirty="0"/>
              <a:t>808622919X </a:t>
            </a:r>
          </a:p>
          <a:p>
            <a:pPr marL="285750" indent="-285750" algn="just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 smtClean="0"/>
              <a:t>Studijní </a:t>
            </a:r>
            <a:r>
              <a:rPr lang="pl-PL" altLang="cs-CZ" sz="2000" b="0" dirty="0"/>
              <a:t>texty QM </a:t>
            </a:r>
            <a:r>
              <a:rPr lang="pl-PL" altLang="cs-CZ" sz="2000" b="0" dirty="0" smtClean="0"/>
              <a:t>Manažer, </a:t>
            </a:r>
            <a:r>
              <a:rPr lang="pl-PL" altLang="cs-CZ" sz="2000" b="0" dirty="0"/>
              <a:t>ČSJ</a:t>
            </a:r>
          </a:p>
          <a:p>
            <a:pPr marL="285750" indent="-285750" algn="just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/>
              <a:t>Technické normy řady </a:t>
            </a:r>
            <a:r>
              <a:rPr lang="pl-PL" altLang="cs-CZ" sz="2000" b="0" dirty="0" smtClean="0"/>
              <a:t>9000</a:t>
            </a:r>
          </a:p>
          <a:p>
            <a:pPr marL="285750" indent="-285750" algn="just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/>
              <a:t>Veber, J., Hůlová, M., Kořánová, H., Plášková, A., Řízení jakosti a ochrana spotřebitele, Grada Publishing a.s., 2007, ISBN 8024717824</a:t>
            </a:r>
          </a:p>
          <a:p>
            <a:pPr marL="285750" indent="-285750" algn="just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r>
              <a:rPr lang="pl-PL" altLang="cs-CZ" sz="2000" b="0" dirty="0"/>
              <a:t>http___www.komora-khk.cz_business_documents__soubor=moduly_5-jakost_03-pojem-jakost-a-zasady-managementu_03-01-pojem-jakost</a:t>
            </a:r>
          </a:p>
          <a:p>
            <a:pPr marL="285750" indent="-285750" algn="just">
              <a:spcBef>
                <a:spcPct val="50000"/>
              </a:spcBef>
              <a:buSzPct val="100000"/>
              <a:buFont typeface="Arial" panose="020B0604020202020204" pitchFamily="34" charset="0"/>
              <a:buChar char="•"/>
            </a:pPr>
            <a:endParaRPr lang="pl-PL" altLang="cs-CZ" sz="2000" b="0" dirty="0"/>
          </a:p>
          <a:p>
            <a:pPr algn="just">
              <a:spcBef>
                <a:spcPct val="50000"/>
              </a:spcBef>
              <a:buSzPct val="115000"/>
            </a:pPr>
            <a:endParaRPr lang="cs-CZ" altLang="cs-CZ" sz="1600" b="0" i="1" dirty="0" smtClean="0"/>
          </a:p>
          <a:p>
            <a:pPr marL="342900" indent="-342900" algn="just">
              <a:spcBef>
                <a:spcPct val="50000"/>
              </a:spcBef>
              <a:buSzPct val="115000"/>
              <a:buFont typeface="+mj-lt"/>
              <a:buAutoNum type="arabicPeriod"/>
            </a:pPr>
            <a:endParaRPr lang="cs-CZ" altLang="cs-CZ" sz="1600" b="0" i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</p:spPr>
        <p:txBody>
          <a:bodyPr/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Obsah prezentací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4229" y="1293471"/>
            <a:ext cx="95770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Úvod a stručně z historie 1. část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Stručně z historie 2. část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Základy systémů managementu 1. část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Základy systémů managementu 2. část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Požadavky na systém managementu – volba standardů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Budování systémů managementu</a:t>
            </a:r>
          </a:p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cs-CZ" altLang="cs-CZ" sz="2400" dirty="0" smtClean="0">
                <a:solidFill>
                  <a:schemeClr val="tx1"/>
                </a:solidFill>
                <a:latin typeface="+mn-lt"/>
              </a:rPr>
              <a:t>Zlepšování kvality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ÚVOD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44488" y="1892439"/>
            <a:ext cx="95770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 algn="l">
              <a:lnSpc>
                <a:spcPct val="150000"/>
              </a:lnSpc>
              <a:buFont typeface="Arial" pitchFamily="34" charset="0"/>
              <a:buChar char="•"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indent="0">
              <a:buNone/>
            </a:pPr>
            <a:r>
              <a:rPr lang="cs-CZ" altLang="cs-CZ" sz="2000" b="1" dirty="0" smtClean="0"/>
              <a:t>Systémy managementu mohou pomoci organizacím při:</a:t>
            </a:r>
          </a:p>
          <a:p>
            <a:r>
              <a:rPr lang="cs-CZ" altLang="cs-CZ" sz="2000" dirty="0" smtClean="0"/>
              <a:t>Zvyšování spokojenosti zákazníků; </a:t>
            </a:r>
          </a:p>
          <a:p>
            <a:r>
              <a:rPr lang="cs-CZ" altLang="cs-CZ" sz="2000" dirty="0" smtClean="0"/>
              <a:t>Plnění legislativních požadavků; </a:t>
            </a:r>
          </a:p>
          <a:p>
            <a:r>
              <a:rPr lang="cs-CZ" altLang="cs-CZ" sz="2000" dirty="0" smtClean="0"/>
              <a:t>Plnění požadavků třetích zainteresovaných stran.  </a:t>
            </a:r>
          </a:p>
          <a:p>
            <a:pPr marL="0" indent="0">
              <a:buNone/>
            </a:pPr>
            <a:endParaRPr lang="cs-CZ" altLang="cs-CZ" sz="20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3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ÚVOD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88504" y="1382083"/>
            <a:ext cx="87849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 algn="l">
              <a:lnSpc>
                <a:spcPct val="150000"/>
              </a:lnSpc>
              <a:buFont typeface="Arial" pitchFamily="34" charset="0"/>
              <a:buChar char="•"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indent="0">
              <a:buNone/>
            </a:pPr>
            <a:r>
              <a:rPr lang="pl-PL" altLang="cs-CZ" sz="2000" b="1" dirty="0" smtClean="0"/>
              <a:t>Organizace </a:t>
            </a:r>
            <a:r>
              <a:rPr lang="pl-PL" altLang="cs-CZ" sz="2000" b="1" dirty="0"/>
              <a:t>jsou </a:t>
            </a:r>
            <a:r>
              <a:rPr lang="pl-PL" altLang="cs-CZ" sz="2000" b="1" dirty="0" smtClean="0"/>
              <a:t>nuceny </a:t>
            </a:r>
            <a:r>
              <a:rPr lang="pl-PL" altLang="cs-CZ" sz="2000" b="1" dirty="0"/>
              <a:t>neustále zlepšovat své produkty a </a:t>
            </a:r>
            <a:r>
              <a:rPr lang="pl-PL" altLang="cs-CZ" sz="2000" b="1" dirty="0" smtClean="0"/>
              <a:t>procesy</a:t>
            </a:r>
            <a:br>
              <a:rPr lang="pl-PL" altLang="cs-CZ" sz="2000" b="1" dirty="0" smtClean="0"/>
            </a:br>
            <a:r>
              <a:rPr lang="pl-PL" altLang="cs-CZ" sz="2000" b="1" dirty="0" smtClean="0"/>
              <a:t>a to s ohledem na:</a:t>
            </a:r>
          </a:p>
          <a:p>
            <a:r>
              <a:rPr lang="pl-PL" altLang="cs-CZ" sz="2000" dirty="0" smtClean="0"/>
              <a:t>Měnící </a:t>
            </a:r>
            <a:r>
              <a:rPr lang="pl-PL" altLang="cs-CZ" sz="2000" dirty="0"/>
              <a:t>se potřeby a očekávání </a:t>
            </a:r>
            <a:r>
              <a:rPr lang="pl-PL" altLang="cs-CZ" sz="2000" dirty="0" smtClean="0"/>
              <a:t>zákazníků; </a:t>
            </a:r>
          </a:p>
          <a:p>
            <a:r>
              <a:rPr lang="pl-PL" altLang="cs-CZ" sz="2000" dirty="0" smtClean="0"/>
              <a:t>Konkurenční tlaky;</a:t>
            </a:r>
          </a:p>
          <a:p>
            <a:r>
              <a:rPr lang="pl-PL" altLang="cs-CZ" sz="2000" dirty="0" smtClean="0"/>
              <a:t>Technický a </a:t>
            </a:r>
            <a:r>
              <a:rPr lang="pl-PL" altLang="cs-CZ" sz="2000" dirty="0"/>
              <a:t>technologický </a:t>
            </a:r>
            <a:r>
              <a:rPr lang="pl-PL" altLang="cs-CZ" sz="2000" dirty="0" smtClean="0"/>
              <a:t>pokrok;  </a:t>
            </a:r>
          </a:p>
          <a:p>
            <a:r>
              <a:rPr lang="pl-PL" altLang="cs-CZ" sz="2000" dirty="0" smtClean="0"/>
              <a:t>Vývoj legislativy.</a:t>
            </a:r>
            <a:endParaRPr lang="pl-PL" altLang="cs-CZ" sz="2000" dirty="0"/>
          </a:p>
          <a:p>
            <a:pPr marL="0" indent="0">
              <a:buNone/>
            </a:pPr>
            <a:r>
              <a:rPr lang="pl-PL" altLang="cs-CZ" sz="2000" dirty="0"/>
              <a:t>Přístup k systémům managementu pobízí organizace, aby analyzovaly tyto požadavky všech stran - zákazníků, státní správy a třetích zainteresovaných stran</a:t>
            </a:r>
            <a:r>
              <a:rPr lang="cs-CZ" altLang="cs-CZ" sz="2000" dirty="0" smtClean="0"/>
              <a:t>.</a:t>
            </a:r>
          </a:p>
          <a:p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3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ÚVOD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8464" y="1454091"/>
            <a:ext cx="95770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 algn="l">
              <a:lnSpc>
                <a:spcPct val="150000"/>
              </a:lnSpc>
              <a:buFont typeface="Arial" pitchFamily="34" charset="0"/>
              <a:buChar char="•"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indent="0">
              <a:buNone/>
            </a:pPr>
            <a:r>
              <a:rPr lang="pl-PL" altLang="cs-CZ" sz="2000" b="1" dirty="0" smtClean="0"/>
              <a:t>Organizace </a:t>
            </a:r>
            <a:r>
              <a:rPr lang="pl-PL" altLang="cs-CZ" sz="2000" b="1" dirty="0"/>
              <a:t>mají stanovit procesy, které přispívají </a:t>
            </a:r>
            <a:r>
              <a:rPr lang="pl-PL" altLang="cs-CZ" sz="2000" b="1" dirty="0" smtClean="0"/>
              <a:t>k: </a:t>
            </a:r>
          </a:p>
          <a:p>
            <a:r>
              <a:rPr lang="pl-PL" altLang="cs-CZ" sz="2000" dirty="0" smtClean="0"/>
              <a:t>Dosažení </a:t>
            </a:r>
            <a:r>
              <a:rPr lang="pl-PL" altLang="cs-CZ" sz="2000" dirty="0"/>
              <a:t>produktu přijatelného pro </a:t>
            </a:r>
            <a:r>
              <a:rPr lang="pl-PL" altLang="cs-CZ" sz="2000" dirty="0" smtClean="0"/>
              <a:t>zákazníka; </a:t>
            </a:r>
          </a:p>
          <a:p>
            <a:r>
              <a:rPr lang="pl-PL" altLang="cs-CZ" sz="2000" dirty="0" smtClean="0"/>
              <a:t>Za </a:t>
            </a:r>
            <a:r>
              <a:rPr lang="pl-PL" altLang="cs-CZ" sz="2000" dirty="0"/>
              <a:t>využití přijatelných technologií a výrobních </a:t>
            </a:r>
            <a:r>
              <a:rPr lang="pl-PL" altLang="cs-CZ" sz="2000" dirty="0" smtClean="0"/>
              <a:t>postupů.</a:t>
            </a:r>
          </a:p>
          <a:p>
            <a:r>
              <a:rPr lang="pl-PL" altLang="cs-CZ" sz="2000" dirty="0" smtClean="0"/>
              <a:t>Podmínkou je neustálé řízení těchto procesů. </a:t>
            </a:r>
          </a:p>
          <a:p>
            <a:pPr marL="0" indent="0">
              <a:buNone/>
            </a:pPr>
            <a:r>
              <a:rPr lang="pl-PL" altLang="cs-CZ" sz="2000" b="1" dirty="0"/>
              <a:t>Systém managementu poskytuje organizaci, zákazníkům a všem stranám </a:t>
            </a:r>
            <a:r>
              <a:rPr lang="pl-PL" altLang="cs-CZ" sz="2000" b="1" dirty="0" smtClean="0"/>
              <a:t>důvěru o:</a:t>
            </a:r>
          </a:p>
          <a:p>
            <a:r>
              <a:rPr lang="pl-PL" altLang="cs-CZ" sz="2000" dirty="0" smtClean="0"/>
              <a:t>Schopnosti poskytovat </a:t>
            </a:r>
            <a:r>
              <a:rPr lang="pl-PL" altLang="cs-CZ" sz="2000" dirty="0"/>
              <a:t>produkty, které v plné míře splňují </a:t>
            </a:r>
            <a:r>
              <a:rPr lang="pl-PL" altLang="cs-CZ" sz="2000" dirty="0" smtClean="0"/>
              <a:t>požadavky;</a:t>
            </a:r>
          </a:p>
          <a:p>
            <a:r>
              <a:rPr lang="pl-PL" altLang="cs-CZ" sz="2000" dirty="0" smtClean="0"/>
              <a:t>Fungování, které je </a:t>
            </a:r>
            <a:r>
              <a:rPr lang="pl-PL" altLang="cs-CZ" sz="2000" dirty="0"/>
              <a:t>v souladu s ostatními požadavky společnosti.</a:t>
            </a:r>
          </a:p>
          <a:p>
            <a:pPr marL="0" indent="0">
              <a:buNone/>
            </a:pPr>
            <a:endParaRPr lang="cs-CZ" alt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94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6674810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Úvod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249144" y="1124744"/>
            <a:ext cx="345638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 altLang="cs-CZ" sz="2000" b="0" dirty="0"/>
          </a:p>
          <a:p>
            <a:pPr marL="0" indent="0">
              <a:buNone/>
            </a:pPr>
            <a:r>
              <a:rPr lang="cs-CZ" altLang="cs-CZ" sz="2000" dirty="0" smtClean="0"/>
              <a:t>Definice jakosti dle ISO 9000:2005</a:t>
            </a:r>
          </a:p>
          <a:p>
            <a:r>
              <a:rPr lang="cs-CZ" altLang="cs-CZ" sz="2000" b="0" dirty="0" smtClean="0"/>
              <a:t>„</a:t>
            </a:r>
            <a:r>
              <a:rPr lang="cs-CZ" altLang="cs-CZ" sz="2000" b="0" i="1" dirty="0" smtClean="0"/>
              <a:t>Jakost </a:t>
            </a:r>
            <a:r>
              <a:rPr lang="cs-CZ" altLang="cs-CZ" sz="2000" b="0" i="1" dirty="0"/>
              <a:t>je stupeň splnění požadavků souborem inherentních charakteristik</a:t>
            </a:r>
            <a:r>
              <a:rPr lang="cs-CZ" altLang="cs-CZ" sz="2000" b="0" i="1" dirty="0" smtClean="0"/>
              <a:t>.“</a:t>
            </a:r>
          </a:p>
          <a:p>
            <a:r>
              <a:rPr lang="pl-PL" altLang="cs-CZ" sz="1200" b="0" dirty="0"/>
              <a:t>http___www.komora-khk.cz_business_documents__soubor=moduly_5-jakost_03-pojem-jakost-a-zasady-managementu_03-01-pojem-jakost</a:t>
            </a:r>
          </a:p>
          <a:p>
            <a:endParaRPr lang="cs-CZ" altLang="cs-CZ" sz="2000" b="0" i="1" dirty="0" smtClean="0"/>
          </a:p>
          <a:p>
            <a:endParaRPr lang="cs-CZ" altLang="cs-CZ" sz="2000" b="0" i="1" dirty="0"/>
          </a:p>
          <a:p>
            <a:endParaRPr lang="cs-CZ" altLang="cs-CZ" sz="2000" b="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01" y="1628800"/>
            <a:ext cx="6049225" cy="4879441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/>
          <a:p>
            <a:fld id="{C24D00FA-DA35-4D93-A7E9-52D07CF9AC45}" type="slidenum">
              <a:rPr lang="cs-CZ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5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6674810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Úvod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2480" y="1124744"/>
            <a:ext cx="94330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marL="0" indent="0">
              <a:buNone/>
            </a:pPr>
            <a:r>
              <a:rPr lang="cs-CZ" altLang="cs-CZ" sz="2000" dirty="0" smtClean="0"/>
              <a:t>Inherentní charakteristiky:</a:t>
            </a:r>
          </a:p>
          <a:p>
            <a:r>
              <a:rPr lang="cs-CZ" altLang="cs-CZ" sz="2000" b="0" dirty="0"/>
              <a:t>Jsou vnitřní vlastnosti produktu, procesu, zdroje nebo systému, které mu existenčně patří;</a:t>
            </a:r>
          </a:p>
          <a:p>
            <a:r>
              <a:rPr lang="cs-CZ" altLang="cs-CZ" sz="2000" b="0" dirty="0"/>
              <a:t>Názor na jakost si tvoří uživatel na základě užitku, který mu produkt poskytuje;</a:t>
            </a:r>
          </a:p>
          <a:p>
            <a:r>
              <a:rPr lang="cs-CZ" altLang="cs-CZ" sz="2000" b="0" dirty="0"/>
              <a:t>Produkt musí ve svých vlastnostech požadavky uživatele vycházející </a:t>
            </a:r>
            <a:r>
              <a:rPr lang="cs-CZ" altLang="cs-CZ" sz="2000" b="0" dirty="0" smtClean="0"/>
              <a:t/>
            </a:r>
            <a:br>
              <a:rPr lang="cs-CZ" altLang="cs-CZ" sz="2000" b="0" dirty="0" smtClean="0"/>
            </a:br>
            <a:r>
              <a:rPr lang="cs-CZ" altLang="cs-CZ" sz="2000" b="0" dirty="0" smtClean="0"/>
              <a:t>z </a:t>
            </a:r>
            <a:r>
              <a:rPr lang="cs-CZ" altLang="cs-CZ" sz="2000" b="0" dirty="0"/>
              <a:t>očekávaného užitku obsahovat.</a:t>
            </a:r>
          </a:p>
          <a:p>
            <a:endParaRPr lang="cs-CZ" altLang="cs-CZ" sz="2000" b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/>
          <a:p>
            <a:fld id="{C24D00FA-DA35-4D93-A7E9-52D07CF9AC45}" type="slidenum">
              <a:rPr lang="cs-CZ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Stručně z historie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8464" y="1340768"/>
            <a:ext cx="9577064" cy="397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 algn="l">
              <a:lnSpc>
                <a:spcPct val="150000"/>
              </a:lnSpc>
              <a:buFont typeface="Arial" pitchFamily="34" charset="0"/>
              <a:buChar char="•"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indent="0" algn="just">
              <a:spcBef>
                <a:spcPct val="20000"/>
              </a:spcBef>
              <a:buClr>
                <a:schemeClr val="bg2">
                  <a:lumMod val="75000"/>
                </a:schemeClr>
              </a:buClr>
              <a:buSzPct val="115000"/>
              <a:buNone/>
            </a:pPr>
            <a:r>
              <a:rPr lang="pl-PL" altLang="cs-CZ" sz="2000" b="1" dirty="0"/>
              <a:t>W. EDWARDS  DEMING</a:t>
            </a:r>
          </a:p>
          <a:p>
            <a:pPr lvl="1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pl-PL" altLang="cs-CZ" sz="2000" b="0" i="1" dirty="0">
                <a:solidFill>
                  <a:schemeClr val="tx1"/>
                </a:solidFill>
                <a:latin typeface="+mn-lt"/>
              </a:rPr>
              <a:t>„Bohu věříme, všichni ostatní musí předkládat fakta.“ William Edwards Deming</a:t>
            </a:r>
          </a:p>
          <a:p>
            <a:pPr marL="705597" lvl="1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(1900-1993), narozen v USA, jedna z největších osobností v oblasti řízení jakosti;</a:t>
            </a:r>
          </a:p>
          <a:p>
            <a:pPr marL="705597" lvl="1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Proslul svou průkopnickou prací statistického řízení jakosti v Japonsku po druhé světové válce;</a:t>
            </a:r>
          </a:p>
          <a:p>
            <a:pPr marL="705597" lvl="1" indent="-28575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Dle Deminga byla nazvána jedna z celosvětově nejuznávanějších cen udělovaných za jakost, tzv. Demingova cena.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42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0744" y="383519"/>
            <a:ext cx="8420688" cy="68104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t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chemeClr val="bg2">
                    <a:lumMod val="75000"/>
                  </a:schemeClr>
                </a:solidFill>
              </a:rPr>
              <a:t>Stručně z historie</a:t>
            </a:r>
            <a:endParaRPr lang="cs-CZ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28464" y="980728"/>
            <a:ext cx="957706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342900" indent="-342900" algn="l">
              <a:lnSpc>
                <a:spcPct val="150000"/>
              </a:lnSpc>
              <a:buFont typeface="Arial" pitchFamily="34" charset="0"/>
              <a:buChar char="•"/>
              <a:defRPr sz="2400" b="0">
                <a:solidFill>
                  <a:schemeClr val="tx1"/>
                </a:solidFill>
                <a:latin typeface="+mn-lt"/>
              </a:defRPr>
            </a:lvl1pPr>
          </a:lstStyle>
          <a:p>
            <a:pPr marL="0" indent="0" algn="just">
              <a:spcBef>
                <a:spcPct val="50000"/>
              </a:spcBef>
              <a:buClr>
                <a:schemeClr val="tx1"/>
              </a:buClr>
              <a:buSzPct val="115000"/>
              <a:buNone/>
            </a:pPr>
            <a:r>
              <a:rPr lang="pl-PL" altLang="cs-CZ" sz="2000" b="1" dirty="0" smtClean="0"/>
              <a:t>Demingův </a:t>
            </a:r>
            <a:r>
              <a:rPr lang="pl-PL" altLang="cs-CZ" sz="2000" b="1" dirty="0"/>
              <a:t>cyklus</a:t>
            </a:r>
          </a:p>
          <a:p>
            <a:pPr lvl="1" algn="just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SzPct val="100000"/>
              <a:buFontTx/>
              <a:buAutoNum type="arabicPeriod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Rozhodněte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o záměrech týmu: </a:t>
            </a:r>
          </a:p>
          <a:p>
            <a:pPr marL="1182594" lvl="2" indent="-342900" algn="just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Rozhodněte o 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žádoucích </a:t>
            </a: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změnách;</a:t>
            </a:r>
            <a:endParaRPr lang="pl-PL" altLang="cs-CZ" sz="2000" b="0" dirty="0">
              <a:solidFill>
                <a:schemeClr val="tx1"/>
              </a:solidFill>
              <a:latin typeface="+mn-lt"/>
            </a:endParaRPr>
          </a:p>
          <a:p>
            <a:pPr marL="1182594" lvl="2" indent="-342900" algn="just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Jaká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data jsou k </a:t>
            </a: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dispozici;</a:t>
            </a:r>
            <a:endParaRPr lang="pl-PL" altLang="cs-CZ" sz="2000" b="0" dirty="0">
              <a:solidFill>
                <a:schemeClr val="tx1"/>
              </a:solidFill>
              <a:latin typeface="+mn-lt"/>
            </a:endParaRPr>
          </a:p>
          <a:p>
            <a:pPr marL="1182594" lvl="2" indent="-342900" algn="just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Naplánujte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využití </a:t>
            </a: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dat.</a:t>
            </a:r>
            <a:endParaRPr lang="pl-PL" altLang="cs-CZ" sz="2000" b="0" dirty="0">
              <a:solidFill>
                <a:schemeClr val="tx1"/>
              </a:solidFill>
              <a:latin typeface="+mn-lt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100000"/>
              <a:buFontTx/>
              <a:buAutoNum type="arabicPeriod" startAt="2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Proveďte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změnu v malém měřítku nebo zkoušku.</a:t>
            </a:r>
          </a:p>
          <a:p>
            <a:pPr lvl="1" algn="just"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100000"/>
              <a:buFontTx/>
              <a:buAutoNum type="arabicPeriod" startAt="2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Sledujte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efekt změny v malém měřítku nebo při zkoušce. </a:t>
            </a:r>
          </a:p>
          <a:p>
            <a:pPr lvl="1" algn="just" eaLnBrk="1" hangingPunct="1">
              <a:lnSpc>
                <a:spcPct val="150000"/>
              </a:lnSpc>
              <a:spcBef>
                <a:spcPct val="50000"/>
              </a:spcBef>
              <a:buClr>
                <a:schemeClr val="tx1"/>
              </a:buClr>
              <a:buSzPct val="100000"/>
              <a:buFontTx/>
              <a:buAutoNum type="arabicPeriod" startAt="2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Studujte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výsledky. 	</a:t>
            </a:r>
          </a:p>
          <a:p>
            <a:pPr marL="1182594" lvl="2" indent="-342900" algn="just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Co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jsme </a:t>
            </a: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poznali?</a:t>
            </a:r>
            <a:endParaRPr lang="pl-PL" altLang="cs-CZ" sz="2000" b="0" dirty="0">
              <a:solidFill>
                <a:schemeClr val="tx1"/>
              </a:solidFill>
              <a:latin typeface="+mn-lt"/>
            </a:endParaRPr>
          </a:p>
          <a:p>
            <a:pPr marL="1182594" lvl="2" indent="-342900" algn="just" eaLnBrk="1" hangingPunct="1">
              <a:lnSpc>
                <a:spcPct val="150000"/>
              </a:lnSpc>
              <a:spcBef>
                <a:spcPct val="30000"/>
              </a:spcBef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 Co </a:t>
            </a:r>
            <a:r>
              <a:rPr lang="pl-PL" altLang="cs-CZ" sz="2000" b="0" dirty="0">
                <a:solidFill>
                  <a:schemeClr val="tx1"/>
                </a:solidFill>
                <a:latin typeface="+mn-lt"/>
              </a:rPr>
              <a:t>dokážeme </a:t>
            </a:r>
            <a:r>
              <a:rPr lang="pl-PL" altLang="cs-CZ" sz="2000" b="0" dirty="0" smtClean="0">
                <a:solidFill>
                  <a:schemeClr val="tx1"/>
                </a:solidFill>
                <a:latin typeface="+mn-lt"/>
              </a:rPr>
              <a:t>předvídat?</a:t>
            </a:r>
            <a:r>
              <a:rPr lang="cs-CZ" altLang="cs-CZ" sz="2000" b="0" i="1" dirty="0">
                <a:solidFill>
                  <a:schemeClr val="tx1"/>
                </a:solidFill>
                <a:latin typeface="+mn-lt"/>
              </a:rPr>
              <a:t>	</a:t>
            </a:r>
            <a:endParaRPr lang="cs-CZ" altLang="cs-CZ" sz="20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D00FA-DA35-4D93-A7E9-52D07CF9AC45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3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Z">
  <a:themeElements>
    <a:clrScheme name="NZ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Z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Z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NZZ</Template>
  <TotalTime>1383</TotalTime>
  <Words>523</Words>
  <Application>Microsoft Office PowerPoint</Application>
  <PresentationFormat>A4 (210 x 297 mm)</PresentationFormat>
  <Paragraphs>114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NZZ</vt:lpstr>
      <vt:lpstr>Prezentace aplikace PowerPoint</vt:lpstr>
      <vt:lpstr>Obsah prezentací</vt:lpstr>
      <vt:lpstr>ÚVOD</vt:lpstr>
      <vt:lpstr>ÚVOD</vt:lpstr>
      <vt:lpstr>ÚVOD</vt:lpstr>
      <vt:lpstr>Úvod</vt:lpstr>
      <vt:lpstr>Úvod</vt:lpstr>
      <vt:lpstr>Stručně z historie</vt:lpstr>
      <vt:lpstr>Stručně z historie</vt:lpstr>
      <vt:lpstr>Stručně z historie</vt:lpstr>
      <vt:lpstr>Stručně z historie</vt:lpstr>
      <vt:lpstr>Stručně z historie</vt:lpstr>
      <vt:lpstr>Stručně z historie</vt:lpstr>
    </vt:vector>
  </TitlesOfParts>
  <Company>NUOV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hana.husakova</dc:creator>
  <cp:lastModifiedBy>Šnajdrová Lucie</cp:lastModifiedBy>
  <cp:revision>200</cp:revision>
  <dcterms:created xsi:type="dcterms:W3CDTF">2010-11-29T12:12:55Z</dcterms:created>
  <dcterms:modified xsi:type="dcterms:W3CDTF">2015-06-27T05:32:58Z</dcterms:modified>
</cp:coreProperties>
</file>