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20" r:id="rId2"/>
    <p:sldId id="317" r:id="rId3"/>
    <p:sldId id="304" r:id="rId4"/>
    <p:sldId id="313" r:id="rId5"/>
    <p:sldId id="303" r:id="rId6"/>
    <p:sldId id="314" r:id="rId7"/>
    <p:sldId id="306" r:id="rId8"/>
    <p:sldId id="315" r:id="rId9"/>
    <p:sldId id="307" r:id="rId10"/>
    <p:sldId id="316" r:id="rId11"/>
    <p:sldId id="305" r:id="rId12"/>
  </p:sldIdLst>
  <p:sldSz cx="9906000" cy="6858000" type="A4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1pPr>
    <a:lvl2pPr marL="419847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2pPr>
    <a:lvl3pPr marL="839694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3pPr>
    <a:lvl4pPr marL="1259540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4pPr>
    <a:lvl5pPr marL="1679387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5pPr>
    <a:lvl6pPr marL="2099234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6pPr>
    <a:lvl7pPr marL="2519081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7pPr>
    <a:lvl8pPr marL="2938927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8pPr>
    <a:lvl9pPr marL="3358774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61" autoAdjust="0"/>
  </p:normalViewPr>
  <p:slideViewPr>
    <p:cSldViewPr>
      <p:cViewPr varScale="1">
        <p:scale>
          <a:sx n="87" d="100"/>
          <a:sy n="87" d="100"/>
        </p:scale>
        <p:origin x="120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-25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859A-FAC6-48B4-8654-9413F3D6F318}" type="datetimeFigureOut">
              <a:rPr lang="cs-CZ" smtClean="0"/>
              <a:pPr/>
              <a:t>27.6.2015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DECCC-5C39-4D4C-899A-8DFE9C32EA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949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37B1E-6233-499E-A33F-D85329E14B16}" type="datetimeFigureOut">
              <a:rPr lang="cs-CZ" smtClean="0"/>
              <a:pPr/>
              <a:t>27.6.2015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1422-5B0C-415B-B749-D9222588CE2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3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1422-5B0C-415B-B749-D9222588CE26}" type="slidenum">
              <a:rPr lang="cs-CZ" smtClean="0">
                <a:solidFill>
                  <a:prstClr val="white"/>
                </a:solidFill>
              </a:rPr>
              <a:pPr/>
              <a:t>1</a:t>
            </a:fld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01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1422-5B0C-415B-B749-D9222588CE26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884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363" y="4407378"/>
            <a:ext cx="8420688" cy="136209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363" y="2907056"/>
            <a:ext cx="8420688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400"/>
            </a:lvl1pPr>
          </a:lstStyle>
          <a:p>
            <a:fld id="{C24D00FA-DA35-4D93-A7E9-52D07CF9AC4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43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0472" y="404665"/>
            <a:ext cx="9360000" cy="5832648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/>
            </a:lvl1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zn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v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 marL="0" indent="0">
              <a:buClr>
                <a:schemeClr val="tx1"/>
              </a:buClr>
              <a:buNone/>
              <a:defRPr sz="18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35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00472" y="4653136"/>
            <a:ext cx="9217024" cy="1500322"/>
          </a:xfrm>
        </p:spPr>
        <p:txBody>
          <a:bodyPr anchor="t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5686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8614" y="6564271"/>
            <a:ext cx="2311792" cy="15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6" tIns="45696" rIns="91386" bIns="45696" numCol="1" anchor="t" anchorCtr="0" compatLnSpc="1">
            <a:prstTxWarp prst="textNoShape">
              <a:avLst/>
            </a:prstTxWarp>
          </a:bodyPr>
          <a:lstStyle>
            <a:lvl1pPr>
              <a:defRPr sz="700" b="0">
                <a:solidFill>
                  <a:schemeClr val="tx1"/>
                </a:solidFill>
              </a:defRPr>
            </a:lvl1pPr>
          </a:lstStyle>
          <a:p>
            <a:fld id="{C92F3E14-6320-4963-A862-490576038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309" y="881188"/>
            <a:ext cx="8336864" cy="524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25" tIns="41963" rIns="83925" bIns="41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85331" y="228936"/>
            <a:ext cx="6536843" cy="39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66" r:id="rId3"/>
    <p:sldLayoutId id="2147483672" r:id="rId4"/>
    <p:sldLayoutId id="2147483662" r:id="rId5"/>
    <p:sldLayoutId id="2147483675" r:id="rId6"/>
    <p:sldLayoutId id="214748367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2pPr>
      <a:lvl3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3pPr>
      <a:lvl4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4pPr>
      <a:lvl5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5pPr>
      <a:lvl6pPr marL="41984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6pPr>
      <a:lvl7pPr marL="839694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7pPr>
      <a:lvl8pPr marL="1259540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8pPr>
      <a:lvl9pPr marL="167938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9pPr>
    </p:titleStyle>
    <p:bodyStyle>
      <a:lvl1pPr marL="418389" indent="-418389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77596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333889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791638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2247930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667776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3087623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507470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927317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525656" y="2197313"/>
            <a:ext cx="866143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0070C0"/>
                </a:solidFill>
              </a:rPr>
              <a:t>ŘÍZENÍ KVALITY</a:t>
            </a:r>
          </a:p>
          <a:p>
            <a:pPr algn="ctr"/>
            <a:r>
              <a:rPr lang="cs-CZ" sz="2800" dirty="0">
                <a:solidFill>
                  <a:srgbClr val="0070C0"/>
                </a:solidFill>
              </a:rPr>
              <a:t>ZÁKLADY SYSTÉMŮ MANAGEMENTU </a:t>
            </a:r>
            <a:br>
              <a:rPr lang="cs-CZ" sz="2800" dirty="0">
                <a:solidFill>
                  <a:srgbClr val="0070C0"/>
                </a:solidFill>
              </a:rPr>
            </a:br>
            <a:r>
              <a:rPr lang="cs-CZ" sz="2800" dirty="0">
                <a:solidFill>
                  <a:srgbClr val="0070C0"/>
                </a:solidFill>
              </a:rPr>
              <a:t>2. ČÁST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66266" y="4895221"/>
            <a:ext cx="6264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0" dirty="0" smtClean="0">
                <a:solidFill>
                  <a:srgbClr val="0070C0"/>
                </a:solidFill>
              </a:rPr>
              <a:t>V Praze – leden 2015</a:t>
            </a:r>
          </a:p>
          <a:p>
            <a:pPr algn="l"/>
            <a:r>
              <a:rPr lang="cs-CZ" b="0" dirty="0" smtClean="0">
                <a:solidFill>
                  <a:srgbClr val="0070C0"/>
                </a:solidFill>
              </a:rPr>
              <a:t>Zpracoval: Ing. Karel Kolář</a:t>
            </a:r>
          </a:p>
          <a:p>
            <a:pPr algn="l"/>
            <a:r>
              <a:rPr lang="cs-CZ" b="0" dirty="0">
                <a:solidFill>
                  <a:srgbClr val="0070C0"/>
                </a:solidFill>
              </a:rPr>
              <a:t> </a:t>
            </a:r>
            <a:r>
              <a:rPr lang="cs-CZ" b="0" dirty="0" smtClean="0">
                <a:solidFill>
                  <a:srgbClr val="0070C0"/>
                </a:solidFill>
              </a:rPr>
              <a:t>                 Mgr. Helena Mitwallyová </a:t>
            </a:r>
          </a:p>
          <a:p>
            <a:pPr algn="l"/>
            <a:endParaRPr lang="cs-CZ" b="0" dirty="0">
              <a:solidFill>
                <a:srgbClr val="0070C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>
                <a:solidFill>
                  <a:srgbClr val="000000"/>
                </a:solidFill>
              </a:rPr>
              <a:pPr/>
              <a:t>1</a:t>
            </a:fld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960" y="120443"/>
            <a:ext cx="5184656" cy="113294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5710829"/>
            <a:ext cx="1035893" cy="10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2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803735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885" y="1518458"/>
            <a:ext cx="957706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sz="2000" dirty="0" smtClean="0"/>
              <a:t>TQM - </a:t>
            </a:r>
            <a:r>
              <a:rPr lang="cs-CZ" sz="2000" b="0" dirty="0" smtClean="0"/>
              <a:t>V</a:t>
            </a:r>
            <a:r>
              <a:rPr lang="cs-CZ" sz="2000" b="0" dirty="0"/>
              <a:t> rámci jednotlivých prvků se podrobně zkoumají předložené důkazy v rozsahu oblastí: </a:t>
            </a:r>
          </a:p>
          <a:p>
            <a:pPr lvl="0"/>
            <a:r>
              <a:rPr lang="cs-CZ" sz="2000" b="0" dirty="0" smtClean="0"/>
              <a:t>6. Jaké </a:t>
            </a:r>
            <a:r>
              <a:rPr lang="cs-CZ" sz="2000" b="0" dirty="0"/>
              <a:t>výsledky jsou dosahovány ve spokojenosti externích zákazníků?</a:t>
            </a:r>
          </a:p>
          <a:p>
            <a:pPr lvl="0"/>
            <a:r>
              <a:rPr lang="cs-CZ" sz="2000" b="0" dirty="0" smtClean="0"/>
              <a:t>7. Jaké </a:t>
            </a:r>
            <a:r>
              <a:rPr lang="cs-CZ" sz="2000" b="0" dirty="0"/>
              <a:t>výsledky jsou dosahovány ve spokojenosti pracovníků organizace?</a:t>
            </a:r>
          </a:p>
          <a:p>
            <a:pPr lvl="0"/>
            <a:r>
              <a:rPr lang="cs-CZ" sz="2000" b="0" dirty="0" smtClean="0"/>
              <a:t>8. Jakých </a:t>
            </a:r>
            <a:r>
              <a:rPr lang="cs-CZ" sz="2000" b="0" dirty="0"/>
              <a:t>výsledků organizace dosahuje v uspokojování potřeb a očekávání společnosti v níž realizuje své </a:t>
            </a:r>
            <a:r>
              <a:rPr lang="cs-CZ" sz="2000" b="0" dirty="0" smtClean="0"/>
              <a:t>  činnosti</a:t>
            </a:r>
            <a:r>
              <a:rPr lang="cs-CZ" sz="2000" b="0" dirty="0"/>
              <a:t>?</a:t>
            </a:r>
          </a:p>
          <a:p>
            <a:pPr lvl="0"/>
            <a:r>
              <a:rPr lang="cs-CZ" sz="2000" b="0" dirty="0" smtClean="0"/>
              <a:t>9. Dosahuje </a:t>
            </a:r>
            <a:r>
              <a:rPr lang="cs-CZ" sz="2000" b="0" dirty="0"/>
              <a:t>organizace plánovaných podnikatelských cílů a finančních výsledků?</a:t>
            </a:r>
          </a:p>
          <a:p>
            <a:pPr lvl="0"/>
            <a:endParaRPr lang="cs-CZ" sz="2000" b="0" dirty="0"/>
          </a:p>
          <a:p>
            <a:pPr lvl="0"/>
            <a:endParaRPr lang="cs-CZ" sz="2000" dirty="0"/>
          </a:p>
          <a:p>
            <a:pPr algn="just">
              <a:spcBef>
                <a:spcPct val="50000"/>
              </a:spcBef>
              <a:buClr>
                <a:srgbClr val="FF9900"/>
              </a:buClr>
              <a:buSzPct val="115000"/>
            </a:pPr>
            <a:endParaRPr lang="cs-CZ" altLang="cs-CZ" sz="2000" b="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0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731727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885" y="1436578"/>
            <a:ext cx="957706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algn="just">
              <a:lnSpc>
                <a:spcPct val="100000"/>
              </a:lnSpc>
              <a:spcBef>
                <a:spcPct val="50000"/>
              </a:spcBef>
              <a:buClr>
                <a:srgbClr val="FF9900"/>
              </a:buClr>
              <a:buSzPct val="115000"/>
            </a:pPr>
            <a:r>
              <a:rPr lang="pl-PL" altLang="cs-CZ" sz="2000" dirty="0"/>
              <a:t>OTÁZKY</a:t>
            </a:r>
          </a:p>
          <a:p>
            <a:pPr marL="342900" indent="-342900" algn="just">
              <a:lnSpc>
                <a:spcPct val="100000"/>
              </a:lnSpc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dirty="0" smtClean="0"/>
              <a:t>Jaká je role vrcholového managementu v rámci řízení kvality produktu?</a:t>
            </a:r>
          </a:p>
          <a:p>
            <a:pPr marL="342900" indent="-342900" algn="just">
              <a:lnSpc>
                <a:spcPct val="100000"/>
              </a:lnSpc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dirty="0" smtClean="0"/>
              <a:t>Jaké funkce plní firemní dokumentace řízení kvality? </a:t>
            </a:r>
          </a:p>
          <a:p>
            <a:pPr marL="342900" indent="-342900" algn="just">
              <a:lnSpc>
                <a:spcPct val="100000"/>
              </a:lnSpc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dirty="0" smtClean="0"/>
              <a:t>Popište princip TQM.</a:t>
            </a:r>
            <a:endParaRPr lang="pl-PL" altLang="cs-CZ" sz="2000" b="0" dirty="0"/>
          </a:p>
          <a:p>
            <a:pPr marL="342900" indent="-342900" algn="just">
              <a:lnSpc>
                <a:spcPct val="100000"/>
              </a:lnSpc>
              <a:spcBef>
                <a:spcPct val="50000"/>
              </a:spcBef>
              <a:buSzPct val="115000"/>
              <a:buFont typeface="+mj-lt"/>
              <a:buAutoNum type="arabicPeriod"/>
            </a:pPr>
            <a:endParaRPr lang="cs-CZ" altLang="cs-CZ" sz="2000" b="0" i="1" dirty="0"/>
          </a:p>
          <a:p>
            <a:pPr algn="just">
              <a:lnSpc>
                <a:spcPct val="100000"/>
              </a:lnSpc>
              <a:spcBef>
                <a:spcPct val="50000"/>
              </a:spcBef>
              <a:buSzPct val="115000"/>
            </a:pPr>
            <a:r>
              <a:rPr lang="pl-PL" altLang="cs-CZ" sz="2000" dirty="0"/>
              <a:t>POUŽITÁ  LITERATURA</a:t>
            </a:r>
          </a:p>
          <a:p>
            <a:pPr marL="285750" indent="-285750" algn="just">
              <a:lnSpc>
                <a:spcPct val="100000"/>
              </a:lnSpc>
              <a:spcBef>
                <a:spcPct val="50000"/>
              </a:spcBef>
              <a:buSzPct val="115000"/>
              <a:buFont typeface="Arial" panose="020B0604020202020204" pitchFamily="34" charset="0"/>
              <a:buChar char="•"/>
            </a:pPr>
            <a:r>
              <a:rPr lang="pl-PL" altLang="cs-CZ" sz="2000" b="0" dirty="0"/>
              <a:t>Fiala, A. a kol., Management jakosti, Dashöfer 2002, ISBN 808622919X </a:t>
            </a:r>
          </a:p>
          <a:p>
            <a:pPr marL="285750" indent="-285750" algn="just">
              <a:lnSpc>
                <a:spcPct val="100000"/>
              </a:lnSpc>
              <a:spcBef>
                <a:spcPct val="50000"/>
              </a:spcBef>
              <a:buSzPct val="115000"/>
              <a:buFont typeface="Arial" panose="020B0604020202020204" pitchFamily="34" charset="0"/>
              <a:buChar char="•"/>
            </a:pPr>
            <a:r>
              <a:rPr lang="pl-PL" altLang="cs-CZ" sz="2000" b="0" dirty="0" smtClean="0"/>
              <a:t>Studijní </a:t>
            </a:r>
            <a:r>
              <a:rPr lang="pl-PL" altLang="cs-CZ" sz="2000" b="0" dirty="0"/>
              <a:t>texty QM Manažer , ČSJ</a:t>
            </a:r>
          </a:p>
          <a:p>
            <a:pPr marL="285750" indent="-285750" algn="just">
              <a:lnSpc>
                <a:spcPct val="100000"/>
              </a:lnSpc>
              <a:spcBef>
                <a:spcPct val="50000"/>
              </a:spcBef>
              <a:buSzPct val="115000"/>
              <a:buFont typeface="Arial" panose="020B0604020202020204" pitchFamily="34" charset="0"/>
              <a:buChar char="•"/>
            </a:pPr>
            <a:r>
              <a:rPr lang="pl-PL" altLang="cs-CZ" sz="2000" b="0" dirty="0"/>
              <a:t>Technické normy řady 9000</a:t>
            </a:r>
          </a:p>
          <a:p>
            <a:pPr algn="just">
              <a:lnSpc>
                <a:spcPct val="100000"/>
              </a:lnSpc>
              <a:spcBef>
                <a:spcPct val="50000"/>
              </a:spcBef>
              <a:buClr>
                <a:srgbClr val="FF9900"/>
              </a:buClr>
              <a:buSzPct val="115000"/>
            </a:pPr>
            <a:endParaRPr lang="cs-CZ" altLang="cs-CZ" sz="2000" b="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0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731727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00472" y="1225689"/>
            <a:ext cx="95770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eaLnBrk="1" hangingPunct="1">
              <a:spcBef>
                <a:spcPct val="20000"/>
              </a:spcBef>
              <a:buFontTx/>
              <a:buAutoNum type="arabicPeriod" startAt="5"/>
            </a:pPr>
            <a:r>
              <a:rPr lang="cs-CZ" altLang="cs-CZ" sz="2000" dirty="0" smtClean="0"/>
              <a:t> Politika </a:t>
            </a:r>
            <a:r>
              <a:rPr lang="cs-CZ" altLang="cs-CZ" sz="2000" dirty="0"/>
              <a:t>kvality </a:t>
            </a:r>
          </a:p>
          <a:p>
            <a:pPr marL="342900" indent="-342900">
              <a:spcBef>
                <a:spcPct val="50000"/>
              </a:spcBef>
              <a:buSzPct val="115000"/>
              <a:buFont typeface="Arial" panose="020B0604020202020204" pitchFamily="34" charset="0"/>
              <a:buChar char="•"/>
            </a:pPr>
            <a:r>
              <a:rPr lang="cs-CZ" altLang="cs-CZ" sz="2000" b="0" dirty="0"/>
              <a:t>Politika kvality a cíle kvality se stanovují proto, aby se organizace soustředila na své zaměření. </a:t>
            </a:r>
            <a:r>
              <a:rPr lang="cs-CZ" altLang="cs-CZ" sz="2000" b="0" dirty="0" smtClean="0"/>
              <a:t>Jak politika </a:t>
            </a:r>
            <a:r>
              <a:rPr lang="cs-CZ" altLang="cs-CZ" sz="2000" b="0" dirty="0"/>
              <a:t>kvality, tak cíle kvality určují požadované výsledky </a:t>
            </a:r>
            <a:r>
              <a:rPr lang="cs-CZ" altLang="cs-CZ" sz="2000" b="0" dirty="0" smtClean="0"/>
              <a:t/>
            </a:r>
            <a:br>
              <a:rPr lang="cs-CZ" altLang="cs-CZ" sz="2000" b="0" dirty="0" smtClean="0"/>
            </a:br>
            <a:r>
              <a:rPr lang="cs-CZ" altLang="cs-CZ" sz="2000" b="0" dirty="0" smtClean="0"/>
              <a:t>a </a:t>
            </a:r>
            <a:r>
              <a:rPr lang="cs-CZ" altLang="cs-CZ" sz="2000" b="0" dirty="0"/>
              <a:t>napomáhají organizaci používat své </a:t>
            </a:r>
            <a:r>
              <a:rPr lang="cs-CZ" altLang="cs-CZ" sz="2000" b="0" dirty="0" smtClean="0"/>
              <a:t>zdroje k </a:t>
            </a:r>
            <a:r>
              <a:rPr lang="cs-CZ" altLang="cs-CZ" sz="2000" b="0" dirty="0"/>
              <a:t>dosažení těchto výsledků. </a:t>
            </a:r>
            <a:endParaRPr lang="cs-CZ" altLang="cs-CZ" sz="2000" b="0" dirty="0" smtClean="0"/>
          </a:p>
          <a:p>
            <a:pPr marL="342900" indent="-342900">
              <a:spcBef>
                <a:spcPct val="50000"/>
              </a:spcBef>
              <a:buSzPct val="115000"/>
              <a:buFont typeface="Arial" panose="020B0604020202020204" pitchFamily="34" charset="0"/>
              <a:buChar char="•"/>
            </a:pPr>
            <a:r>
              <a:rPr lang="cs-CZ" altLang="cs-CZ" sz="2000" b="0" dirty="0" smtClean="0"/>
              <a:t>Politika </a:t>
            </a:r>
            <a:r>
              <a:rPr lang="cs-CZ" altLang="cs-CZ" sz="2000" b="0" dirty="0"/>
              <a:t>kvality poskytuje rámec pro stanovení cílů kvality a pro </a:t>
            </a:r>
            <a:r>
              <a:rPr lang="cs-CZ" altLang="cs-CZ" sz="2000" b="0" dirty="0" smtClean="0"/>
              <a:t>jejich přezkoumání</a:t>
            </a:r>
            <a:r>
              <a:rPr lang="cs-CZ" altLang="cs-CZ" sz="2000" b="0" dirty="0"/>
              <a:t>. Je třeba, aby cíle kvality byly konzistentní s politikou kvality </a:t>
            </a:r>
            <a:r>
              <a:rPr lang="cs-CZ" altLang="cs-CZ" sz="2000" b="0" dirty="0" smtClean="0"/>
              <a:t/>
            </a:r>
            <a:br>
              <a:rPr lang="cs-CZ" altLang="cs-CZ" sz="2000" b="0" dirty="0" smtClean="0"/>
            </a:br>
            <a:r>
              <a:rPr lang="cs-CZ" altLang="cs-CZ" sz="2000" b="0" dirty="0" smtClean="0"/>
              <a:t>a </a:t>
            </a:r>
            <a:r>
              <a:rPr lang="cs-CZ" altLang="cs-CZ" sz="2000" b="0" dirty="0"/>
              <a:t>s odpovědností za </a:t>
            </a:r>
            <a:r>
              <a:rPr lang="cs-CZ" altLang="cs-CZ" sz="2000" b="0" dirty="0" smtClean="0"/>
              <a:t>neustálé zlepšování </a:t>
            </a:r>
            <a:r>
              <a:rPr lang="cs-CZ" altLang="cs-CZ" sz="2000" b="0" dirty="0"/>
              <a:t>a aby dosažení těchto cílů bylo měřitelné</a:t>
            </a:r>
            <a:r>
              <a:rPr lang="cs-CZ" altLang="cs-CZ" sz="2000" b="0" dirty="0" smtClean="0"/>
              <a:t>.</a:t>
            </a:r>
          </a:p>
          <a:p>
            <a:pPr marL="342900" indent="-342900">
              <a:spcBef>
                <a:spcPct val="50000"/>
              </a:spcBef>
              <a:buSzPct val="115000"/>
              <a:buFont typeface="Arial" panose="020B0604020202020204" pitchFamily="34" charset="0"/>
              <a:buChar char="•"/>
            </a:pPr>
            <a:r>
              <a:rPr lang="cs-CZ" altLang="cs-CZ" sz="2000" b="0" dirty="0" smtClean="0"/>
              <a:t> </a:t>
            </a:r>
            <a:r>
              <a:rPr lang="cs-CZ" altLang="cs-CZ" sz="2000" b="0" dirty="0"/>
              <a:t>Dosažení cílů  </a:t>
            </a:r>
            <a:r>
              <a:rPr lang="cs-CZ" altLang="cs-CZ" sz="2000" b="0" dirty="0" smtClean="0"/>
              <a:t>kvality </a:t>
            </a:r>
            <a:r>
              <a:rPr lang="cs-CZ" altLang="cs-CZ" sz="2000" b="0" dirty="0"/>
              <a:t>může mít </a:t>
            </a:r>
            <a:r>
              <a:rPr lang="cs-CZ" altLang="cs-CZ" sz="2000" b="0" dirty="0" smtClean="0"/>
              <a:t>pozitivní dopad na </a:t>
            </a:r>
            <a:r>
              <a:rPr lang="cs-CZ" altLang="cs-CZ" sz="2000" b="0" dirty="0"/>
              <a:t>kvalita produktu, provozní efektivnost a finanční výkonnost a tím i na spokojenost a </a:t>
            </a:r>
            <a:r>
              <a:rPr lang="cs-CZ" altLang="cs-CZ" sz="2000" b="0" dirty="0" smtClean="0"/>
              <a:t>důvěru zainteresovaných stran</a:t>
            </a:r>
            <a:r>
              <a:rPr lang="cs-CZ" altLang="cs-CZ" sz="2000" b="0" dirty="0"/>
              <a:t>. </a:t>
            </a:r>
            <a:endParaRPr lang="cs-CZ" altLang="cs-CZ" sz="2000" b="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6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731727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885" y="1323920"/>
            <a:ext cx="957706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eaLnBrk="1" hangingPunct="1">
              <a:spcBef>
                <a:spcPct val="20000"/>
              </a:spcBef>
              <a:buFontTx/>
              <a:buAutoNum type="arabicPeriod" startAt="6"/>
            </a:pPr>
            <a:r>
              <a:rPr lang="cs-CZ" altLang="cs-CZ" sz="2000" dirty="0" smtClean="0"/>
              <a:t> Role </a:t>
            </a:r>
            <a:r>
              <a:rPr lang="cs-CZ" altLang="cs-CZ" sz="2000" dirty="0"/>
              <a:t>vrcholového vedení v rámci systému managementu kvality </a:t>
            </a:r>
          </a:p>
          <a:p>
            <a:pPr marL="342900" indent="-342900">
              <a:spcBef>
                <a:spcPct val="30000"/>
              </a:spcBef>
              <a:buSzPct val="115000"/>
              <a:buFont typeface="Arial" panose="020B0604020202020204" pitchFamily="34" charset="0"/>
              <a:buChar char="•"/>
            </a:pPr>
            <a:r>
              <a:rPr lang="cs-CZ" altLang="cs-CZ" sz="2000" b="0" dirty="0"/>
              <a:t>Vrcholové vedení může (a má) vedením a řízením zaměstnanců a svým jednáním vytvářet prostředí, </a:t>
            </a:r>
            <a:r>
              <a:rPr lang="cs-CZ" altLang="cs-CZ" sz="2000" b="0" dirty="0" smtClean="0"/>
              <a:t>v němž </a:t>
            </a:r>
            <a:r>
              <a:rPr lang="cs-CZ" altLang="cs-CZ" sz="2000" b="0" dirty="0"/>
              <a:t>jsou zaměstnanci plně </a:t>
            </a:r>
            <a:r>
              <a:rPr lang="cs-CZ" altLang="cs-CZ" sz="2000" b="0" dirty="0" smtClean="0"/>
              <a:t>zapojen, </a:t>
            </a:r>
            <a:r>
              <a:rPr lang="cs-CZ" altLang="cs-CZ" sz="2000" b="0" dirty="0"/>
              <a:t>a v němž může systém managementu efektivně fungovat.</a:t>
            </a:r>
          </a:p>
          <a:p>
            <a:pPr marL="342900" indent="-342900">
              <a:spcBef>
                <a:spcPct val="20000"/>
              </a:spcBef>
              <a:buSzPct val="115000"/>
              <a:buFont typeface="Arial" panose="020B0604020202020204" pitchFamily="34" charset="0"/>
              <a:buChar char="•"/>
            </a:pPr>
            <a:r>
              <a:rPr lang="cs-CZ" altLang="cs-CZ" sz="2000" b="0" dirty="0"/>
              <a:t>Vrcholové vedení může použít zásady managementu (viz. kap. 5.1) jako základ pro svou roli, </a:t>
            </a:r>
            <a:r>
              <a:rPr lang="cs-CZ" altLang="cs-CZ" sz="2000" b="0" dirty="0" smtClean="0"/>
              <a:t>která obnáší: </a:t>
            </a:r>
            <a:endParaRPr lang="cs-CZ" altLang="cs-CZ" sz="2000" b="0" dirty="0"/>
          </a:p>
          <a:p>
            <a:pPr lvl="1" algn="l" eaLnBrk="1" hangingPunct="1">
              <a:lnSpc>
                <a:spcPct val="150000"/>
              </a:lnSpc>
              <a:spcBef>
                <a:spcPct val="5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Stanovení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a udržování politiky  a cílů (kvality)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organizace;      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l" eaLnBrk="1" hangingPunct="1">
              <a:lnSpc>
                <a:spcPct val="150000"/>
              </a:lnSpc>
              <a:spcBef>
                <a:spcPct val="3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Podporování politiky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a cílů (kvality) v celé organizaci, aby se zvýšilo vědomí závažnosti, motivace a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zapojení zaměstnanců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1" algn="l" eaLnBrk="1" hangingPunct="1">
              <a:lnSpc>
                <a:spcPct val="150000"/>
              </a:lnSpc>
              <a:spcBef>
                <a:spcPct val="3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Zaměření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se na požadavky zákazníka v celé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organizaci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;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7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6597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885" y="1231390"/>
            <a:ext cx="9577064" cy="500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FontTx/>
              <a:buAutoNum type="arabicPeriod" startAt="6"/>
            </a:pPr>
            <a:r>
              <a:rPr lang="cs-CZ" altLang="cs-CZ" sz="2000" dirty="0" smtClean="0"/>
              <a:t> Role </a:t>
            </a:r>
            <a:r>
              <a:rPr lang="cs-CZ" altLang="cs-CZ" sz="2000" dirty="0"/>
              <a:t>vrcholového vedení v rámci systému managementu </a:t>
            </a:r>
            <a:r>
              <a:rPr lang="cs-CZ" altLang="cs-CZ" sz="2000" dirty="0" smtClean="0"/>
              <a:t>kvality</a:t>
            </a:r>
            <a:endParaRPr lang="cs-CZ" altLang="cs-CZ" sz="2000" b="0" dirty="0" smtClean="0">
              <a:solidFill>
                <a:schemeClr val="tx1"/>
              </a:solidFill>
            </a:endParaRPr>
          </a:p>
          <a:p>
            <a:pPr marL="877047" lvl="1" indent="-457200" algn="l" eaLnBrk="1" hangingPunct="1">
              <a:lnSpc>
                <a:spcPct val="130000"/>
              </a:lnSpc>
              <a:spcBef>
                <a:spcPct val="30000"/>
              </a:spcBef>
              <a:buFont typeface="+mj-lt"/>
              <a:buAutoNum type="alphaLcParenR" startAt="4"/>
            </a:pPr>
            <a:r>
              <a:rPr lang="cs-CZ" altLang="cs-CZ" sz="2000" b="0" dirty="0" smtClean="0">
                <a:solidFill>
                  <a:schemeClr val="tx1"/>
                </a:solidFill>
              </a:rPr>
              <a:t>Zajištění, že jsou uplatňovány odpovídající procesy umožňující splnění požadavků zákazníků a jiných zainteresovaných stran a dosažení cílů kvality;</a:t>
            </a:r>
          </a:p>
          <a:p>
            <a:pPr marL="877047" lvl="1" indent="-457200" algn="l" eaLnBrk="1" hangingPunct="1">
              <a:lnSpc>
                <a:spcPct val="130000"/>
              </a:lnSpc>
              <a:spcBef>
                <a:spcPct val="30000"/>
              </a:spcBef>
              <a:buFont typeface="+mj-lt"/>
              <a:buAutoNum type="alphaLcParenR" startAt="4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Zajištění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, že k dosažení těchto cílů kvality je vytvořen, uplatněn a udržován efektivní a účinný systém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managementu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kvality -  zavádění metod k měření efektivnosti a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účinnosti;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marL="877047" lvl="1" indent="-457200" algn="l" eaLnBrk="1" hangingPunct="1">
              <a:lnSpc>
                <a:spcPct val="130000"/>
              </a:lnSpc>
              <a:spcBef>
                <a:spcPct val="30000"/>
              </a:spcBef>
              <a:buFont typeface="+mj-lt"/>
              <a:buAutoNum type="alphaLcParenR" startAt="4"/>
            </a:pP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Z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ajištění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dostupnosti potřebných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zdrojů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marL="877047" lvl="1" indent="-457200" algn="l" eaLnBrk="1" hangingPunct="1">
              <a:lnSpc>
                <a:spcPct val="130000"/>
              </a:lnSpc>
              <a:spcBef>
                <a:spcPct val="30000"/>
              </a:spcBef>
              <a:buFont typeface="+mj-lt"/>
              <a:buAutoNum type="alphaLcParenR" startAt="4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Pravidelné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přezkoumávání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systému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managementu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kvality;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marL="877047" lvl="1" indent="-457200" algn="l" eaLnBrk="1" hangingPunct="1">
              <a:lnSpc>
                <a:spcPct val="130000"/>
              </a:lnSpc>
              <a:spcBef>
                <a:spcPct val="30000"/>
              </a:spcBef>
              <a:buFont typeface="+mj-lt"/>
              <a:buAutoNum type="alphaLcParenR" startAt="4"/>
            </a:pP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R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ozhodování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o opatřeních  týkajících se politiky kvality a cílů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kvality;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marL="877047" lvl="1" indent="-457200" algn="l" eaLnBrk="1" hangingPunct="1">
              <a:lnSpc>
                <a:spcPct val="130000"/>
              </a:lnSpc>
              <a:spcBef>
                <a:spcPct val="30000"/>
              </a:spcBef>
              <a:buFont typeface="+mj-lt"/>
              <a:buAutoNum type="alphaLcParenR" startAt="4"/>
            </a:pP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R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ozhodování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o opatřeních pro zlepšování systému managementu kvality.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9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803735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885" y="1497553"/>
            <a:ext cx="957706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eaLnBrk="1" hangingPunct="1">
              <a:spcBef>
                <a:spcPct val="50000"/>
              </a:spcBef>
              <a:buSzPct val="100000"/>
              <a:buFontTx/>
              <a:buAutoNum type="arabicPeriod" startAt="7"/>
            </a:pPr>
            <a:r>
              <a:rPr lang="cs-CZ" altLang="cs-CZ" sz="2000" dirty="0" smtClean="0"/>
              <a:t> Dokumentace </a:t>
            </a:r>
            <a:endParaRPr lang="cs-CZ" altLang="cs-CZ" sz="2000" dirty="0"/>
          </a:p>
          <a:p>
            <a:pPr>
              <a:spcBef>
                <a:spcPct val="10000"/>
              </a:spcBef>
              <a:buSzPct val="115000"/>
            </a:pPr>
            <a:r>
              <a:rPr lang="cs-CZ" altLang="cs-CZ" sz="2000" b="0" dirty="0" smtClean="0"/>
              <a:t>Dokumentace </a:t>
            </a:r>
            <a:r>
              <a:rPr lang="cs-CZ" altLang="cs-CZ" sz="2000" b="0" dirty="0"/>
              <a:t>umožňuje sdělovat soulad činností se záměry a zajištění konzistence těchto činností. </a:t>
            </a:r>
            <a:r>
              <a:rPr lang="cs-CZ" altLang="cs-CZ" sz="2000" b="0" dirty="0" smtClean="0"/>
              <a:t>Její použití </a:t>
            </a:r>
            <a:r>
              <a:rPr lang="cs-CZ" altLang="cs-CZ" sz="2000" b="0" dirty="0"/>
              <a:t>přispívá: </a:t>
            </a:r>
          </a:p>
          <a:p>
            <a:pPr lvl="1" algn="l" eaLnBrk="1" hangingPunct="1">
              <a:lnSpc>
                <a:spcPct val="150000"/>
              </a:lnSpc>
              <a:spcBef>
                <a:spcPct val="3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K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dosažení shody s požadavky zákazníka a ke zlepšování systému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řízení;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l" eaLnBrk="1" hangingPunct="1">
              <a:lnSpc>
                <a:spcPct val="150000"/>
              </a:lnSpc>
              <a:spcBef>
                <a:spcPct val="3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K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poskytnutí odpovídajícího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výcviku;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l" eaLnBrk="1" hangingPunct="1">
              <a:lnSpc>
                <a:spcPct val="150000"/>
              </a:lnSpc>
              <a:spcBef>
                <a:spcPct val="3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K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opakovatelnosti a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sledovatelnosti;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l" eaLnBrk="1" hangingPunct="1">
              <a:lnSpc>
                <a:spcPct val="150000"/>
              </a:lnSpc>
              <a:spcBef>
                <a:spcPct val="3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K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poskytnutí objektivních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důkazů;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l" eaLnBrk="1" hangingPunct="1">
              <a:lnSpc>
                <a:spcPct val="150000"/>
              </a:lnSpc>
              <a:spcBef>
                <a:spcPct val="3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K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hodnocení efektivnosti a kontinuity vhodnosti systému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managementu.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0"/>
              </a:spcBef>
              <a:buSzPct val="115000"/>
            </a:pPr>
            <a:endParaRPr lang="cs-CZ" altLang="cs-CZ" sz="2000" b="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7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6597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885" y="1222098"/>
            <a:ext cx="9577064" cy="5375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  <a:buSzPct val="100000"/>
              <a:buFontTx/>
              <a:buAutoNum type="arabicPeriod" startAt="7"/>
            </a:pPr>
            <a:r>
              <a:rPr lang="cs-CZ" altLang="cs-CZ" sz="2000" dirty="0" smtClean="0"/>
              <a:t> Dokumentace </a:t>
            </a:r>
            <a:endParaRPr lang="cs-CZ" altLang="cs-CZ" sz="2000" dirty="0"/>
          </a:p>
          <a:p>
            <a:pPr>
              <a:lnSpc>
                <a:spcPct val="130000"/>
              </a:lnSpc>
              <a:spcBef>
                <a:spcPts val="0"/>
              </a:spcBef>
              <a:buSzPct val="115000"/>
            </a:pPr>
            <a:r>
              <a:rPr lang="cs-CZ" altLang="cs-CZ" sz="2000" b="0" dirty="0" smtClean="0"/>
              <a:t>Vytvoření </a:t>
            </a:r>
            <a:r>
              <a:rPr lang="cs-CZ" altLang="cs-CZ" sz="2000" b="0" dirty="0"/>
              <a:t>dokumentace  nemá být samoúčelné, ale má být </a:t>
            </a:r>
            <a:r>
              <a:rPr lang="cs-CZ" altLang="cs-CZ" sz="2000" b="0" dirty="0" smtClean="0"/>
              <a:t>činností, která </a:t>
            </a:r>
            <a:r>
              <a:rPr lang="cs-CZ" altLang="cs-CZ" sz="2000" b="0" dirty="0"/>
              <a:t>je přínosem pro </a:t>
            </a:r>
            <a:r>
              <a:rPr lang="cs-CZ" altLang="cs-CZ" sz="2000" b="0" dirty="0" smtClean="0"/>
              <a:t>fungování organizace</a:t>
            </a:r>
            <a:r>
              <a:rPr lang="cs-CZ" altLang="cs-CZ" sz="2000" b="0" dirty="0"/>
              <a:t>. Každá organizace stanoví rozsah požadované dokumentace a média, která se mají </a:t>
            </a:r>
            <a:r>
              <a:rPr lang="cs-CZ" altLang="cs-CZ" sz="2000" b="0" dirty="0" smtClean="0"/>
              <a:t>použít pro </a:t>
            </a:r>
            <a:r>
              <a:rPr lang="cs-CZ" altLang="cs-CZ" sz="2000" b="0" dirty="0"/>
              <a:t>nezbytné prokázání splnění požadavků na systém managementu.   </a:t>
            </a:r>
          </a:p>
          <a:p>
            <a:pPr>
              <a:lnSpc>
                <a:spcPct val="130000"/>
              </a:lnSpc>
              <a:spcBef>
                <a:spcPct val="50000"/>
              </a:spcBef>
              <a:buSzPct val="115000"/>
            </a:pPr>
            <a:r>
              <a:rPr lang="cs-CZ" altLang="cs-CZ" sz="2000" b="0" dirty="0"/>
              <a:t>V systému managementu (kvality) se používají tyto typy dokumentů:    </a:t>
            </a:r>
          </a:p>
          <a:p>
            <a:pPr lvl="1" algn="l" eaLnBrk="1" hangingPunct="1">
              <a:lnSpc>
                <a:spcPct val="130000"/>
              </a:lnSpc>
              <a:spcBef>
                <a:spcPct val="2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Příručky kvality;      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l" eaLnBrk="1" hangingPunct="1">
              <a:lnSpc>
                <a:spcPct val="130000"/>
              </a:lnSpc>
              <a:spcBef>
                <a:spcPct val="2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Plány kvality;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l" eaLnBrk="1" hangingPunct="1">
              <a:lnSpc>
                <a:spcPct val="130000"/>
              </a:lnSpc>
              <a:spcBef>
                <a:spcPct val="2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Specifikace;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l" eaLnBrk="1" hangingPunct="1">
              <a:lnSpc>
                <a:spcPct val="130000"/>
              </a:lnSpc>
              <a:spcBef>
                <a:spcPct val="2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Směrnice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;</a:t>
            </a:r>
          </a:p>
          <a:p>
            <a:pPr lvl="1" algn="l" eaLnBrk="1" hangingPunct="1">
              <a:lnSpc>
                <a:spcPct val="130000"/>
              </a:lnSpc>
              <a:spcBef>
                <a:spcPct val="2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Instrukce </a:t>
            </a:r>
            <a:r>
              <a:rPr lang="cs-CZ" altLang="cs-CZ" sz="2000" b="0" dirty="0">
                <a:solidFill>
                  <a:schemeClr val="tx1"/>
                </a:solidFill>
                <a:latin typeface="+mn-lt"/>
              </a:rPr>
              <a:t>a </a:t>
            </a: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výkresy;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l" eaLnBrk="1" hangingPunct="1">
              <a:lnSpc>
                <a:spcPct val="130000"/>
              </a:lnSpc>
              <a:spcBef>
                <a:spcPct val="20000"/>
              </a:spcBef>
              <a:buFontTx/>
              <a:buAutoNum type="alphaLcParenR"/>
            </a:pPr>
            <a:r>
              <a:rPr lang="cs-CZ" altLang="cs-CZ" sz="2000" b="0" dirty="0" smtClean="0">
                <a:solidFill>
                  <a:schemeClr val="tx1"/>
                </a:solidFill>
                <a:latin typeface="+mn-lt"/>
              </a:rPr>
              <a:t> Záznamy.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8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731727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885" y="1449352"/>
            <a:ext cx="95770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sz="2000" dirty="0" smtClean="0"/>
              <a:t>TQM – Total  quality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Komplexní řízení kvality -  </a:t>
            </a:r>
            <a:r>
              <a:rPr lang="cs-CZ" sz="2000" b="0" dirty="0" smtClean="0"/>
              <a:t>se skládá ze snah celé organizace zavést </a:t>
            </a:r>
            <a:br>
              <a:rPr lang="cs-CZ" sz="2000" b="0" dirty="0" smtClean="0"/>
            </a:br>
            <a:r>
              <a:rPr lang="cs-CZ" sz="2000" b="0" dirty="0" smtClean="0"/>
              <a:t>a udržovat trvalé prostředí, ve kterém organizace neustále zlepšuje svou schopnost poskytovat vysoce kvalitní produkty a služby pro zákazníky.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/>
              <a:t>Není žádný většinově dohodnutý přístup komplexního řízení kvality.  Využívá dříve vyvinuté nástroje a techniky řízení kvality.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Níže uvedené schéma TQM je využíváno v rámci Evropské ceny za jakost pro malé a střední podniky. </a:t>
            </a:r>
            <a:endParaRPr lang="cs-CZ" sz="2000" b="0" dirty="0" smtClean="0"/>
          </a:p>
          <a:p>
            <a:pPr marL="361950">
              <a:spcBef>
                <a:spcPts val="0"/>
              </a:spcBef>
              <a:buClr>
                <a:srgbClr val="FF9900"/>
              </a:buClr>
              <a:buSzPct val="115000"/>
            </a:pPr>
            <a:r>
              <a:rPr lang="cs-CZ" sz="2000" b="0" dirty="0" smtClean="0"/>
              <a:t>Zohledňuje se vazba vložených sil, prostředků a dosaženými výsledky.  Pořadí řízených  prvků je seřazeno dle  své funkční návaznosti.</a:t>
            </a:r>
            <a:endParaRPr lang="cs-CZ" altLang="cs-CZ" sz="2000" b="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48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6597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885" y="1285980"/>
            <a:ext cx="9577064" cy="2359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lnSpc>
                <a:spcPct val="130000"/>
              </a:lnSpc>
            </a:pPr>
            <a:r>
              <a:rPr lang="cs-CZ" sz="2000" dirty="0" smtClean="0"/>
              <a:t>TQM – Total  quality management</a:t>
            </a:r>
          </a:p>
          <a:p>
            <a:pPr>
              <a:lnSpc>
                <a:spcPct val="130000"/>
              </a:lnSpc>
            </a:pPr>
            <a:r>
              <a:rPr lang="cs-CZ" sz="2000" b="0" dirty="0" smtClean="0"/>
              <a:t>Zohledňuje </a:t>
            </a:r>
            <a:r>
              <a:rPr lang="cs-CZ" sz="2000" b="0" dirty="0"/>
              <a:t>se vazba vložených sil, prostředků a dosaženými výsledky.  Pořadí řízených  prvků je seřazeno dle  své funkční návaznosti.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9900"/>
              </a:buClr>
              <a:buSzPct val="115000"/>
            </a:pPr>
            <a:endParaRPr lang="cs-CZ" altLang="cs-CZ" sz="2000" b="0" dirty="0" smtClean="0"/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FF9900"/>
              </a:buClr>
              <a:buSzPct val="115000"/>
            </a:pPr>
            <a:endParaRPr lang="cs-CZ" altLang="cs-CZ" sz="2000" b="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418590"/>
              </p:ext>
            </p:extLst>
          </p:nvPr>
        </p:nvGraphicFramePr>
        <p:xfrm>
          <a:off x="269887" y="2636911"/>
          <a:ext cx="9363635" cy="3672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727"/>
                <a:gridCol w="1872727"/>
                <a:gridCol w="1872727"/>
                <a:gridCol w="1872727"/>
                <a:gridCol w="1872727"/>
              </a:tblGrid>
              <a:tr h="91810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Hnací síly a prostředky 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Výsledky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18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3. Řízení pracovníků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7.Spokojenost pracovníků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Vedení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2.Strategie a plánování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5.Systémy kvality a procesy </a:t>
                      </a:r>
                      <a:endParaRPr lang="cs-CZ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6.Spokojenost zákazníků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9.Výsledky podnikání</a:t>
                      </a:r>
                      <a:endParaRPr lang="cs-CZ" sz="18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4. Zdroje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8.Vliv na společnost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50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731727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ZÁKLADY SM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9885" y="1528331"/>
            <a:ext cx="95770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 sz="2000" dirty="0" smtClean="0"/>
              <a:t>TQM -</a:t>
            </a:r>
            <a:r>
              <a:rPr lang="cs-CZ" sz="2000" b="0" dirty="0" smtClean="0"/>
              <a:t> V</a:t>
            </a:r>
            <a:r>
              <a:rPr lang="cs-CZ" sz="2000" b="0" dirty="0"/>
              <a:t> rámci jednotlivých prvků se podrobně zkoumají předložené důkazy v rozsahu oblastí: </a:t>
            </a:r>
          </a:p>
          <a:p>
            <a:r>
              <a:rPr lang="cs-CZ" sz="2000" b="0" dirty="0"/>
              <a:t> </a:t>
            </a:r>
            <a:r>
              <a:rPr lang="cs-CZ" sz="2000" b="0" dirty="0" smtClean="0"/>
              <a:t>1. Jak </a:t>
            </a:r>
            <a:r>
              <a:rPr lang="cs-CZ" sz="2000" b="0" dirty="0"/>
              <a:t>chování a činnosti vrcholového vedení a všech ostatních vedoucích pracovníků inspiruje, podporuje a </a:t>
            </a:r>
            <a:r>
              <a:rPr lang="cs-CZ" sz="2000" b="0" dirty="0" smtClean="0"/>
              <a:t>prosazuje kulturu TQM?</a:t>
            </a:r>
            <a:endParaRPr lang="cs-CZ" sz="2000" b="0" dirty="0"/>
          </a:p>
          <a:p>
            <a:pPr lvl="0"/>
            <a:r>
              <a:rPr lang="cs-CZ" sz="2000" b="0" dirty="0" smtClean="0"/>
              <a:t>2. Jak </a:t>
            </a:r>
            <a:r>
              <a:rPr lang="cs-CZ" sz="2000" b="0" dirty="0"/>
              <a:t>organizace (firma) formuluje, rozšiřuje, přezkoumává a převádí své strategie do plánů a aktivit?</a:t>
            </a:r>
          </a:p>
          <a:p>
            <a:pPr lvl="0"/>
            <a:r>
              <a:rPr lang="cs-CZ" sz="2000" b="0" dirty="0" smtClean="0"/>
              <a:t>3. Jak </a:t>
            </a:r>
            <a:r>
              <a:rPr lang="cs-CZ" sz="2000" b="0" dirty="0"/>
              <a:t>organizace (firma) využívá celkový potenciál svých lidských zdrojů?</a:t>
            </a:r>
          </a:p>
          <a:p>
            <a:pPr lvl="0"/>
            <a:r>
              <a:rPr lang="cs-CZ" sz="2000" b="0" dirty="0" smtClean="0"/>
              <a:t>4. Jak </a:t>
            </a:r>
            <a:r>
              <a:rPr lang="cs-CZ" sz="2000" b="0" dirty="0"/>
              <a:t>efektivně a předvídavě organizace řídí svoje zdroje</a:t>
            </a:r>
            <a:r>
              <a:rPr lang="cs-CZ" sz="2000" b="0" dirty="0" smtClean="0"/>
              <a:t>?</a:t>
            </a:r>
          </a:p>
          <a:p>
            <a:pPr lvl="0"/>
            <a:r>
              <a:rPr lang="cs-CZ" sz="2000" b="0" dirty="0" smtClean="0"/>
              <a:t>5. Jak </a:t>
            </a:r>
            <a:r>
              <a:rPr lang="cs-CZ" sz="2000" b="0" dirty="0"/>
              <a:t>systém kvality a vazby procesů slouží k uspokojování zákazníků </a:t>
            </a:r>
            <a:r>
              <a:rPr lang="cs-CZ" sz="2000" b="0" dirty="0" smtClean="0"/>
              <a:t>organizace?</a:t>
            </a:r>
            <a:endParaRPr lang="cs-CZ" sz="2000" b="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4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ZZ">
  <a:themeElements>
    <a:clrScheme name="NZ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Z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Z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NZZ</Template>
  <TotalTime>1431</TotalTime>
  <Words>546</Words>
  <Application>Microsoft Office PowerPoint</Application>
  <PresentationFormat>A4 (210 x 297 mm)</PresentationFormat>
  <Paragraphs>106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NZZ</vt:lpstr>
      <vt:lpstr>Prezentace aplikace PowerPoint</vt:lpstr>
      <vt:lpstr>ZÁKLADY SM</vt:lpstr>
      <vt:lpstr>ZÁKLADY SM</vt:lpstr>
      <vt:lpstr>ZÁKLADY SM</vt:lpstr>
      <vt:lpstr>ZÁKLADY SM</vt:lpstr>
      <vt:lpstr>ZÁKLADY SM</vt:lpstr>
      <vt:lpstr>ZÁKLADY SM</vt:lpstr>
      <vt:lpstr>ZÁKLADY SM</vt:lpstr>
      <vt:lpstr>ZÁKLADY SM</vt:lpstr>
      <vt:lpstr>ZÁKLADY SM</vt:lpstr>
      <vt:lpstr>ZÁKLADY SM</vt:lpstr>
    </vt:vector>
  </TitlesOfParts>
  <Company>NUOV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hana.husakova</dc:creator>
  <cp:lastModifiedBy>Šnajdrová Lucie</cp:lastModifiedBy>
  <cp:revision>216</cp:revision>
  <dcterms:created xsi:type="dcterms:W3CDTF">2010-11-29T12:12:55Z</dcterms:created>
  <dcterms:modified xsi:type="dcterms:W3CDTF">2015-06-27T06:08:57Z</dcterms:modified>
</cp:coreProperties>
</file>