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23" r:id="rId2"/>
    <p:sldId id="303" r:id="rId3"/>
    <p:sldId id="318" r:id="rId4"/>
    <p:sldId id="311" r:id="rId5"/>
    <p:sldId id="304" r:id="rId6"/>
    <p:sldId id="305" r:id="rId7"/>
    <p:sldId id="306" r:id="rId8"/>
    <p:sldId id="319" r:id="rId9"/>
    <p:sldId id="307" r:id="rId10"/>
    <p:sldId id="320" r:id="rId11"/>
    <p:sldId id="313" r:id="rId12"/>
    <p:sldId id="322" r:id="rId13"/>
    <p:sldId id="308" r:id="rId14"/>
  </p:sldIdLst>
  <p:sldSz cx="9906000" cy="6858000" type="A4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1pPr>
    <a:lvl2pPr marL="419847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2pPr>
    <a:lvl3pPr marL="839694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3pPr>
    <a:lvl4pPr marL="1259540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4pPr>
    <a:lvl5pPr marL="1679387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5pPr>
    <a:lvl6pPr marL="2099234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6pPr>
    <a:lvl7pPr marL="2519081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7pPr>
    <a:lvl8pPr marL="2938927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8pPr>
    <a:lvl9pPr marL="3358774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61" autoAdjust="0"/>
  </p:normalViewPr>
  <p:slideViewPr>
    <p:cSldViewPr>
      <p:cViewPr varScale="1">
        <p:scale>
          <a:sx n="87" d="100"/>
          <a:sy n="87" d="100"/>
        </p:scale>
        <p:origin x="1206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-25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859A-FAC6-48B4-8654-9413F3D6F318}" type="datetimeFigureOut">
              <a:rPr lang="cs-CZ" smtClean="0"/>
              <a:pPr/>
              <a:t>27.6.2015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DECCC-5C39-4D4C-899A-8DFE9C32EA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949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37B1E-6233-499E-A33F-D85329E14B16}" type="datetimeFigureOut">
              <a:rPr lang="cs-CZ" smtClean="0"/>
              <a:pPr/>
              <a:t>27.6.2015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1422-5B0C-415B-B749-D9222588CE2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34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1422-5B0C-415B-B749-D9222588CE26}" type="slidenum">
              <a:rPr lang="cs-CZ" smtClean="0">
                <a:solidFill>
                  <a:prstClr val="white"/>
                </a:solidFill>
              </a:rPr>
              <a:pPr/>
              <a:t>1</a:t>
            </a:fld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2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363" y="4407378"/>
            <a:ext cx="8420688" cy="136209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363" y="2907056"/>
            <a:ext cx="8420688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400"/>
            </a:lvl1pPr>
          </a:lstStyle>
          <a:p>
            <a:fld id="{C24D00FA-DA35-4D93-A7E9-52D07CF9AC4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43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0472" y="404665"/>
            <a:ext cx="9360000" cy="5832648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/>
            </a:lvl1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zn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760000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2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v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760000"/>
          </a:xfrm>
        </p:spPr>
        <p:txBody>
          <a:bodyPr/>
          <a:lstStyle>
            <a:lvl1pPr marL="0" indent="0">
              <a:buClr>
                <a:schemeClr val="tx1"/>
              </a:buClr>
              <a:buNone/>
              <a:defRPr sz="18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200"/>
            </a:lvl5pPr>
          </a:lstStyle>
          <a:p>
            <a:pPr lvl="0"/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35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00472" y="4653136"/>
            <a:ext cx="9217024" cy="1500322"/>
          </a:xfrm>
        </p:spPr>
        <p:txBody>
          <a:bodyPr anchor="t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5686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8614" y="6564271"/>
            <a:ext cx="2311792" cy="15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6" tIns="45696" rIns="91386" bIns="45696" numCol="1" anchor="t" anchorCtr="0" compatLnSpc="1">
            <a:prstTxWarp prst="textNoShape">
              <a:avLst/>
            </a:prstTxWarp>
          </a:bodyPr>
          <a:lstStyle>
            <a:lvl1pPr>
              <a:defRPr sz="700" b="0">
                <a:solidFill>
                  <a:schemeClr val="tx1"/>
                </a:solidFill>
              </a:defRPr>
            </a:lvl1pPr>
          </a:lstStyle>
          <a:p>
            <a:fld id="{C92F3E14-6320-4963-A862-490576038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309" y="881188"/>
            <a:ext cx="8336864" cy="524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25" tIns="41963" rIns="83925" bIns="41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85331" y="228936"/>
            <a:ext cx="6536843" cy="39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66" r:id="rId3"/>
    <p:sldLayoutId id="2147483672" r:id="rId4"/>
    <p:sldLayoutId id="2147483662" r:id="rId5"/>
    <p:sldLayoutId id="2147483675" r:id="rId6"/>
    <p:sldLayoutId id="214748367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2pPr>
      <a:lvl3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3pPr>
      <a:lvl4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4pPr>
      <a:lvl5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5pPr>
      <a:lvl6pPr marL="419847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6pPr>
      <a:lvl7pPr marL="839694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7pPr>
      <a:lvl8pPr marL="1259540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8pPr>
      <a:lvl9pPr marL="1679387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9pPr>
    </p:titleStyle>
    <p:bodyStyle>
      <a:lvl1pPr marL="418389" indent="-418389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77596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333889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791638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2247930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667776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3087623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507470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927317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525656" y="2197313"/>
            <a:ext cx="8661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0070C0"/>
                </a:solidFill>
              </a:rPr>
              <a:t>ŘÍZENÍ KVALITY</a:t>
            </a:r>
          </a:p>
          <a:p>
            <a:pPr algn="ctr"/>
            <a:r>
              <a:rPr lang="cs-CZ" sz="2800" dirty="0">
                <a:solidFill>
                  <a:srgbClr val="0070C0"/>
                </a:solidFill>
              </a:rPr>
              <a:t>ZLEPŠOVÁNÍ KVALITY</a:t>
            </a:r>
            <a:br>
              <a:rPr lang="cs-CZ" sz="2800" dirty="0">
                <a:solidFill>
                  <a:srgbClr val="0070C0"/>
                </a:solidFill>
              </a:rPr>
            </a:b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6266" y="4895221"/>
            <a:ext cx="6264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0" dirty="0" smtClean="0">
                <a:solidFill>
                  <a:srgbClr val="0070C0"/>
                </a:solidFill>
              </a:rPr>
              <a:t>V Praze – leden 2015</a:t>
            </a:r>
          </a:p>
          <a:p>
            <a:pPr algn="l"/>
            <a:r>
              <a:rPr lang="cs-CZ" b="0" dirty="0" smtClean="0">
                <a:solidFill>
                  <a:srgbClr val="0070C0"/>
                </a:solidFill>
              </a:rPr>
              <a:t>Zpracoval: Ing. Karel Kolář</a:t>
            </a:r>
          </a:p>
          <a:p>
            <a:pPr algn="l"/>
            <a:r>
              <a:rPr lang="cs-CZ" b="0" dirty="0">
                <a:solidFill>
                  <a:srgbClr val="0070C0"/>
                </a:solidFill>
              </a:rPr>
              <a:t> </a:t>
            </a:r>
            <a:r>
              <a:rPr lang="cs-CZ" b="0" dirty="0" smtClean="0">
                <a:solidFill>
                  <a:srgbClr val="0070C0"/>
                </a:solidFill>
              </a:rPr>
              <a:t>                 Mgr. Helena Mitwallyová </a:t>
            </a:r>
          </a:p>
          <a:p>
            <a:pPr algn="l"/>
            <a:endParaRPr lang="cs-CZ" b="0" dirty="0">
              <a:solidFill>
                <a:srgbClr val="0070C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>
                <a:solidFill>
                  <a:srgbClr val="000000"/>
                </a:solidFill>
              </a:rPr>
              <a:pPr/>
              <a:t>1</a:t>
            </a:fld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960" y="120443"/>
            <a:ext cx="5184656" cy="113294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5710829"/>
            <a:ext cx="1035893" cy="10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0966" y="1667510"/>
            <a:ext cx="957706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altLang="cs-CZ" sz="2000" dirty="0" smtClean="0">
                <a:solidFill>
                  <a:schemeClr val="tx2"/>
                </a:solidFill>
              </a:rPr>
              <a:t>7</a:t>
            </a:r>
            <a:r>
              <a:rPr lang="cs-CZ" altLang="cs-CZ" sz="2000" dirty="0">
                <a:solidFill>
                  <a:schemeClr val="tx2"/>
                </a:solidFill>
              </a:rPr>
              <a:t>. Regulační diagram :  </a:t>
            </a:r>
            <a:r>
              <a:rPr lang="cs-CZ" altLang="cs-CZ" sz="2000" b="0" dirty="0">
                <a:solidFill>
                  <a:schemeClr val="tx2"/>
                </a:solidFill>
              </a:rPr>
              <a:t>statistická regulace procesu  - SPC.</a:t>
            </a: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b="0" dirty="0" smtClean="0">
                <a:solidFill>
                  <a:schemeClr val="tx2"/>
                </a:solidFill>
              </a:rPr>
              <a:t>Důvody používání: 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>
                <a:solidFill>
                  <a:schemeClr val="tx2"/>
                </a:solidFill>
              </a:rPr>
              <a:t>N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ejlevnější kontrola;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</a:rPr>
              <a:t>Nejúčinnější kontrola;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>
                <a:solidFill>
                  <a:schemeClr val="tx2"/>
                </a:solidFill>
              </a:rPr>
              <a:t>K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ontrola </a:t>
            </a:r>
            <a:r>
              <a:rPr lang="cs-CZ" altLang="cs-CZ" sz="2000" b="0" dirty="0">
                <a:solidFill>
                  <a:schemeClr val="tx2"/>
                </a:solidFill>
              </a:rPr>
              <a:t>jako prevence.</a:t>
            </a:r>
          </a:p>
          <a:p>
            <a:pPr>
              <a:lnSpc>
                <a:spcPct val="100000"/>
              </a:lnSpc>
              <a:defRPr/>
            </a:pPr>
            <a:endParaRPr lang="cs-CZ" sz="2000" u="sng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4488" y="4708674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20000"/>
              </a:spcBef>
              <a:spcAft>
                <a:spcPts val="600"/>
              </a:spcAft>
              <a:buClr>
                <a:srgbClr val="FF9900"/>
              </a:buClr>
              <a:buFontTx/>
              <a:buNone/>
            </a:pPr>
            <a:endParaRPr lang="cs-CZ" altLang="cs-CZ" sz="14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7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0966" y="1052736"/>
            <a:ext cx="9577064" cy="5991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lnSpc>
                <a:spcPct val="80000"/>
              </a:lnSpc>
            </a:pPr>
            <a:r>
              <a:rPr lang="cs-CZ" altLang="cs-CZ" sz="2000" dirty="0" smtClean="0">
                <a:solidFill>
                  <a:schemeClr val="tx2"/>
                </a:solidFill>
              </a:rPr>
              <a:t>Metodika </a:t>
            </a:r>
            <a:r>
              <a:rPr lang="cs-CZ" altLang="cs-CZ" sz="2000" dirty="0">
                <a:solidFill>
                  <a:schemeClr val="tx2"/>
                </a:solidFill>
              </a:rPr>
              <a:t>PDCA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solidFill>
                  <a:schemeClr val="tx2"/>
                </a:solidFill>
              </a:rPr>
              <a:t>	</a:t>
            </a:r>
          </a:p>
          <a:p>
            <a:pPr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</a:pPr>
            <a:r>
              <a:rPr lang="cs-CZ" altLang="cs-CZ" sz="2000" b="0" dirty="0">
                <a:solidFill>
                  <a:schemeClr val="tx2"/>
                </a:solidFill>
              </a:rPr>
              <a:t>Jedná se o cyklus označovaný jako Shewhartův  nebo Demingův. Jde o aktivity vedoucí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k </a:t>
            </a:r>
            <a:r>
              <a:rPr lang="cs-CZ" altLang="cs-CZ" sz="2000" b="0" dirty="0">
                <a:solidFill>
                  <a:schemeClr val="tx2"/>
                </a:solidFill>
              </a:rPr>
              <a:t>odhalení příčin, jejich eliminaci a dosažení způsobilosti. Je to návod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/>
            </a:r>
            <a:br>
              <a:rPr lang="cs-CZ" altLang="cs-CZ" sz="2000" b="0" dirty="0" smtClean="0">
                <a:solidFill>
                  <a:schemeClr val="tx2"/>
                </a:solidFill>
              </a:rPr>
            </a:br>
            <a:r>
              <a:rPr lang="cs-CZ" altLang="cs-CZ" sz="2000" b="0" dirty="0" smtClean="0">
                <a:solidFill>
                  <a:schemeClr val="tx2"/>
                </a:solidFill>
              </a:rPr>
              <a:t>k </a:t>
            </a:r>
            <a:r>
              <a:rPr lang="cs-CZ" altLang="cs-CZ" sz="2000" b="0" dirty="0">
                <a:solidFill>
                  <a:schemeClr val="tx2"/>
                </a:solidFill>
              </a:rPr>
              <a:t>systematickému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postupu </a:t>
            </a:r>
            <a:r>
              <a:rPr lang="cs-CZ" altLang="cs-CZ" sz="2000" b="0" dirty="0">
                <a:solidFill>
                  <a:schemeClr val="tx2"/>
                </a:solidFill>
              </a:rPr>
              <a:t>při zlepšování procesu, který předpokládá  čtyři  na  sebe 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navazující </a:t>
            </a:r>
            <a:r>
              <a:rPr lang="cs-CZ" altLang="cs-CZ" sz="2000" b="0" dirty="0">
                <a:solidFill>
                  <a:schemeClr val="tx2"/>
                </a:solidFill>
              </a:rPr>
              <a:t>etapy : 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solidFill>
                  <a:schemeClr val="tx2"/>
                </a:solidFill>
              </a:rPr>
              <a:t> </a:t>
            </a:r>
            <a:endParaRPr lang="cs-CZ" altLang="cs-CZ" sz="20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 smtClean="0">
                <a:solidFill>
                  <a:schemeClr val="tx2"/>
                </a:solidFill>
              </a:rPr>
              <a:t>    </a:t>
            </a:r>
            <a:r>
              <a:rPr lang="cs-CZ" altLang="cs-CZ" sz="2000" u="sng" dirty="0" smtClean="0">
                <a:solidFill>
                  <a:schemeClr val="tx2"/>
                </a:solidFill>
              </a:rPr>
              <a:t>Shewhartův  </a:t>
            </a:r>
            <a:r>
              <a:rPr lang="cs-CZ" altLang="cs-CZ" sz="2000" u="sng" dirty="0">
                <a:solidFill>
                  <a:schemeClr val="tx2"/>
                </a:solidFill>
              </a:rPr>
              <a:t>cyklus:</a:t>
            </a:r>
            <a:r>
              <a:rPr lang="cs-CZ" altLang="cs-CZ" sz="2000" dirty="0">
                <a:solidFill>
                  <a:schemeClr val="tx2"/>
                </a:solidFill>
              </a:rPr>
              <a:t>	  		</a:t>
            </a:r>
            <a:r>
              <a:rPr lang="cs-CZ" altLang="cs-CZ" sz="2000" dirty="0" smtClean="0">
                <a:solidFill>
                  <a:schemeClr val="tx2"/>
                </a:solidFill>
              </a:rPr>
              <a:t>     </a:t>
            </a:r>
            <a:r>
              <a:rPr lang="cs-CZ" altLang="cs-CZ" sz="2000" u="sng" dirty="0" smtClean="0">
                <a:solidFill>
                  <a:schemeClr val="tx2"/>
                </a:solidFill>
              </a:rPr>
              <a:t>Demingův </a:t>
            </a:r>
            <a:r>
              <a:rPr lang="cs-CZ" altLang="cs-CZ" sz="2000" u="sng" dirty="0">
                <a:solidFill>
                  <a:schemeClr val="tx2"/>
                </a:solidFill>
              </a:rPr>
              <a:t>cyklus: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chemeClr val="tx2"/>
              </a:solidFill>
            </a:endParaRPr>
          </a:p>
          <a:p>
            <a:r>
              <a:rPr lang="cs-CZ" altLang="cs-CZ" sz="2000" b="0" dirty="0">
                <a:solidFill>
                  <a:schemeClr val="tx2"/>
                </a:solidFill>
              </a:rPr>
              <a:t>P - plánuj akci na zlepšení procesu	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P </a:t>
            </a:r>
            <a:r>
              <a:rPr lang="cs-CZ" altLang="cs-CZ" sz="2000" b="0" dirty="0">
                <a:solidFill>
                  <a:schemeClr val="tx2"/>
                </a:solidFill>
              </a:rPr>
              <a:t>- plánuj akci na zlepšení procesu</a:t>
            </a:r>
          </a:p>
          <a:p>
            <a:r>
              <a:rPr lang="cs-CZ" altLang="cs-CZ" sz="2000" b="0" dirty="0">
                <a:solidFill>
                  <a:schemeClr val="tx2"/>
                </a:solidFill>
              </a:rPr>
              <a:t>D - proveď experiment			D - proveď experiment</a:t>
            </a:r>
          </a:p>
          <a:p>
            <a:r>
              <a:rPr lang="cs-CZ" altLang="cs-CZ" sz="2000" b="0" dirty="0">
                <a:solidFill>
                  <a:schemeClr val="tx2"/>
                </a:solidFill>
              </a:rPr>
              <a:t>C - kontroluj výsledky experimentu	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S </a:t>
            </a:r>
            <a:r>
              <a:rPr lang="cs-CZ" altLang="cs-CZ" sz="2000" b="0" dirty="0">
                <a:solidFill>
                  <a:schemeClr val="tx2"/>
                </a:solidFill>
              </a:rPr>
              <a:t>- studuj  výsledky  experimentu</a:t>
            </a:r>
          </a:p>
          <a:p>
            <a:r>
              <a:rPr lang="cs-CZ" altLang="cs-CZ" sz="2000" b="0" dirty="0">
                <a:solidFill>
                  <a:schemeClr val="tx2"/>
                </a:solidFill>
              </a:rPr>
              <a:t>A - proveď opatření			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A </a:t>
            </a:r>
            <a:r>
              <a:rPr lang="cs-CZ" altLang="cs-CZ" sz="2000" b="0" dirty="0">
                <a:solidFill>
                  <a:schemeClr val="tx2"/>
                </a:solidFill>
              </a:rPr>
              <a:t>- proveď opatření</a:t>
            </a:r>
          </a:p>
          <a:p>
            <a:pPr>
              <a:lnSpc>
                <a:spcPct val="100000"/>
              </a:lnSpc>
              <a:defRPr/>
            </a:pPr>
            <a:endParaRPr lang="cs-CZ" sz="2000" u="sng" dirty="0" smtClean="0">
              <a:solidFill>
                <a:schemeClr val="tx2"/>
              </a:solidFill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cs-CZ" sz="2000" b="0" dirty="0" smtClean="0">
                <a:solidFill>
                  <a:schemeClr val="tx2"/>
                </a:solidFill>
                <a:cs typeface="Arial" pitchFamily="34" charset="0"/>
              </a:rPr>
              <a:t>V současné době je tento postup základním principem a strukturou norem v oblasti systémů managementu řady ISO 9000 a dalších.  </a:t>
            </a:r>
            <a:endParaRPr lang="cs-CZ" sz="2000" b="0" dirty="0">
              <a:solidFill>
                <a:schemeClr val="tx2"/>
              </a:solidFill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cs-CZ" sz="2000" u="sng" dirty="0" smtClean="0">
              <a:solidFill>
                <a:schemeClr val="tx2"/>
              </a:solidFill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endParaRPr lang="cs-CZ" sz="2000" u="sng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4488" y="4708674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20000"/>
              </a:spcBef>
              <a:spcAft>
                <a:spcPts val="600"/>
              </a:spcAft>
              <a:buClr>
                <a:srgbClr val="FF9900"/>
              </a:buClr>
              <a:buFontTx/>
              <a:buNone/>
            </a:pPr>
            <a:endParaRPr lang="cs-CZ" altLang="cs-CZ" sz="14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1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0966" y="1052736"/>
            <a:ext cx="9577064" cy="5652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lnSpc>
                <a:spcPct val="80000"/>
              </a:lnSpc>
            </a:pPr>
            <a:r>
              <a:rPr lang="cs-CZ" altLang="cs-CZ" sz="2000" dirty="0" smtClean="0">
                <a:solidFill>
                  <a:schemeClr val="tx2"/>
                </a:solidFill>
              </a:rPr>
              <a:t>Příklady z praxe</a:t>
            </a:r>
            <a:endParaRPr lang="cs-CZ" altLang="cs-CZ" sz="20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solidFill>
                  <a:schemeClr val="tx2"/>
                </a:solidFill>
              </a:rPr>
              <a:t>	</a:t>
            </a:r>
          </a:p>
          <a:p>
            <a:pPr marL="342900" indent="-34290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</a:rPr>
              <a:t>Zlepšování kvality lze dobře sledovat na příkladu strojírenských firem. Nadstavbové systémy kvality má automobilový průmysl (VDA6) viz kapitola 5. </a:t>
            </a:r>
          </a:p>
          <a:p>
            <a:pPr marL="342900" indent="-34290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</a:rPr>
              <a:t>Strojírenské firmy zaměřující se na kusovou výrobu se zaměřují na </a:t>
            </a:r>
            <a:r>
              <a:rPr lang="cs-CZ" altLang="cs-CZ" sz="2000" b="0" dirty="0" err="1" smtClean="0">
                <a:solidFill>
                  <a:schemeClr val="tx2"/>
                </a:solidFill>
              </a:rPr>
              <a:t>směrnicd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 </a:t>
            </a:r>
            <a:br>
              <a:rPr lang="cs-CZ" altLang="cs-CZ" sz="2000" b="0" dirty="0" smtClean="0">
                <a:solidFill>
                  <a:schemeClr val="tx2"/>
                </a:solidFill>
              </a:rPr>
            </a:br>
            <a:r>
              <a:rPr lang="cs-CZ" altLang="cs-CZ" sz="2000" b="0" dirty="0" smtClean="0">
                <a:solidFill>
                  <a:schemeClr val="tx2"/>
                </a:solidFill>
              </a:rPr>
              <a:t>a certifikáty </a:t>
            </a:r>
            <a:r>
              <a:rPr lang="en-US" altLang="cs-CZ" sz="2000" b="0" dirty="0" smtClean="0">
                <a:solidFill>
                  <a:schemeClr val="tx2"/>
                </a:solidFill>
              </a:rPr>
              <a:t>97/23/EC </a:t>
            </a:r>
            <a:r>
              <a:rPr lang="en-US" altLang="cs-CZ" sz="2000" b="0" dirty="0" err="1">
                <a:solidFill>
                  <a:schemeClr val="tx2"/>
                </a:solidFill>
              </a:rPr>
              <a:t>modul</a:t>
            </a:r>
            <a:r>
              <a:rPr lang="en-US" altLang="cs-CZ" sz="2000" b="0" dirty="0">
                <a:solidFill>
                  <a:schemeClr val="tx2"/>
                </a:solidFill>
              </a:rPr>
              <a:t> </a:t>
            </a:r>
            <a:r>
              <a:rPr lang="en-US" altLang="cs-CZ" sz="2000" b="0" dirty="0" smtClean="0">
                <a:solidFill>
                  <a:schemeClr val="tx2"/>
                </a:solidFill>
              </a:rPr>
              <a:t>H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, </a:t>
            </a:r>
            <a:r>
              <a:rPr lang="en-US" altLang="cs-CZ" sz="2000" b="0" dirty="0" smtClean="0">
                <a:solidFill>
                  <a:schemeClr val="tx2"/>
                </a:solidFill>
              </a:rPr>
              <a:t>AD </a:t>
            </a:r>
            <a:r>
              <a:rPr lang="en-US" altLang="cs-CZ" sz="2000" b="0" dirty="0">
                <a:solidFill>
                  <a:schemeClr val="tx2"/>
                </a:solidFill>
              </a:rPr>
              <a:t>2000-Merkblatt </a:t>
            </a:r>
            <a:r>
              <a:rPr lang="en-US" altLang="cs-CZ" sz="2000" b="0" dirty="0" smtClean="0">
                <a:solidFill>
                  <a:schemeClr val="tx2"/>
                </a:solidFill>
              </a:rPr>
              <a:t>A4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, </a:t>
            </a:r>
            <a:r>
              <a:rPr lang="en-US" altLang="cs-CZ" sz="2000" b="0" dirty="0" smtClean="0">
                <a:solidFill>
                  <a:schemeClr val="tx2"/>
                </a:solidFill>
              </a:rPr>
              <a:t>AD </a:t>
            </a:r>
            <a:r>
              <a:rPr lang="en-US" altLang="cs-CZ" sz="2000" b="0" dirty="0">
                <a:solidFill>
                  <a:schemeClr val="tx2"/>
                </a:solidFill>
              </a:rPr>
              <a:t>2000 </a:t>
            </a:r>
            <a:r>
              <a:rPr lang="en-US" altLang="cs-CZ" sz="2000" b="0" dirty="0" err="1">
                <a:solidFill>
                  <a:schemeClr val="tx2"/>
                </a:solidFill>
              </a:rPr>
              <a:t>Merkblatt</a:t>
            </a:r>
            <a:r>
              <a:rPr lang="en-US" altLang="cs-CZ" sz="2000" b="0" dirty="0">
                <a:solidFill>
                  <a:schemeClr val="tx2"/>
                </a:solidFill>
              </a:rPr>
              <a:t> HP 0 / HP 100 </a:t>
            </a:r>
            <a:r>
              <a:rPr lang="en-US" altLang="cs-CZ" sz="2000" b="0" dirty="0" smtClean="0">
                <a:solidFill>
                  <a:schemeClr val="tx2"/>
                </a:solidFill>
              </a:rPr>
              <a:t>R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, </a:t>
            </a:r>
            <a:r>
              <a:rPr lang="sv-SE" altLang="cs-CZ" sz="2000" b="0" dirty="0">
                <a:solidFill>
                  <a:schemeClr val="tx2"/>
                </a:solidFill>
              </a:rPr>
              <a:t>TRD 201, TRD </a:t>
            </a:r>
            <a:r>
              <a:rPr lang="sv-SE" altLang="cs-CZ" sz="2000" b="0" dirty="0" smtClean="0">
                <a:solidFill>
                  <a:schemeClr val="tx2"/>
                </a:solidFill>
              </a:rPr>
              <a:t>110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, </a:t>
            </a:r>
            <a:r>
              <a:rPr lang="sv-SE" altLang="cs-CZ" sz="2000" b="0" dirty="0" smtClean="0">
                <a:solidFill>
                  <a:schemeClr val="tx2"/>
                </a:solidFill>
              </a:rPr>
              <a:t>TA </a:t>
            </a:r>
            <a:r>
              <a:rPr lang="sv-SE" altLang="cs-CZ" sz="2000" b="0" dirty="0">
                <a:solidFill>
                  <a:schemeClr val="tx2"/>
                </a:solidFill>
              </a:rPr>
              <a:t>Luft, část 3.1.8.4 + VDI </a:t>
            </a:r>
            <a:r>
              <a:rPr lang="sv-SE" altLang="cs-CZ" sz="2000" b="0" dirty="0" smtClean="0">
                <a:solidFill>
                  <a:schemeClr val="tx2"/>
                </a:solidFill>
              </a:rPr>
              <a:t>2440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 a certifikaci zemí, do kterých vyvážejí </a:t>
            </a:r>
            <a:r>
              <a:rPr lang="cs-CZ" altLang="cs-CZ" sz="2000" b="0" dirty="0">
                <a:solidFill>
                  <a:schemeClr val="tx2"/>
                </a:solidFill>
              </a:rPr>
              <a:t>své výrobky: GOST R, OIT - Ruská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Federace, ENERGOATOM Ukrajina, GOSPROMNADZOR Bělorusko.</a:t>
            </a:r>
          </a:p>
          <a:p>
            <a:pPr marL="342900" indent="-34290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</a:rPr>
              <a:t>Například dřevozpracující průmysl klade důraz na životní prostředí pomocí certifikace PEFC nebo FSC, která zaručuje trvale udržitelné hospodaření.</a:t>
            </a:r>
          </a:p>
          <a:p>
            <a:pPr marL="342900" indent="-34290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</a:rPr>
              <a:t>Pro praktickou část výuky je vhodné navštívit např. automobilového výrobce (Škoda Auto, TPCA, Hyundai), kteří reprezentují sériovou výrobu a dále výrobce kusové strojírenské výroby (</a:t>
            </a:r>
            <a:r>
              <a:rPr lang="cs-CZ" altLang="cs-CZ" sz="2000" b="0" dirty="0" err="1" smtClean="0">
                <a:solidFill>
                  <a:schemeClr val="tx2"/>
                </a:solidFill>
              </a:rPr>
              <a:t>Arako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, spol. s.r.o., výrobce </a:t>
            </a:r>
            <a:r>
              <a:rPr lang="cs-CZ" altLang="cs-CZ" sz="2000" b="0" dirty="0">
                <a:solidFill>
                  <a:schemeClr val="tx2"/>
                </a:solidFill>
              </a:rPr>
              <a:t>průmyslových armatur pro klasickou i jadernou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energetiku,  </a:t>
            </a:r>
            <a:r>
              <a:rPr lang="cs-CZ" altLang="cs-CZ" sz="2000" b="0" dirty="0" err="1" smtClean="0">
                <a:solidFill>
                  <a:schemeClr val="tx2"/>
                </a:solidFill>
              </a:rPr>
              <a:t>Hoerbiger</a:t>
            </a:r>
            <a:r>
              <a:rPr lang="cs-CZ" altLang="cs-CZ" sz="2000" b="0" dirty="0">
                <a:solidFill>
                  <a:schemeClr val="tx2"/>
                </a:solidFill>
              </a:rPr>
              <a:t>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Žandov, s.r.o. – výrobce kompresorů) právě pro odlišení přístupu k jakosti u výrobců zaměřených na sériovou i kusovou výrobu.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cs-CZ" sz="2000" u="sng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333429" y="4929391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20000"/>
              </a:spcBef>
              <a:spcAft>
                <a:spcPts val="600"/>
              </a:spcAft>
              <a:buClr>
                <a:srgbClr val="FF9900"/>
              </a:buClr>
              <a:buFontTx/>
              <a:buNone/>
            </a:pPr>
            <a:endParaRPr lang="cs-CZ" altLang="cs-CZ" sz="14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8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0966" y="1088535"/>
            <a:ext cx="957706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algn="just">
              <a:lnSpc>
                <a:spcPct val="130000"/>
              </a:lnSpc>
              <a:spcBef>
                <a:spcPct val="50000"/>
              </a:spcBef>
              <a:buClr>
                <a:srgbClr val="FF9900"/>
              </a:buClr>
              <a:buSzPct val="115000"/>
            </a:pPr>
            <a:r>
              <a:rPr lang="pl-PL" altLang="cs-CZ" sz="2000" dirty="0" smtClean="0"/>
              <a:t>OTÁZKY	</a:t>
            </a:r>
            <a:endParaRPr lang="pl-PL" altLang="cs-CZ" sz="2000" dirty="0"/>
          </a:p>
          <a:p>
            <a:pPr marL="342900" indent="-342900" algn="just">
              <a:lnSpc>
                <a:spcPct val="130000"/>
              </a:lnSpc>
              <a:spcBef>
                <a:spcPct val="50000"/>
              </a:spcBef>
              <a:buSzPct val="100000"/>
              <a:buFont typeface="+mj-lt"/>
              <a:buAutoNum type="arabicPeriod"/>
            </a:pPr>
            <a:r>
              <a:rPr lang="pl-PL" altLang="cs-CZ" sz="2000" b="0" dirty="0" smtClean="0"/>
              <a:t>Jaké </a:t>
            </a:r>
            <a:r>
              <a:rPr lang="pl-PL" altLang="cs-CZ" sz="2000" b="0" dirty="0"/>
              <a:t>funkce plní </a:t>
            </a:r>
            <a:r>
              <a:rPr lang="pl-PL" altLang="cs-CZ" sz="2000" b="0" dirty="0" smtClean="0"/>
              <a:t>záznamníky/formuláře v rámci systému manegementu?</a:t>
            </a:r>
            <a:endParaRPr lang="pl-PL" altLang="cs-CZ" sz="2000" b="0" dirty="0"/>
          </a:p>
          <a:p>
            <a:pPr marL="342900" indent="-342900" algn="just">
              <a:lnSpc>
                <a:spcPct val="130000"/>
              </a:lnSpc>
              <a:spcBef>
                <a:spcPct val="50000"/>
              </a:spcBef>
              <a:buSzPct val="100000"/>
              <a:buFont typeface="+mj-lt"/>
              <a:buAutoNum type="arabicPeriod"/>
            </a:pPr>
            <a:r>
              <a:rPr lang="pl-PL" altLang="cs-CZ" sz="2000" b="0" smtClean="0"/>
              <a:t>Vyjmenujte základní </a:t>
            </a:r>
            <a:r>
              <a:rPr lang="pl-PL" altLang="cs-CZ" sz="2000" b="0" dirty="0" smtClean="0"/>
              <a:t>nástroje zlepšování. </a:t>
            </a:r>
            <a:endParaRPr lang="pl-PL" altLang="cs-CZ" sz="2000" b="0" dirty="0"/>
          </a:p>
          <a:p>
            <a:pPr marL="342900" indent="-342900" algn="just">
              <a:lnSpc>
                <a:spcPct val="130000"/>
              </a:lnSpc>
              <a:spcBef>
                <a:spcPct val="50000"/>
              </a:spcBef>
              <a:buSzPct val="100000"/>
              <a:buFont typeface="+mj-lt"/>
              <a:buAutoNum type="arabicPeriod"/>
            </a:pPr>
            <a:r>
              <a:rPr lang="pl-PL" altLang="cs-CZ" sz="2000" b="0" dirty="0" smtClean="0"/>
              <a:t>K čemu lze využít Paretův diagram? </a:t>
            </a:r>
            <a:endParaRPr lang="pl-PL" altLang="cs-CZ" sz="2000" b="0" dirty="0"/>
          </a:p>
          <a:p>
            <a:pPr algn="just">
              <a:lnSpc>
                <a:spcPct val="130000"/>
              </a:lnSpc>
              <a:spcBef>
                <a:spcPct val="50000"/>
              </a:spcBef>
              <a:buSzPct val="100000"/>
            </a:pPr>
            <a:r>
              <a:rPr lang="pl-PL" altLang="cs-CZ" sz="2000" dirty="0" smtClean="0"/>
              <a:t>POUŽITÁ  </a:t>
            </a:r>
            <a:r>
              <a:rPr lang="pl-PL" altLang="cs-CZ" sz="2000" dirty="0"/>
              <a:t>LITERATURA</a:t>
            </a:r>
          </a:p>
          <a:p>
            <a:pPr marL="285750" indent="-285750" algn="just">
              <a:lnSpc>
                <a:spcPct val="130000"/>
              </a:lnSpc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pl-PL" altLang="cs-CZ" sz="2000" b="0" dirty="0"/>
              <a:t>Fiala, A. a kol., Management jakosti, Dashöfer 2002, ISBN 808622919X </a:t>
            </a:r>
          </a:p>
          <a:p>
            <a:pPr marL="285750" indent="-285750" algn="just">
              <a:lnSpc>
                <a:spcPct val="130000"/>
              </a:lnSpc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pl-PL" altLang="cs-CZ" sz="2000" b="0" dirty="0" smtClean="0"/>
              <a:t>Studijní </a:t>
            </a:r>
            <a:r>
              <a:rPr lang="pl-PL" altLang="cs-CZ" sz="2000" b="0" dirty="0"/>
              <a:t>texty QM </a:t>
            </a:r>
            <a:r>
              <a:rPr lang="pl-PL" altLang="cs-CZ" sz="2000" b="0" dirty="0" smtClean="0"/>
              <a:t>Manažer, </a:t>
            </a:r>
            <a:r>
              <a:rPr lang="pl-PL" altLang="cs-CZ" sz="2000" b="0" dirty="0"/>
              <a:t>ČSJ</a:t>
            </a:r>
          </a:p>
          <a:p>
            <a:pPr marL="285750" indent="-285750" algn="just">
              <a:lnSpc>
                <a:spcPct val="130000"/>
              </a:lnSpc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pl-PL" altLang="cs-CZ" sz="2000" b="0" dirty="0"/>
              <a:t>Technické normy řady 9000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44488" y="4708674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20000"/>
              </a:spcBef>
              <a:spcAft>
                <a:spcPts val="600"/>
              </a:spcAft>
              <a:buClr>
                <a:srgbClr val="FF9900"/>
              </a:buClr>
              <a:buFontTx/>
              <a:buNone/>
            </a:pPr>
            <a:endParaRPr lang="cs-CZ" altLang="cs-CZ" sz="14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8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6597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0966" y="1935600"/>
            <a:ext cx="9577064" cy="29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marL="533400" indent="-533400" algn="ctr"/>
            <a:r>
              <a:rPr lang="cs-CZ" altLang="cs-CZ" sz="2000" u="sng" dirty="0" smtClean="0">
                <a:solidFill>
                  <a:schemeClr val="tx2"/>
                </a:solidFill>
              </a:rPr>
              <a:t>Problém </a:t>
            </a:r>
            <a:r>
              <a:rPr lang="cs-CZ" altLang="cs-CZ" sz="2000" u="sng" dirty="0">
                <a:solidFill>
                  <a:schemeClr val="tx2"/>
                </a:solidFill>
              </a:rPr>
              <a:t>- </a:t>
            </a:r>
            <a:r>
              <a:rPr lang="cs-CZ" altLang="cs-CZ" sz="2000" u="sng" dirty="0" smtClean="0">
                <a:solidFill>
                  <a:schemeClr val="tx2"/>
                </a:solidFill>
              </a:rPr>
              <a:t>výzva </a:t>
            </a:r>
            <a:r>
              <a:rPr lang="cs-CZ" altLang="cs-CZ" sz="2000" u="sng" dirty="0">
                <a:solidFill>
                  <a:schemeClr val="tx2"/>
                </a:solidFill>
              </a:rPr>
              <a:t>=&gt;  </a:t>
            </a:r>
            <a:r>
              <a:rPr lang="cs-CZ" altLang="cs-CZ" sz="2000" u="sng" dirty="0" smtClean="0">
                <a:solidFill>
                  <a:schemeClr val="tx2"/>
                </a:solidFill>
              </a:rPr>
              <a:t>Odstraňte!  </a:t>
            </a:r>
            <a:r>
              <a:rPr lang="cs-CZ" altLang="cs-CZ" sz="2000" u="sng" dirty="0">
                <a:solidFill>
                  <a:schemeClr val="tx2"/>
                </a:solidFill>
              </a:rPr>
              <a:t>=&gt; </a:t>
            </a:r>
            <a:r>
              <a:rPr lang="cs-CZ" altLang="cs-CZ" sz="2000" u="sng" dirty="0" smtClean="0">
                <a:solidFill>
                  <a:schemeClr val="tx2"/>
                </a:solidFill>
              </a:rPr>
              <a:t>Zlepšete!  </a:t>
            </a:r>
            <a:r>
              <a:rPr lang="cs-CZ" altLang="cs-CZ" sz="2000" u="sng" dirty="0">
                <a:solidFill>
                  <a:schemeClr val="tx2"/>
                </a:solidFill>
              </a:rPr>
              <a:t>=&gt; Řešte svoje </a:t>
            </a:r>
            <a:r>
              <a:rPr lang="cs-CZ" altLang="cs-CZ" sz="2000" u="sng" dirty="0" smtClean="0">
                <a:solidFill>
                  <a:schemeClr val="tx2"/>
                </a:solidFill>
              </a:rPr>
              <a:t>problémy!</a:t>
            </a:r>
          </a:p>
          <a:p>
            <a:pPr marL="533400" indent="-533400" algn="ctr"/>
            <a:endParaRPr lang="cs-CZ" altLang="cs-CZ" sz="20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</a:rPr>
              <a:t>Každá </a:t>
            </a:r>
            <a:r>
              <a:rPr lang="cs-CZ" altLang="cs-CZ" sz="2000" b="0" dirty="0">
                <a:solidFill>
                  <a:schemeClr val="tx2"/>
                </a:solidFill>
              </a:rPr>
              <a:t>firma, každý manažer, každý pracovník se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setkává </a:t>
            </a:r>
            <a:r>
              <a:rPr lang="cs-CZ" altLang="cs-CZ" sz="2000" b="0" dirty="0">
                <a:solidFill>
                  <a:schemeClr val="tx2"/>
                </a:solidFill>
              </a:rPr>
              <a:t>s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řadou problémů; 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>
                <a:solidFill>
                  <a:schemeClr val="tx2"/>
                </a:solidFill>
              </a:rPr>
              <a:t>Ti špatní je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zneužívají, průměrní </a:t>
            </a:r>
            <a:r>
              <a:rPr lang="cs-CZ" altLang="cs-CZ" sz="2000" b="0" dirty="0">
                <a:solidFill>
                  <a:schemeClr val="tx2"/>
                </a:solidFill>
              </a:rPr>
              <a:t>na ně jenom nadávají, ti nejlepší je řeší a pomáhají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řešit</a:t>
            </a:r>
            <a:r>
              <a:rPr lang="cs-CZ" altLang="cs-CZ" sz="2000" b="0" dirty="0">
                <a:solidFill>
                  <a:schemeClr val="tx2"/>
                </a:solidFill>
              </a:rPr>
              <a:t>;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    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>
                <a:solidFill>
                  <a:schemeClr val="tx2"/>
                </a:solidFill>
              </a:rPr>
              <a:t>Překotným zlepšováním se dá nadělat víc škody než užitku.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44488" y="4708674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20000"/>
              </a:spcBef>
              <a:spcAft>
                <a:spcPts val="600"/>
              </a:spcAft>
              <a:buClr>
                <a:srgbClr val="FF9900"/>
              </a:buClr>
              <a:buFontTx/>
              <a:buNone/>
            </a:pPr>
            <a:endParaRPr lang="cs-CZ" altLang="cs-CZ" sz="14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7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0966" y="1196752"/>
            <a:ext cx="957706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marL="533400" indent="-533400"/>
            <a:r>
              <a:rPr lang="cs-CZ" altLang="cs-CZ" sz="2000" b="0" u="sng" dirty="0" smtClean="0">
                <a:solidFill>
                  <a:schemeClr val="tx2"/>
                </a:solidFill>
              </a:rPr>
              <a:t>Problém lze řešit </a:t>
            </a:r>
            <a:r>
              <a:rPr lang="cs-CZ" altLang="cs-CZ" sz="2000" b="0" u="sng" dirty="0">
                <a:solidFill>
                  <a:schemeClr val="tx2"/>
                </a:solidFill>
              </a:rPr>
              <a:t>dvěma způsoby: 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533400" indent="-533400">
              <a:buAutoNum type="arabicPeriod"/>
            </a:pPr>
            <a:r>
              <a:rPr lang="cs-CZ" altLang="cs-CZ" sz="2000" dirty="0" smtClean="0">
                <a:solidFill>
                  <a:schemeClr val="tx2"/>
                </a:solidFill>
              </a:rPr>
              <a:t>Operativně:</a:t>
            </a:r>
          </a:p>
          <a:p>
            <a:r>
              <a:rPr lang="cs-CZ" altLang="cs-CZ" sz="2000" b="0" dirty="0">
                <a:solidFill>
                  <a:schemeClr val="tx2"/>
                </a:solidFill>
              </a:rPr>
              <a:t>	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Jeden </a:t>
            </a:r>
            <a:r>
              <a:rPr lang="cs-CZ" altLang="cs-CZ" sz="2000" b="0" dirty="0">
                <a:solidFill>
                  <a:schemeClr val="tx2"/>
                </a:solidFill>
              </a:rPr>
              <a:t>člověk má jeden nápad, který sám urychleně realizuje. Čeká, jestli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	problém </a:t>
            </a:r>
            <a:r>
              <a:rPr lang="cs-CZ" altLang="cs-CZ" sz="2000" b="0" dirty="0">
                <a:solidFill>
                  <a:schemeClr val="tx2"/>
                </a:solidFill>
              </a:rPr>
              <a:t>zmizel. V případě, že nezmizel, musí vymyslet další možnost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/>
            </a:r>
            <a:br>
              <a:rPr lang="cs-CZ" altLang="cs-CZ" sz="2000" b="0" dirty="0" smtClean="0">
                <a:solidFill>
                  <a:schemeClr val="tx2"/>
                </a:solidFill>
              </a:rPr>
            </a:br>
            <a:r>
              <a:rPr lang="cs-CZ" altLang="cs-CZ" sz="2000" b="0" dirty="0" smtClean="0">
                <a:solidFill>
                  <a:schemeClr val="tx2"/>
                </a:solidFill>
              </a:rPr>
              <a:t>	a vyzkoušet </a:t>
            </a:r>
            <a:r>
              <a:rPr lang="cs-CZ" altLang="cs-CZ" sz="2000" b="0" dirty="0">
                <a:solidFill>
                  <a:schemeClr val="tx2"/>
                </a:solidFill>
              </a:rPr>
              <a:t>druhé opatření. .... Poté bývá problém zpravidla přehlušen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	ještě větším a </a:t>
            </a:r>
            <a:r>
              <a:rPr lang="cs-CZ" altLang="cs-CZ" sz="2000" b="0" dirty="0">
                <a:solidFill>
                  <a:schemeClr val="tx2"/>
                </a:solidFill>
              </a:rPr>
              <a:t>aktuálnějším problémem.   </a:t>
            </a:r>
            <a:endParaRPr lang="cs-CZ" altLang="cs-CZ" sz="2000" b="0" dirty="0" smtClean="0">
              <a:solidFill>
                <a:schemeClr val="tx2"/>
              </a:solidFill>
            </a:endParaRPr>
          </a:p>
          <a:p>
            <a:pPr marL="533400" indent="-533400"/>
            <a:r>
              <a:rPr lang="cs-CZ" altLang="cs-CZ" sz="2000" dirty="0" smtClean="0">
                <a:solidFill>
                  <a:schemeClr val="tx2"/>
                </a:solidFill>
              </a:rPr>
              <a:t>2</a:t>
            </a:r>
            <a:r>
              <a:rPr lang="cs-CZ" altLang="cs-CZ" sz="2000" dirty="0">
                <a:solidFill>
                  <a:schemeClr val="tx2"/>
                </a:solidFill>
              </a:rPr>
              <a:t>.	</a:t>
            </a:r>
            <a:r>
              <a:rPr lang="cs-CZ" altLang="cs-CZ" sz="2000" dirty="0" smtClean="0">
                <a:solidFill>
                  <a:schemeClr val="tx2"/>
                </a:solidFill>
              </a:rPr>
              <a:t>Systematicky:</a:t>
            </a:r>
            <a:endParaRPr lang="cs-CZ" altLang="cs-CZ" sz="2000" dirty="0">
              <a:solidFill>
                <a:schemeClr val="tx2"/>
              </a:solidFill>
            </a:endParaRPr>
          </a:p>
          <a:p>
            <a:pPr marL="533400" indent="-533400"/>
            <a:r>
              <a:rPr lang="cs-CZ" altLang="cs-CZ" sz="2000" b="0" dirty="0">
                <a:solidFill>
                  <a:schemeClr val="tx2"/>
                </a:solidFill>
              </a:rPr>
              <a:t>	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	a</a:t>
            </a:r>
            <a:r>
              <a:rPr lang="cs-CZ" altLang="cs-CZ" sz="2000" b="0" dirty="0">
                <a:solidFill>
                  <a:schemeClr val="tx2"/>
                </a:solidFill>
              </a:rPr>
              <a:t>)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Týmově</a:t>
            </a:r>
            <a:r>
              <a:rPr lang="cs-CZ" altLang="cs-CZ" sz="2000" b="0" dirty="0">
                <a:solidFill>
                  <a:schemeClr val="tx2"/>
                </a:solidFill>
              </a:rPr>
              <a:t>;</a:t>
            </a:r>
          </a:p>
          <a:p>
            <a:pPr marL="533400" indent="-533400"/>
            <a:r>
              <a:rPr lang="cs-CZ" altLang="cs-CZ" sz="2000" b="0" dirty="0">
                <a:solidFill>
                  <a:schemeClr val="tx2"/>
                </a:solidFill>
              </a:rPr>
              <a:t>	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	b</a:t>
            </a:r>
            <a:r>
              <a:rPr lang="cs-CZ" altLang="cs-CZ" sz="2000" b="0" dirty="0">
                <a:solidFill>
                  <a:schemeClr val="tx2"/>
                </a:solidFill>
              </a:rPr>
              <a:t>)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S využitím 7 jednoduchých nástrojů; </a:t>
            </a:r>
            <a:r>
              <a:rPr lang="cs-CZ" altLang="cs-CZ" sz="2000" b="0" dirty="0">
                <a:solidFill>
                  <a:schemeClr val="tx2"/>
                </a:solidFill>
              </a:rPr>
              <a:t>	</a:t>
            </a:r>
          </a:p>
          <a:p>
            <a:pPr marL="533400" indent="-533400"/>
            <a:r>
              <a:rPr lang="cs-CZ" altLang="cs-CZ" sz="2000" b="0" dirty="0">
                <a:solidFill>
                  <a:schemeClr val="tx2"/>
                </a:solidFill>
              </a:rPr>
              <a:t>	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	c</a:t>
            </a:r>
            <a:r>
              <a:rPr lang="cs-CZ" altLang="cs-CZ" sz="2000" b="0" dirty="0">
                <a:solidFill>
                  <a:schemeClr val="tx2"/>
                </a:solidFill>
              </a:rPr>
              <a:t>)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Metodikou  PDCA.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endParaRPr lang="bg-BG" altLang="cs-CZ" sz="2000" b="0" dirty="0">
              <a:solidFill>
                <a:schemeClr val="tx2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4488" y="4708674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20000"/>
              </a:spcBef>
              <a:spcAft>
                <a:spcPts val="600"/>
              </a:spcAft>
              <a:buClr>
                <a:srgbClr val="FF9900"/>
              </a:buClr>
              <a:buFontTx/>
              <a:buNone/>
            </a:pPr>
            <a:endParaRPr lang="cs-CZ" altLang="cs-CZ" sz="14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8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0966" y="1052736"/>
            <a:ext cx="957706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altLang="cs-CZ" sz="2000" dirty="0" smtClean="0">
                <a:solidFill>
                  <a:schemeClr val="tx2"/>
                </a:solidFill>
              </a:rPr>
              <a:t>7 </a:t>
            </a:r>
            <a:r>
              <a:rPr lang="cs-CZ" altLang="cs-CZ" sz="2000" dirty="0">
                <a:solidFill>
                  <a:schemeClr val="tx2"/>
                </a:solidFill>
              </a:rPr>
              <a:t>jednoduchých nástrojů pro zlepšování </a:t>
            </a:r>
            <a:r>
              <a:rPr lang="cs-CZ" altLang="cs-CZ" sz="2000" dirty="0" smtClean="0">
                <a:solidFill>
                  <a:schemeClr val="tx2"/>
                </a:solidFill>
              </a:rPr>
              <a:t>kvality:</a:t>
            </a:r>
            <a:endParaRPr lang="cs-CZ" altLang="cs-CZ" sz="20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000" b="0" dirty="0" smtClean="0">
                <a:solidFill>
                  <a:schemeClr val="tx2"/>
                </a:solidFill>
              </a:rPr>
              <a:t>Vývojový diagram;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000" b="0" dirty="0" smtClean="0">
                <a:solidFill>
                  <a:schemeClr val="tx2"/>
                </a:solidFill>
              </a:rPr>
              <a:t>Záznamníky;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000" b="0" dirty="0" smtClean="0">
                <a:solidFill>
                  <a:schemeClr val="tx2"/>
                </a:solidFill>
              </a:rPr>
              <a:t>Histogram;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000" b="0" dirty="0" smtClean="0">
                <a:solidFill>
                  <a:schemeClr val="tx2"/>
                </a:solidFill>
              </a:rPr>
              <a:t>Ishikawův  diagram;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000" b="0" dirty="0" smtClean="0">
                <a:solidFill>
                  <a:schemeClr val="tx2"/>
                </a:solidFill>
              </a:rPr>
              <a:t>Paretův graf;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000" b="0" dirty="0" smtClean="0">
                <a:solidFill>
                  <a:schemeClr val="tx2"/>
                </a:solidFill>
              </a:rPr>
              <a:t>Bodový (korelační) diagram;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000" b="0" dirty="0" smtClean="0">
                <a:solidFill>
                  <a:schemeClr val="tx2"/>
                </a:solidFill>
              </a:rPr>
              <a:t>Regulační diagram.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endParaRPr lang="cs-CZ" altLang="cs-CZ" sz="2000" dirty="0">
              <a:solidFill>
                <a:schemeClr val="tx2"/>
              </a:solidFill>
            </a:endParaRPr>
          </a:p>
          <a:p>
            <a:r>
              <a:rPr lang="cs-CZ" altLang="cs-CZ" sz="2000" b="0" dirty="0" smtClean="0">
                <a:solidFill>
                  <a:schemeClr val="tx2"/>
                </a:solidFill>
              </a:rPr>
              <a:t>K. Ishikawa : </a:t>
            </a:r>
            <a:r>
              <a:rPr lang="cs-CZ" altLang="cs-CZ" sz="2000" b="0" i="1" dirty="0" smtClean="0">
                <a:solidFill>
                  <a:schemeClr val="tx2"/>
                </a:solidFill>
              </a:rPr>
              <a:t>„</a:t>
            </a:r>
            <a:r>
              <a:rPr lang="cs-CZ" altLang="cs-CZ" sz="2000" b="0" i="1" dirty="0">
                <a:solidFill>
                  <a:schemeClr val="tx2"/>
                </a:solidFill>
              </a:rPr>
              <a:t>95 % problémů lze vyřešit pomocí 7 nástrojů řízení jakosti“</a:t>
            </a:r>
          </a:p>
          <a:p>
            <a:endParaRPr lang="cs-CZ" altLang="cs-CZ" sz="2000" dirty="0" smtClean="0">
              <a:solidFill>
                <a:schemeClr val="tx2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4488" y="4708674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20000"/>
              </a:spcBef>
              <a:spcAft>
                <a:spcPts val="600"/>
              </a:spcAft>
              <a:buClr>
                <a:srgbClr val="FF9900"/>
              </a:buClr>
              <a:buFontTx/>
              <a:buNone/>
            </a:pPr>
            <a:endParaRPr lang="cs-CZ" altLang="cs-CZ" sz="14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3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4488" y="1052736"/>
            <a:ext cx="9577064" cy="568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altLang="cs-CZ" sz="2000" dirty="0" smtClean="0">
                <a:solidFill>
                  <a:schemeClr val="tx2"/>
                </a:solidFill>
                <a:latin typeface="Arial" pitchFamily="34" charset="0"/>
              </a:rPr>
              <a:t>1</a:t>
            </a:r>
            <a:r>
              <a:rPr lang="cs-CZ" altLang="cs-CZ" sz="2000" dirty="0">
                <a:solidFill>
                  <a:schemeClr val="tx2"/>
                </a:solidFill>
                <a:latin typeface="Arial" pitchFamily="34" charset="0"/>
              </a:rPr>
              <a:t>. Vývojový diagram: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Jednoduché </a:t>
            </a:r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grafické vyjádření činnosti, postupu, </a:t>
            </a: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...;</a:t>
            </a:r>
            <a:endParaRPr lang="cs-CZ" altLang="cs-CZ" sz="2000" b="0" dirty="0">
              <a:solidFill>
                <a:schemeClr val="tx2"/>
              </a:solidFill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Poskytuje  </a:t>
            </a:r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velmi přehledný popis - definované základní značky a tvorba.</a:t>
            </a: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dirty="0" smtClean="0">
                <a:solidFill>
                  <a:schemeClr val="tx2"/>
                </a:solidFill>
                <a:latin typeface="Arial" pitchFamily="34" charset="0"/>
              </a:rPr>
              <a:t>2</a:t>
            </a:r>
            <a:r>
              <a:rPr lang="cs-CZ" altLang="cs-CZ" sz="2000" dirty="0">
                <a:solidFill>
                  <a:schemeClr val="tx2"/>
                </a:solidFill>
                <a:latin typeface="Arial" pitchFamily="34" charset="0"/>
              </a:rPr>
              <a:t>. Záznamníky:  </a:t>
            </a:r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pro každou situaci lze vytvořit nový záznamník, který </a:t>
            </a: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nejlépe odpovídá </a:t>
            </a:r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konkrétním </a:t>
            </a: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podmínkám</a:t>
            </a:r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. Musí splňovat dva základní požadavky: </a:t>
            </a:r>
          </a:p>
          <a:p>
            <a:pPr marL="609600" indent="-609600"/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a) poskytovat potřebné informace,</a:t>
            </a:r>
          </a:p>
          <a:p>
            <a:pPr marL="609600" indent="-609600"/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b) minimálně zdržovat proces.</a:t>
            </a:r>
          </a:p>
          <a:p>
            <a:pPr marL="609600" indent="-609600"/>
            <a:r>
              <a:rPr lang="cs-CZ" altLang="cs-CZ" sz="2000" dirty="0" smtClean="0">
                <a:solidFill>
                  <a:schemeClr val="tx2"/>
                </a:solidFill>
                <a:latin typeface="Arial" pitchFamily="34" charset="0"/>
              </a:rPr>
              <a:t>Důvody  </a:t>
            </a:r>
            <a:r>
              <a:rPr lang="cs-CZ" altLang="cs-CZ" sz="2000" dirty="0">
                <a:solidFill>
                  <a:schemeClr val="tx2"/>
                </a:solidFill>
                <a:latin typeface="Arial" pitchFamily="34" charset="0"/>
              </a:rPr>
              <a:t>používání  </a:t>
            </a:r>
            <a:r>
              <a:rPr lang="cs-CZ" altLang="cs-CZ" sz="2000" dirty="0" smtClean="0">
                <a:solidFill>
                  <a:schemeClr val="tx2"/>
                </a:solidFill>
                <a:latin typeface="Arial" pitchFamily="34" charset="0"/>
              </a:rPr>
              <a:t>záznamníků: </a:t>
            </a:r>
            <a:endParaRPr lang="cs-CZ" altLang="cs-CZ" sz="2000" dirty="0">
              <a:solidFill>
                <a:schemeClr val="tx2"/>
              </a:solidFill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Záznam výsledků;</a:t>
            </a:r>
            <a:endParaRPr lang="cs-CZ" altLang="cs-CZ" sz="2000" b="0" dirty="0">
              <a:solidFill>
                <a:schemeClr val="tx2"/>
              </a:solidFill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D</a:t>
            </a: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oklad </a:t>
            </a:r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o provedení </a:t>
            </a: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činnosti;</a:t>
            </a:r>
            <a:endParaRPr lang="cs-CZ" altLang="cs-CZ" sz="2000" b="0" dirty="0">
              <a:solidFill>
                <a:schemeClr val="tx2"/>
              </a:solidFill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P</a:t>
            </a: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odklad </a:t>
            </a:r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pro </a:t>
            </a: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analýzy;</a:t>
            </a:r>
            <a:endParaRPr lang="cs-CZ" altLang="cs-CZ" sz="2000" b="0" dirty="0">
              <a:solidFill>
                <a:schemeClr val="tx2"/>
              </a:solidFill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  <a:latin typeface="Arial" pitchFamily="34" charset="0"/>
              </a:rPr>
              <a:t>Záruky </a:t>
            </a:r>
            <a:r>
              <a:rPr lang="cs-CZ" altLang="cs-CZ" sz="2000" b="0" dirty="0">
                <a:solidFill>
                  <a:schemeClr val="tx2"/>
                </a:solidFill>
                <a:latin typeface="Arial" pitchFamily="34" charset="0"/>
              </a:rPr>
              <a:t>pro jakost.</a:t>
            </a:r>
            <a:r>
              <a:rPr lang="cs-CZ" altLang="cs-CZ" sz="2000" dirty="0">
                <a:solidFill>
                  <a:schemeClr val="tx2"/>
                </a:solidFill>
                <a:latin typeface="Arial" pitchFamily="34" charset="0"/>
              </a:rPr>
              <a:t>	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1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0966" y="1052736"/>
            <a:ext cx="9577064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 altLang="cs-CZ" sz="2000" dirty="0" smtClean="0">
              <a:solidFill>
                <a:schemeClr val="tx2"/>
              </a:solidFill>
            </a:endParaRP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dirty="0">
                <a:solidFill>
                  <a:schemeClr val="tx2"/>
                </a:solidFill>
              </a:rPr>
              <a:t>3. </a:t>
            </a:r>
            <a:r>
              <a:rPr lang="cs-CZ" altLang="cs-CZ" sz="2000" dirty="0" smtClean="0">
                <a:solidFill>
                  <a:schemeClr val="tx2"/>
                </a:solidFill>
              </a:rPr>
              <a:t>Histogram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:  </a:t>
            </a:r>
            <a:r>
              <a:rPr lang="cs-CZ" altLang="cs-CZ" sz="2000" b="0" dirty="0">
                <a:solidFill>
                  <a:schemeClr val="tx2"/>
                </a:solidFill>
              </a:rPr>
              <a:t>je grafem četností, s nimiž náhodná veličina nabývá určité hodnoty </a:t>
            </a: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b="0" dirty="0">
                <a:solidFill>
                  <a:schemeClr val="tx2"/>
                </a:solidFill>
              </a:rPr>
              <a:t>ve statistickém souboru. Kvalita se musí měřit  neboť  vykazuje proměnlivost. </a:t>
            </a:r>
          </a:p>
          <a:p>
            <a:r>
              <a:rPr lang="cs-CZ" altLang="cs-CZ" sz="2000" b="0" dirty="0" smtClean="0">
                <a:solidFill>
                  <a:schemeClr val="tx2"/>
                </a:solidFill>
              </a:rPr>
              <a:t>Důvody  </a:t>
            </a:r>
            <a:r>
              <a:rPr lang="cs-CZ" altLang="cs-CZ" sz="2000" b="0" dirty="0">
                <a:solidFill>
                  <a:schemeClr val="tx2"/>
                </a:solidFill>
              </a:rPr>
              <a:t>používání 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histogramů: 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0" dirty="0">
                <a:solidFill>
                  <a:schemeClr val="tx2"/>
                </a:solidFill>
              </a:rPr>
              <a:t>N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ejjednodušší </a:t>
            </a:r>
            <a:r>
              <a:rPr lang="cs-CZ" altLang="cs-CZ" sz="2000" b="0" dirty="0">
                <a:solidFill>
                  <a:schemeClr val="tx2"/>
                </a:solidFill>
              </a:rPr>
              <a:t>a nejúčinnější nástroj pro popis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proměnlivosti;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0" dirty="0">
                <a:solidFill>
                  <a:schemeClr val="tx2"/>
                </a:solidFill>
              </a:rPr>
              <a:t>J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sou </a:t>
            </a:r>
            <a:r>
              <a:rPr lang="cs-CZ" altLang="cs-CZ" sz="2000" b="0" dirty="0">
                <a:solidFill>
                  <a:schemeClr val="tx2"/>
                </a:solidFill>
              </a:rPr>
              <a:t>vstupní branou do matematické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statistiky;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</a:rPr>
              <a:t>Jsou </a:t>
            </a:r>
            <a:r>
              <a:rPr lang="cs-CZ" altLang="cs-CZ" sz="2000" b="0" dirty="0">
                <a:solidFill>
                  <a:schemeClr val="tx2"/>
                </a:solidFill>
              </a:rPr>
              <a:t>vstupní branou k zárukám za jakost v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ppm (počet vadných výrobků </a:t>
            </a:r>
            <a:br>
              <a:rPr lang="cs-CZ" altLang="cs-CZ" sz="2000" b="0" dirty="0" smtClean="0">
                <a:solidFill>
                  <a:schemeClr val="tx2"/>
                </a:solidFill>
              </a:rPr>
            </a:br>
            <a:r>
              <a:rPr lang="cs-CZ" altLang="cs-CZ" sz="2000" b="0" dirty="0" smtClean="0">
                <a:solidFill>
                  <a:schemeClr val="tx2"/>
                </a:solidFill>
              </a:rPr>
              <a:t>z milionu vyrobených). </a:t>
            </a:r>
            <a:endParaRPr lang="cs-CZ" sz="2000" u="sng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4488" y="4708674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20000"/>
              </a:spcBef>
              <a:spcAft>
                <a:spcPts val="600"/>
              </a:spcAft>
              <a:buClr>
                <a:srgbClr val="FF9900"/>
              </a:buClr>
              <a:buFontTx/>
              <a:buNone/>
            </a:pPr>
            <a:endParaRPr lang="cs-CZ" altLang="cs-CZ" sz="14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8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0966" y="1548175"/>
            <a:ext cx="9577064" cy="2528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altLang="cs-CZ" sz="2000" dirty="0" smtClean="0">
                <a:solidFill>
                  <a:schemeClr val="tx2"/>
                </a:solidFill>
              </a:rPr>
              <a:t>4. Ishikawův diagram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:  </a:t>
            </a:r>
          </a:p>
          <a:p>
            <a:r>
              <a:rPr lang="cs-CZ" altLang="cs-CZ" sz="2000" b="0" dirty="0" smtClean="0">
                <a:solidFill>
                  <a:schemeClr val="tx2"/>
                </a:solidFill>
              </a:rPr>
              <a:t>Diagram </a:t>
            </a:r>
            <a:r>
              <a:rPr lang="cs-CZ" altLang="cs-CZ" sz="2000" b="0" dirty="0">
                <a:solidFill>
                  <a:schemeClr val="tx2"/>
                </a:solidFill>
              </a:rPr>
              <a:t>příčin a následků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neboli  </a:t>
            </a:r>
            <a:r>
              <a:rPr lang="cs-CZ" altLang="cs-CZ" sz="2000" b="0" dirty="0">
                <a:solidFill>
                  <a:schemeClr val="tx2"/>
                </a:solidFill>
              </a:rPr>
              <a:t>rybí kostra. </a:t>
            </a: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b="0" dirty="0" smtClean="0">
                <a:solidFill>
                  <a:schemeClr val="tx2"/>
                </a:solidFill>
              </a:rPr>
              <a:t>Důvody  používání </a:t>
            </a:r>
            <a:r>
              <a:rPr lang="cs-CZ" altLang="cs-CZ" sz="2000" b="0" dirty="0" err="1" smtClean="0">
                <a:solidFill>
                  <a:schemeClr val="tx2"/>
                </a:solidFill>
              </a:rPr>
              <a:t>Ishikawova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 diagramu: 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 smtClean="0">
                <a:solidFill>
                  <a:schemeClr val="tx2"/>
                </a:solidFill>
              </a:rPr>
              <a:t>Používá se </a:t>
            </a:r>
            <a:r>
              <a:rPr lang="cs-CZ" altLang="cs-CZ" sz="2000" b="0" dirty="0">
                <a:solidFill>
                  <a:schemeClr val="tx2"/>
                </a:solidFill>
              </a:rPr>
              <a:t>pro identifikaci všech možných příčin  nějakého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problému;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150"/>
              </a:spcBef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cs-CZ" altLang="cs-CZ" sz="2000" b="0" dirty="0">
                <a:solidFill>
                  <a:schemeClr val="tx2"/>
                </a:solidFill>
              </a:rPr>
              <a:t>V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yužití </a:t>
            </a:r>
            <a:r>
              <a:rPr lang="cs-CZ" altLang="cs-CZ" sz="2000" b="0" dirty="0">
                <a:solidFill>
                  <a:schemeClr val="tx2"/>
                </a:solidFill>
              </a:rPr>
              <a:t>lze rozšířit na formu záznamu nápadů z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burzy nápadů.</a:t>
            </a:r>
            <a:endParaRPr lang="cs-CZ" altLang="cs-CZ" sz="2000" b="0" dirty="0">
              <a:solidFill>
                <a:schemeClr val="tx2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8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0966" y="1399123"/>
            <a:ext cx="957706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altLang="cs-CZ" sz="2000" dirty="0" smtClean="0">
                <a:solidFill>
                  <a:schemeClr val="tx2"/>
                </a:solidFill>
              </a:rPr>
              <a:t>4. Ishikawův diagram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  <a:r>
              <a:rPr lang="cs-CZ" altLang="cs-CZ" sz="2000" dirty="0" smtClean="0">
                <a:solidFill>
                  <a:schemeClr val="tx2"/>
                </a:solidFill>
              </a:rPr>
              <a:t>- postup </a:t>
            </a:r>
            <a:r>
              <a:rPr lang="cs-CZ" altLang="cs-CZ" sz="2000" dirty="0">
                <a:solidFill>
                  <a:schemeClr val="tx2"/>
                </a:solidFill>
              </a:rPr>
              <a:t>tvorby:</a:t>
            </a: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b="0" dirty="0">
                <a:solidFill>
                  <a:schemeClr val="tx2"/>
                </a:solidFill>
              </a:rPr>
              <a:t>a)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Vyberte vhodné členy týmu;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b="0" dirty="0">
                <a:solidFill>
                  <a:schemeClr val="tx2"/>
                </a:solidFill>
              </a:rPr>
              <a:t>b) Na pravou stranu velkého papíru napište do kroužku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problém;</a:t>
            </a:r>
            <a:endParaRPr lang="cs-CZ" altLang="cs-CZ" sz="2000" b="0" dirty="0">
              <a:solidFill>
                <a:schemeClr val="tx2"/>
              </a:solidFill>
            </a:endParaRP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b="0" dirty="0">
                <a:solidFill>
                  <a:schemeClr val="tx2"/>
                </a:solidFill>
              </a:rPr>
              <a:t>c) Nakreslete vodorovnou páteř, na kterou připojte základní  větve. Na  jejich  konce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napište </a:t>
            </a:r>
            <a:r>
              <a:rPr lang="cs-CZ" altLang="cs-CZ" sz="2000" b="0" dirty="0">
                <a:solidFill>
                  <a:schemeClr val="tx2"/>
                </a:solidFill>
              </a:rPr>
              <a:t>názvy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základních </a:t>
            </a:r>
            <a:r>
              <a:rPr lang="cs-CZ" altLang="cs-CZ" sz="2000" b="0" dirty="0">
                <a:solidFill>
                  <a:schemeClr val="tx2"/>
                </a:solidFill>
              </a:rPr>
              <a:t>oblastí, ve kterých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budete </a:t>
            </a:r>
            <a:r>
              <a:rPr lang="cs-CZ" altLang="cs-CZ" sz="2000" b="0" dirty="0">
                <a:solidFill>
                  <a:schemeClr val="tx2"/>
                </a:solidFill>
              </a:rPr>
              <a:t>hledat příčiny. Tyto větve nesmí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účastníky </a:t>
            </a:r>
            <a:r>
              <a:rPr lang="cs-CZ" altLang="cs-CZ" sz="2000" b="0" dirty="0">
                <a:solidFill>
                  <a:schemeClr val="tx2"/>
                </a:solidFill>
              </a:rPr>
              <a:t>omezovat, ale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inspirovat </a:t>
            </a:r>
            <a:r>
              <a:rPr lang="cs-CZ" altLang="cs-CZ" sz="2000" b="0" dirty="0">
                <a:solidFill>
                  <a:schemeClr val="tx2"/>
                </a:solidFill>
              </a:rPr>
              <a:t>a udržet přehled v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záznamech;   </a:t>
            </a:r>
            <a:r>
              <a:rPr lang="cs-CZ" altLang="cs-CZ" sz="2000" b="0" dirty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b="0" dirty="0">
                <a:solidFill>
                  <a:schemeClr val="tx2"/>
                </a:solidFill>
              </a:rPr>
              <a:t>d) Zahajte burzu nápadů. Všechny určené příčiny zapisujte k příslušným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základním větvím. Cílem </a:t>
            </a:r>
            <a:r>
              <a:rPr lang="cs-CZ" altLang="cs-CZ" sz="2000" b="0" dirty="0">
                <a:solidFill>
                  <a:schemeClr val="tx2"/>
                </a:solidFill>
              </a:rPr>
              <a:t>je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 kvantita</a:t>
            </a:r>
            <a:r>
              <a:rPr lang="cs-CZ" altLang="cs-CZ" sz="2000" b="0" dirty="0">
                <a:solidFill>
                  <a:schemeClr val="tx2"/>
                </a:solidFill>
              </a:rPr>
              <a:t>;</a:t>
            </a: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b="0" dirty="0">
                <a:solidFill>
                  <a:schemeClr val="tx2"/>
                </a:solidFill>
              </a:rPr>
              <a:t>e) Skončete teprve až žádný z účastníků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5 </a:t>
            </a:r>
            <a:r>
              <a:rPr lang="cs-CZ" altLang="cs-CZ" sz="2000" b="0" dirty="0">
                <a:solidFill>
                  <a:schemeClr val="tx2"/>
                </a:solidFill>
              </a:rPr>
              <a:t>minut nedá nový námět.	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59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Zlepšování kvality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0966" y="1510620"/>
            <a:ext cx="957706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dirty="0" smtClean="0">
                <a:solidFill>
                  <a:schemeClr val="tx2"/>
                </a:solidFill>
              </a:rPr>
              <a:t>5</a:t>
            </a:r>
            <a:r>
              <a:rPr lang="cs-CZ" altLang="cs-CZ" sz="2000" dirty="0">
                <a:solidFill>
                  <a:schemeClr val="tx2"/>
                </a:solidFill>
              </a:rPr>
              <a:t>. Paretův </a:t>
            </a:r>
            <a:r>
              <a:rPr lang="cs-CZ" altLang="cs-CZ" sz="2000" dirty="0" smtClean="0">
                <a:solidFill>
                  <a:schemeClr val="tx2"/>
                </a:solidFill>
              </a:rPr>
              <a:t>graf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:  </a:t>
            </a: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lang="cs-CZ" altLang="cs-CZ" sz="2000" b="0" dirty="0" smtClean="0">
                <a:solidFill>
                  <a:schemeClr val="tx2"/>
                </a:solidFill>
              </a:rPr>
              <a:t>Paretova </a:t>
            </a:r>
            <a:r>
              <a:rPr lang="cs-CZ" altLang="cs-CZ" sz="2000" b="0" dirty="0">
                <a:solidFill>
                  <a:schemeClr val="tx2"/>
                </a:solidFill>
              </a:rPr>
              <a:t>analýza se používá při rozhodování o tom, které z mnoha příčin jsou spojeny s největšími ztrátami. Paretův 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(Juranův) </a:t>
            </a:r>
            <a:r>
              <a:rPr lang="cs-CZ" altLang="cs-CZ" sz="2000" b="0" dirty="0">
                <a:solidFill>
                  <a:schemeClr val="tx2"/>
                </a:solidFill>
              </a:rPr>
              <a:t>princip říká:  </a:t>
            </a:r>
          </a:p>
          <a:p>
            <a:pPr algn="ctr"/>
            <a:r>
              <a:rPr lang="cs-CZ" altLang="cs-CZ" sz="2000" b="0" dirty="0">
                <a:solidFill>
                  <a:schemeClr val="tx2"/>
                </a:solidFill>
              </a:rPr>
              <a:t>„</a:t>
            </a:r>
            <a:r>
              <a:rPr lang="cs-CZ" altLang="cs-CZ" sz="2000" b="0" i="1" dirty="0">
                <a:solidFill>
                  <a:schemeClr val="tx2"/>
                </a:solidFill>
              </a:rPr>
              <a:t>Věnuj  pozornost 20 % životně </a:t>
            </a:r>
            <a:r>
              <a:rPr lang="cs-CZ" altLang="cs-CZ" sz="2000" b="0" i="1" dirty="0" smtClean="0">
                <a:solidFill>
                  <a:schemeClr val="tx2"/>
                </a:solidFill>
              </a:rPr>
              <a:t>důležitým příčinám </a:t>
            </a:r>
            <a:r>
              <a:rPr lang="cs-CZ" altLang="cs-CZ" sz="2000" b="0" i="1" dirty="0">
                <a:solidFill>
                  <a:schemeClr val="tx2"/>
                </a:solidFill>
              </a:rPr>
              <a:t>a vyřešíš  80 % ztrát</a:t>
            </a:r>
            <a:r>
              <a:rPr lang="cs-CZ" altLang="cs-CZ" sz="2000" b="0" i="1" dirty="0" smtClean="0">
                <a:solidFill>
                  <a:schemeClr val="tx2"/>
                </a:solidFill>
              </a:rPr>
              <a:t>!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“</a:t>
            </a:r>
          </a:p>
          <a:p>
            <a:pPr algn="ctr"/>
            <a:endParaRPr lang="cs-CZ" altLang="cs-CZ" sz="2000" b="0" dirty="0">
              <a:solidFill>
                <a:schemeClr val="tx2"/>
              </a:solidFill>
            </a:endParaRPr>
          </a:p>
          <a:p>
            <a:r>
              <a:rPr lang="cs-CZ" altLang="cs-CZ" sz="2000" dirty="0" smtClean="0">
                <a:solidFill>
                  <a:schemeClr val="tx2"/>
                </a:solidFill>
              </a:rPr>
              <a:t>6</a:t>
            </a:r>
            <a:r>
              <a:rPr lang="cs-CZ" altLang="cs-CZ" sz="2000" dirty="0">
                <a:solidFill>
                  <a:schemeClr val="tx2"/>
                </a:solidFill>
              </a:rPr>
              <a:t>. Bodový </a:t>
            </a:r>
            <a:r>
              <a:rPr lang="cs-CZ" altLang="cs-CZ" sz="2000" dirty="0" smtClean="0">
                <a:solidFill>
                  <a:schemeClr val="tx2"/>
                </a:solidFill>
              </a:rPr>
              <a:t>(korelační) diagram:  </a:t>
            </a:r>
          </a:p>
          <a:p>
            <a:r>
              <a:rPr lang="cs-CZ" altLang="cs-CZ" sz="2000" b="0" dirty="0" smtClean="0">
                <a:solidFill>
                  <a:schemeClr val="tx2"/>
                </a:solidFill>
              </a:rPr>
              <a:t>Lze </a:t>
            </a:r>
            <a:r>
              <a:rPr lang="cs-CZ" altLang="cs-CZ" sz="2000" b="0" dirty="0">
                <a:solidFill>
                  <a:schemeClr val="tx2"/>
                </a:solidFill>
              </a:rPr>
              <a:t>z grafického znázornění snadno a 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rychle určit </a:t>
            </a:r>
            <a:r>
              <a:rPr lang="cs-CZ" altLang="cs-CZ" sz="2000" b="0" dirty="0">
                <a:solidFill>
                  <a:schemeClr val="tx2"/>
                </a:solidFill>
              </a:rPr>
              <a:t>závislost nebo nezávislost zvolených parametrů</a:t>
            </a:r>
            <a:r>
              <a:rPr lang="cs-CZ" altLang="cs-CZ" sz="2000" b="0" dirty="0" smtClean="0">
                <a:solidFill>
                  <a:schemeClr val="tx2"/>
                </a:solidFill>
              </a:rPr>
              <a:t>.</a:t>
            </a:r>
          </a:p>
          <a:p>
            <a:endParaRPr lang="cs-CZ" altLang="cs-CZ" sz="2000" b="0" dirty="0">
              <a:solidFill>
                <a:schemeClr val="tx2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4488" y="4708674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Bef>
                <a:spcPct val="20000"/>
              </a:spcBef>
              <a:spcAft>
                <a:spcPts val="600"/>
              </a:spcAft>
              <a:buClr>
                <a:srgbClr val="FF9900"/>
              </a:buClr>
              <a:buFontTx/>
              <a:buNone/>
            </a:pPr>
            <a:endParaRPr lang="cs-CZ" altLang="cs-CZ" sz="14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8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ZZ">
  <a:themeElements>
    <a:clrScheme name="NZ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Z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Z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NZZ</Template>
  <TotalTime>1311</TotalTime>
  <Words>510</Words>
  <Application>Microsoft Office PowerPoint</Application>
  <PresentationFormat>A4 (210 x 297 mm)</PresentationFormat>
  <Paragraphs>119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NZZ</vt:lpstr>
      <vt:lpstr>Prezentace aplikace PowerPoint</vt:lpstr>
      <vt:lpstr>Zlepšování kvality</vt:lpstr>
      <vt:lpstr>Zlepšování kvality</vt:lpstr>
      <vt:lpstr>Zlepšování kvality</vt:lpstr>
      <vt:lpstr>Zlepšování kvality</vt:lpstr>
      <vt:lpstr>Zlepšování kvality</vt:lpstr>
      <vt:lpstr>Zlepšování kvality</vt:lpstr>
      <vt:lpstr>Zlepšování kvality</vt:lpstr>
      <vt:lpstr>Zlepšování kvality</vt:lpstr>
      <vt:lpstr>Zlepšování kvality</vt:lpstr>
      <vt:lpstr>Zlepšování kvality</vt:lpstr>
      <vt:lpstr>Zlepšování kvality</vt:lpstr>
      <vt:lpstr>Zlepšování kvality</vt:lpstr>
    </vt:vector>
  </TitlesOfParts>
  <Company>NUOV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hana.husakova</dc:creator>
  <cp:lastModifiedBy>Šnajdrová Lucie</cp:lastModifiedBy>
  <cp:revision>230</cp:revision>
  <dcterms:created xsi:type="dcterms:W3CDTF">2010-11-29T12:12:55Z</dcterms:created>
  <dcterms:modified xsi:type="dcterms:W3CDTF">2015-06-27T07:12:08Z</dcterms:modified>
</cp:coreProperties>
</file>