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9" r:id="rId9"/>
    <p:sldId id="265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7F411-818C-4953-9315-FDE9BA4DAA89}" type="datetimeFigureOut">
              <a:rPr lang="cs-CZ" smtClean="0"/>
              <a:pPr/>
              <a:t>27.6.2015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190AE-49CC-4632-B456-9955C23144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80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640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24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005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72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20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410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458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63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49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55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263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30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D5CD-7786-4377-AF21-4D078F46FD1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68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C58-A930-49EB-9C38-D5723CE5B90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2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CD1D-2B92-4E9E-8255-B7178876110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8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3C28-92F9-4924-BDE0-9C9AEE59407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4133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172B-BCEE-41BA-992D-F8ABFA418C0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6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9E57-E05A-4B0F-8367-3EE919196AB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187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CEBF-B234-4128-8BD0-F06B58B255E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96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4ACE-518E-4E3B-B38E-8099AB90947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0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5C91-D5AA-4099-933C-734058CF70A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2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A792-8959-44E3-8095-24EBF9CA417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0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20AD-8A3F-4C43-95E1-04A001B93B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07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846C-C3D8-45F3-BA3D-4A0A6A948DA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1A12-EC78-4FD5-A8AB-628828F77EE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9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0243-71BF-43A9-B175-0603EFC6120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9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DDC0-5EA9-4FB4-83C6-2659CDC3EED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7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EAE5-E23E-4487-B85C-D62DC1895FD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5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1339-A2DC-403B-BC40-FA2DEF33AB7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0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EE9C94-D3C5-4C9D-8582-9A370B8BE92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27.6.2015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Podpora spolupráce škol a firem se zaměřením na odborné vzdělávání v praxi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7A75E8-4732-40EF-BFF4-F67BB8773CD8}" type="slidenum">
              <a:rPr lang="cs-CZ" smtClean="0">
                <a:solidFill>
                  <a:srgbClr val="90C226"/>
                </a:solidFill>
              </a:rPr>
              <a:pPr/>
              <a:t>‹#›</a:t>
            </a:fld>
            <a:endParaRPr lang="cs-C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17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ezdratovesite.wz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2450" y="4724608"/>
            <a:ext cx="9144000" cy="68788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Josef Petr</a:t>
            </a:r>
          </a:p>
          <a:p>
            <a:r>
              <a:rPr lang="cs-CZ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Obor vzdělání: 18-20-M/01 </a:t>
            </a:r>
            <a:r>
              <a:rPr lang="cs-CZ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Informační technologie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408896" y="3576410"/>
            <a:ext cx="11783104" cy="74944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err="1" smtClean="0"/>
              <a:t>Inspiromat</a:t>
            </a:r>
            <a:r>
              <a:rPr lang="cs-CZ" sz="3600" b="1" dirty="0" smtClean="0"/>
              <a:t> </a:t>
            </a:r>
            <a:r>
              <a:rPr lang="cs-CZ" sz="3600" b="1" dirty="0" smtClean="0"/>
              <a:t>pro technické obory</a:t>
            </a:r>
            <a:br>
              <a:rPr lang="cs-CZ" sz="3600" b="1" dirty="0" smtClean="0"/>
            </a:br>
            <a:r>
              <a:rPr lang="cs-CZ" sz="3600" b="1" dirty="0" smtClean="0"/>
              <a:t>1</a:t>
            </a:r>
            <a:r>
              <a:rPr lang="cs-CZ" sz="3600" b="1" dirty="0"/>
              <a:t>. ČÁST – VÝUKOVÉ MATERIÁLY </a:t>
            </a:r>
            <a:r>
              <a:rPr lang="cs-CZ" sz="3600" b="1" dirty="0" smtClean="0"/>
              <a:t>URČENÉ</a:t>
            </a:r>
            <a:br>
              <a:rPr lang="cs-CZ" sz="3600" b="1" dirty="0" smtClean="0"/>
            </a:br>
            <a:r>
              <a:rPr lang="cs-CZ" sz="3600" b="1" dirty="0" smtClean="0"/>
              <a:t>PRO </a:t>
            </a:r>
            <a:r>
              <a:rPr lang="cs-CZ" sz="3600" b="1" dirty="0"/>
              <a:t>SKUPINU </a:t>
            </a:r>
            <a:r>
              <a:rPr lang="cs-CZ" sz="3600" b="1" dirty="0" smtClean="0"/>
              <a:t>OBORŮ</a:t>
            </a:r>
            <a:br>
              <a:rPr lang="cs-CZ" sz="3600" b="1" dirty="0" smtClean="0"/>
            </a:br>
            <a:r>
              <a:rPr lang="cs-CZ" sz="3600" b="1" dirty="0" smtClean="0"/>
              <a:t>18 </a:t>
            </a:r>
            <a:r>
              <a:rPr lang="cs-CZ" sz="3600" b="1" dirty="0"/>
              <a:t>INFORMAČNÍ TECHNOLOGIE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1.2 Bezdrátové sítě</a:t>
            </a:r>
            <a:endParaRPr lang="cs-CZ" sz="3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75" y="5622371"/>
            <a:ext cx="5192670" cy="113469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99" y="96887"/>
            <a:ext cx="927349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8373" y="1434566"/>
            <a:ext cx="11149445" cy="4468090"/>
          </a:xfrm>
        </p:spPr>
        <p:txBody>
          <a:bodyPr numCol="2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Sestavení bezpečného komuni­kačního kontextu se skládá ze čtyř fázi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Odsouhlasení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bezpečnostních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zásad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Autentizace 802.1x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Odvozování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distribuce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klíče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• Utajení a integrita dat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RSNA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Šifrovací mechanismy: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WEP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802.11xWPA 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TKIP: dynamické generování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klíčů </a:t>
            </a:r>
            <a:r>
              <a:rPr lang="cs-CZ" sz="2000" dirty="0" smtClean="0"/>
              <a:t>–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MIC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802.11i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(WPA2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Asymetrické šifrování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4789" y="1035922"/>
            <a:ext cx="9403307" cy="564198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č. 3 </a:t>
            </a:r>
            <a:r>
              <a:rPr lang="cs-CZ" dirty="0" smtClean="0"/>
              <a:t>–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Asymetrické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šifrování </a:t>
            </a:r>
            <a:r>
              <a:rPr lang="cs-CZ" dirty="0" smtClean="0"/>
              <a:t>–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schéma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0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8373" y="1678664"/>
            <a:ext cx="11149445" cy="3664424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://bezdratovesite.wz.cz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Zdroje obrazové dokumentace: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č. 1 – Optické bezdrátové sítě 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http://bezdratovesite.wz.cz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č.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2000" dirty="0" smtClean="0"/>
              <a:t>–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Distribuce Internetu přes INTV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DVB-RCS 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http://bezdratovesite.wz.cz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č. 3 – Asymetrické šifrování – schéma 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http://bezdratovesite.wz.cz/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6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3206" y="562923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8209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1277" y="1603923"/>
            <a:ext cx="11149445" cy="4468090"/>
          </a:xfrm>
        </p:spPr>
        <p:txBody>
          <a:bodyPr numCol="2"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cs-CZ" sz="2800" u="sng" dirty="0" smtClean="0"/>
              <a:t>Rádiové </a:t>
            </a:r>
            <a:r>
              <a:rPr lang="cs-CZ" sz="2800" u="sng" dirty="0"/>
              <a:t>sítě</a:t>
            </a:r>
            <a:endParaRPr lang="cs-CZ" sz="2900" u="sng" dirty="0"/>
          </a:p>
          <a:p>
            <a:pPr>
              <a:lnSpc>
                <a:spcPct val="170000"/>
              </a:lnSpc>
            </a:pPr>
            <a:r>
              <a:rPr lang="cs-CZ" sz="2900" dirty="0" smtClean="0"/>
              <a:t>-     FWA</a:t>
            </a:r>
          </a:p>
          <a:p>
            <a:pPr>
              <a:lnSpc>
                <a:spcPct val="170000"/>
              </a:lnSpc>
            </a:pPr>
            <a:r>
              <a:rPr lang="cs-CZ" sz="2900" dirty="0" smtClean="0"/>
              <a:t>-     </a:t>
            </a:r>
            <a:r>
              <a:rPr lang="cs-CZ" sz="2900" dirty="0" err="1"/>
              <a:t>WiMAX</a:t>
            </a:r>
            <a:endParaRPr lang="cs-CZ" sz="2900" dirty="0"/>
          </a:p>
          <a:p>
            <a:pPr>
              <a:lnSpc>
                <a:spcPct val="170000"/>
              </a:lnSpc>
            </a:pPr>
            <a:r>
              <a:rPr lang="cs-CZ" sz="2900" dirty="0"/>
              <a:t>-     Satelitní spoje</a:t>
            </a:r>
          </a:p>
          <a:p>
            <a:pPr>
              <a:lnSpc>
                <a:spcPct val="170000"/>
              </a:lnSpc>
            </a:pPr>
            <a:r>
              <a:rPr lang="cs-CZ" sz="2900" dirty="0"/>
              <a:t>-     WI-FI</a:t>
            </a:r>
          </a:p>
          <a:p>
            <a:pPr>
              <a:lnSpc>
                <a:spcPct val="170000"/>
              </a:lnSpc>
            </a:pPr>
            <a:r>
              <a:rPr lang="cs-CZ" sz="2900" dirty="0"/>
              <a:t>-     3G</a:t>
            </a:r>
          </a:p>
          <a:p>
            <a:pPr>
              <a:lnSpc>
                <a:spcPct val="170000"/>
              </a:lnSpc>
            </a:pPr>
            <a:endParaRPr lang="cs-CZ" sz="2900" b="1" u="sng" dirty="0" smtClean="0"/>
          </a:p>
          <a:p>
            <a:pPr>
              <a:lnSpc>
                <a:spcPct val="170000"/>
              </a:lnSpc>
            </a:pPr>
            <a:r>
              <a:rPr lang="cs-CZ" sz="2900" u="sng" dirty="0" smtClean="0"/>
              <a:t>Optické </a:t>
            </a:r>
            <a:r>
              <a:rPr lang="cs-CZ" sz="2900" u="sng" dirty="0"/>
              <a:t>bezdrátové sítě</a:t>
            </a:r>
          </a:p>
          <a:p>
            <a:pPr>
              <a:lnSpc>
                <a:spcPct val="170000"/>
              </a:lnSpc>
            </a:pPr>
            <a:r>
              <a:rPr lang="cs-CZ" sz="2900" dirty="0"/>
              <a:t>-</a:t>
            </a:r>
            <a:r>
              <a:rPr lang="cs-CZ" sz="2900" dirty="0" smtClean="0"/>
              <a:t>     </a:t>
            </a:r>
            <a:r>
              <a:rPr lang="cs-CZ" sz="2900" dirty="0"/>
              <a:t>Technologie</a:t>
            </a:r>
          </a:p>
          <a:p>
            <a:pPr>
              <a:lnSpc>
                <a:spcPct val="170000"/>
              </a:lnSpc>
            </a:pPr>
            <a:r>
              <a:rPr lang="cs-CZ" sz="2900" dirty="0"/>
              <a:t>-</a:t>
            </a:r>
            <a:r>
              <a:rPr lang="cs-CZ" sz="2900" dirty="0" smtClean="0"/>
              <a:t>     Ronja</a:t>
            </a:r>
            <a:endParaRPr lang="cs-CZ" sz="29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Typy bezdrátových sítí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32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05870" y="1228299"/>
            <a:ext cx="11294727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Bezdrátové sítě lze rozdělit podle mnoha odlišných kritérií</a:t>
            </a:r>
            <a:r>
              <a:rPr lang="cs-CZ" sz="20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cs-CZ" sz="2000" b="1" dirty="0" smtClean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Základní rozdělení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podle typu signálu, a to na </a:t>
            </a: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optické a rádiové sítě</a:t>
            </a:r>
            <a:endParaRPr lang="cs-CZ" sz="2000" dirty="0" smtClean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Nejlepší zkušenosti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přenos pomocí rádiového signálu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Nevýhoda optických spojů – dají se použít jen na krátkou vzdálenost a jsou náchylné na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povětrnostní podmínky</a:t>
            </a: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Další dělení - dle mobility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. Pozor! Ne vše, co je bezdrátové, je současně mobilní: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Mobilní sítě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umožňují uživateli volný pohyb v rámci jedné sítě i mezi sítěmi;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Pevné bezdrátové sítě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neumožňují uživateli žádný pohyb. </a:t>
            </a: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Typy bezdrátových sítí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30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88373" y="1524435"/>
            <a:ext cx="62831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Rádiové sítě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FWA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chemeClr val="bg2">
                    <a:lumMod val="50000"/>
                  </a:schemeClr>
                </a:solidFill>
                <a:effectLst/>
              </a:rPr>
              <a:t>WiMAX</a:t>
            </a:r>
            <a:endParaRPr lang="cs-CZ" sz="2000" dirty="0" smtClean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Satelitní spoje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DVB-RCS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WI-FI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3G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FDD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TDD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886" y="2029589"/>
            <a:ext cx="5657850" cy="3219655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cs-CZ" dirty="0"/>
              <a:t>Optické bezdrátové sítě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20886" y="1623069"/>
            <a:ext cx="528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Obrázek č. 1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– Schéma FWA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0112"/>
              </p:ext>
            </p:extLst>
          </p:nvPr>
        </p:nvGraphicFramePr>
        <p:xfrm>
          <a:off x="409435" y="1351129"/>
          <a:ext cx="11136571" cy="5195398"/>
        </p:xfrm>
        <a:graphic>
          <a:graphicData uri="http://schemas.openxmlformats.org/drawingml/2006/table">
            <a:tbl>
              <a:tblPr/>
              <a:tblGrid>
                <a:gridCol w="1916676"/>
                <a:gridCol w="1817427"/>
                <a:gridCol w="1981123"/>
                <a:gridCol w="3563961"/>
                <a:gridCol w="1857384"/>
              </a:tblGrid>
              <a:tr h="62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Technologie</a:t>
                      </a:r>
                      <a:endParaRPr lang="cs-CZ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kbit</a:t>
                      </a:r>
                      <a:r>
                        <a:rPr lang="cs-CZ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/s</a:t>
                      </a:r>
                      <a:endParaRPr lang="cs-CZ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poměr cena BR</a:t>
                      </a:r>
                      <a:endParaRPr lang="cs-CZ" sz="20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aplikace</a:t>
                      </a:r>
                      <a:endParaRPr lang="cs-CZ" sz="20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řešení IP</a:t>
                      </a:r>
                      <a:endParaRPr lang="cs-CZ" sz="20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99"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SCPC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9,6 - 2048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nejdražší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všechny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podle technologie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03"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VSAT-TDMA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1 024/64-256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drahé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malé rychlosti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žádné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299"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VSAT- DVB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48 000/64-256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levnější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rychlý </a:t>
                      </a:r>
                      <a:r>
                        <a:rPr lang="cs-CZ" sz="20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download</a:t>
                      </a:r>
                      <a:endParaRPr lang="cs-CZ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pomalý </a:t>
                      </a:r>
                      <a:r>
                        <a:rPr lang="cs-CZ" sz="20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upload</a:t>
                      </a:r>
                      <a:endParaRPr lang="cs-CZ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přístup na internet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akcelerace IP download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79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DVB-RCS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72 000/2 600</a:t>
                      </a:r>
                    </a:p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cca 10X rychlejší zpětný kanál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nejlevnější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nejrychlejší,</a:t>
                      </a:r>
                    </a:p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 řadě parametrů srovnatelné s </a:t>
                      </a:r>
                      <a:r>
                        <a:rPr lang="cs-CZ" sz="20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xDSL</a:t>
                      </a:r>
                      <a:endParaRPr lang="cs-CZ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kompletní podpora akcelerace,</a:t>
                      </a:r>
                    </a:p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web </a:t>
                      </a:r>
                      <a:r>
                        <a:rPr lang="cs-CZ" sz="20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caching</a:t>
                      </a:r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prefetching</a:t>
                      </a:r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,</a:t>
                      </a:r>
                    </a:p>
                    <a:p>
                      <a:pPr algn="ctr"/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VPN, </a:t>
                      </a:r>
                      <a:r>
                        <a:rPr lang="cs-CZ" sz="20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VoIP</a:t>
                      </a:r>
                      <a:r>
                        <a:rPr lang="cs-CZ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cs-CZ" sz="20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QoS</a:t>
                      </a:r>
                      <a:endParaRPr lang="cs-CZ" sz="20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cs-CZ" dirty="0"/>
              <a:t>Satelitní technologie</a:t>
            </a:r>
          </a:p>
        </p:txBody>
      </p:sp>
    </p:spTree>
    <p:extLst>
      <p:ext uri="{BB962C8B-B14F-4D97-AF65-F5344CB8AC3E}">
        <p14:creationId xmlns:p14="http://schemas.microsoft.com/office/powerpoint/2010/main" val="41641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548" y="1113767"/>
            <a:ext cx="10683463" cy="5409863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č. 2 </a:t>
            </a:r>
            <a:r>
              <a:rPr lang="cs-CZ" dirty="0" smtClean="0"/>
              <a:t>–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Distribuce Internetu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přes INTV DVB-RCS</a:t>
            </a:r>
          </a:p>
        </p:txBody>
      </p:sp>
    </p:spTree>
    <p:extLst>
      <p:ext uri="{BB962C8B-B14F-4D97-AF65-F5344CB8AC3E}">
        <p14:creationId xmlns:p14="http://schemas.microsoft.com/office/powerpoint/2010/main" val="7171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97301" y="1251475"/>
            <a:ext cx="1114944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Autentizace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ověření totožnosti druhé komunikující strany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Řízení přístupu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identifikace uživatele, na základě přidělených práv umožnění přístupu do systému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Zajištění utajení a důvěrnosti přenášených dat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ochrana před únikem informací (přenášené zprávy v případě odposlechu nevydají útočníkovi smysluplná data), provádí se typicky šifrováním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Zabezpečení integrity dat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ochrana proti neautorizované změně dat zabráněním, modifikací, duplikací nebo zničením posílaných dat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Ochrana proti odmítnutí původu zprávy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zabránění odesilateli nebo příjemci odmítnout potvrzení o přijetí nebo vyslání zprávy </a:t>
            </a:r>
            <a:endParaRPr lang="cs-CZ" sz="20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Bezpečnostní služby v sítích</a:t>
            </a:r>
          </a:p>
        </p:txBody>
      </p:sp>
    </p:spTree>
    <p:extLst>
      <p:ext uri="{BB962C8B-B14F-4D97-AF65-F5344CB8AC3E}">
        <p14:creationId xmlns:p14="http://schemas.microsoft.com/office/powerpoint/2010/main" val="19509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61809" y="1384772"/>
            <a:ext cx="1056062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Šifrování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používá jako ochrana před neautorizovaným únikem informací. 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Může se provádět na různých vrstvách síťové infrastruktury: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Šifrování na aplikační vrstvě (PGP)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Šifrování na transportní vrstvě (TLS/SSL)</a:t>
            </a:r>
          </a:p>
          <a:p>
            <a:pPr marL="5715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Šifrování na síťové vrstvě (</a:t>
            </a:r>
            <a:r>
              <a:rPr lang="cs-CZ" sz="200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IPsec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Existují dva základní přístupy k šifrování: symetricky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soukromým klíčem, asymetricky dvěma klíči – soukromým a veřejným.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20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Šifrování</a:t>
            </a:r>
          </a:p>
        </p:txBody>
      </p:sp>
    </p:spTree>
    <p:extLst>
      <p:ext uri="{BB962C8B-B14F-4D97-AF65-F5344CB8AC3E}">
        <p14:creationId xmlns:p14="http://schemas.microsoft.com/office/powerpoint/2010/main" val="31210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7091" y="1553116"/>
            <a:ext cx="1136072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cs-CZ" sz="2000" i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Encryption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Standard 1977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56bitový klíč se používá  na blok dat o délce 64 bitů (každý osmý bit se používá jako parita). Byl rozluštěn v roce 1997.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Dnes se používá 3DES, který je vylepšením s trojitým použitím klíče DES.</a:t>
            </a:r>
          </a:p>
          <a:p>
            <a:pPr>
              <a:lnSpc>
                <a:spcPct val="150000"/>
              </a:lnSpc>
            </a:pPr>
            <a:endParaRPr lang="cs-CZ" sz="2000" b="1" dirty="0" smtClean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AES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i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Encryption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Standard 1997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Délky klíčů jsou 128, nebo 256 bitů. Používají se na šifrování  bloků o délkách 128, 192, 256. Všechny kombinace délky klíčů a šifrovaných bloků jsou možné.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AES nabízí o 1021 více 128bitových klíčů než DES. V roce 2001 nahradil DES a stal se normou FIPS (</a:t>
            </a:r>
            <a:r>
              <a:rPr lang="cs-CZ" sz="2000" i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  <a:r>
              <a:rPr lang="cs-CZ" sz="20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Standard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3206" y="549275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Symetrické šifrování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348</TotalTime>
  <Words>377</Words>
  <Application>Microsoft Office PowerPoint</Application>
  <PresentationFormat>Širokoúhlá obrazovka</PresentationFormat>
  <Paragraphs>116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 3</vt:lpstr>
      <vt:lpstr>Řez</vt:lpstr>
      <vt:lpstr>   Inspiromat pro technické obory 1. ČÁST – VÝUKOVÉ MATERIÁLY URČENÉ PRO SKUPINU OBORŮ 18 INFORMAČNÍ TECHNOLOGIE 1.2 Bezdrátové sítě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zelena</dc:creator>
  <cp:lastModifiedBy>Šnajdrová Lucie</cp:lastModifiedBy>
  <cp:revision>52</cp:revision>
  <dcterms:created xsi:type="dcterms:W3CDTF">2014-11-24T14:56:17Z</dcterms:created>
  <dcterms:modified xsi:type="dcterms:W3CDTF">2015-06-27T12:24:45Z</dcterms:modified>
</cp:coreProperties>
</file>