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4" r:id="rId4"/>
    <p:sldId id="258" r:id="rId5"/>
    <p:sldId id="274" r:id="rId6"/>
    <p:sldId id="275" r:id="rId7"/>
    <p:sldId id="271" r:id="rId8"/>
    <p:sldId id="266" r:id="rId9"/>
    <p:sldId id="272" r:id="rId10"/>
    <p:sldId id="273" r:id="rId11"/>
    <p:sldId id="276" r:id="rId12"/>
    <p:sldId id="263" r:id="rId13"/>
    <p:sldId id="27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DC7BC-F9AE-4FD6-A2A0-E139990C971D}" type="datetimeFigureOut">
              <a:rPr lang="cs-CZ" smtClean="0"/>
              <a:pPr/>
              <a:t>27.6.2015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146C-D370-4744-B0E0-4076482AA7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417312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285D4-3B2A-4CC4-AC75-9088921DB436}" type="datetimeFigureOut">
              <a:rPr lang="cs-CZ" smtClean="0"/>
              <a:pPr/>
              <a:t>27.6.2015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95D90-8601-4D14-9417-0AD5304AF7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286438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18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72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72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E418-6B62-41F7-B239-E068479A3470}" type="datetime1">
              <a:rPr lang="cs-CZ" smtClean="0"/>
              <a:pPr/>
              <a:t>27.6.2015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Podpora spolupráce škol a firem se zaměřením na odborné vzdělávání v praxi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75E8-4732-40EF-BFF4-F67BB8773C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68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5B5-7E46-4921-808F-3AD3FF706EAB}" type="datetime1">
              <a:rPr lang="cs-CZ" smtClean="0"/>
              <a:pPr/>
              <a:t>27.6.2015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Podpora spolupráce škol a firem se zaměřením na odborné vzdělávání v praxi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75E8-4732-40EF-BFF4-F67BB8773C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42065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5B5-7E46-4921-808F-3AD3FF706EAB}" type="datetime1">
              <a:rPr lang="cs-CZ" smtClean="0"/>
              <a:pPr/>
              <a:t>27.6.2015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Podpora spolupráce škol a firem se zaměřením na odborné vzdělávání v praxi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75E8-4732-40EF-BFF4-F67BB8773C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7877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5B5-7E46-4921-808F-3AD3FF706EAB}" type="datetime1">
              <a:rPr lang="cs-CZ" smtClean="0"/>
              <a:pPr/>
              <a:t>27.6.2015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Podpora spolupráce škol a firem se zaměřením na odborné vzdělávání v praxi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75E8-4732-40EF-BFF4-F67BB8773C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413318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5B5-7E46-4921-808F-3AD3FF706EAB}" type="datetime1">
              <a:rPr lang="cs-CZ" smtClean="0"/>
              <a:pPr/>
              <a:t>27.6.2015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Podpora spolupráce škol a firem se zaměřením na odborné vzdělávání v praxi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75E8-4732-40EF-BFF4-F67BB8773C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657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5B5-7E46-4921-808F-3AD3FF706EAB}" type="datetime1">
              <a:rPr lang="cs-CZ" smtClean="0"/>
              <a:pPr/>
              <a:t>27.6.2015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Podpora spolupráce škol a firem se zaměřením na odborné vzdělávání v praxi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75E8-4732-40EF-BFF4-F67BB8773C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18755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5B5-7E46-4921-808F-3AD3FF706EAB}" type="datetime1">
              <a:rPr lang="cs-CZ" smtClean="0"/>
              <a:pPr/>
              <a:t>27.6.2015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Podpora spolupráce škol a firem se zaměřením na odborné vzdělávání v praxi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75E8-4732-40EF-BFF4-F67BB8773C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39636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D32A-1A6B-4FD6-B76A-C66F0637679F}" type="datetime1">
              <a:rPr lang="cs-CZ" smtClean="0"/>
              <a:pPr/>
              <a:t>27.6.2015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Podpora spolupráce škol a firem se zaměřením na odborné vzdělávání v praxi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75E8-4732-40EF-BFF4-F67BB8773C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3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E74C-C78F-4726-B3A8-55DD657BB7DB}" type="datetime1">
              <a:rPr lang="cs-CZ" smtClean="0"/>
              <a:pPr/>
              <a:t>27.6.2015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Podpora spolupráce škol a firem se zaměřením na odborné vzdělávání v praxi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75E8-4732-40EF-BFF4-F67BB8773C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32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B01F-054D-4A61-8FA4-DDB2D74BA9BD}" type="datetime1">
              <a:rPr lang="cs-CZ" smtClean="0"/>
              <a:pPr/>
              <a:t>27.6.2015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Podpora spolupráce škol a firem se zaměřením na odborné vzdělávání v praxi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75E8-4732-40EF-BFF4-F67BB8773C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30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3890-D6B1-401D-9566-EAB32958A16B}" type="datetime1">
              <a:rPr lang="cs-CZ" smtClean="0"/>
              <a:pPr/>
              <a:t>27.6.2015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Podpora spolupráce škol a firem se zaměřením na odborné vzdělávání v praxi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75E8-4732-40EF-BFF4-F67BB8773C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07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B785-A693-40BD-9C17-A17DB55E266F}" type="datetime1">
              <a:rPr lang="cs-CZ" smtClean="0"/>
              <a:pPr/>
              <a:t>27.6.2015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Podpora spolupráce škol a firem se zaměřením na odborné vzdělávání v praxi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75E8-4732-40EF-BFF4-F67BB8773C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5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F5F2-FC06-48D4-A234-B42CFCA5B2DC}" type="datetime1">
              <a:rPr lang="cs-CZ" smtClean="0"/>
              <a:pPr/>
              <a:t>27.6.2015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Podpora spolupráce škol a firem se zaměřením na odborné vzdělávání v praxi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75E8-4732-40EF-BFF4-F67BB8773C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69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2769-BC1D-4676-8BB3-D5593AEC4307}" type="datetime1">
              <a:rPr lang="cs-CZ" smtClean="0"/>
              <a:pPr/>
              <a:t>27.6.2015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Podpora spolupráce škol a firem se zaměřením na odborné vzdělávání v praxi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75E8-4732-40EF-BFF4-F67BB8773C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90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F189-D94A-4970-8BEA-E681FC2FFEB1}" type="datetime1">
              <a:rPr lang="cs-CZ" smtClean="0"/>
              <a:pPr/>
              <a:t>27.6.2015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Podpora spolupráce škol a firem se zaměřením na odborné vzdělávání v praxi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75E8-4732-40EF-BFF4-F67BB8773C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27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C5FD-0357-41FE-97D6-F654FCF208E6}" type="datetime1">
              <a:rPr lang="cs-CZ" smtClean="0"/>
              <a:pPr/>
              <a:t>27.6.2015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Podpora spolupráce škol a firem se zaměřením na odborné vzdělávání v praxi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75E8-4732-40EF-BFF4-F67BB8773C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45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4CBF-5010-413B-96C6-3BA317343BBC}" type="datetime1">
              <a:rPr lang="cs-CZ" smtClean="0"/>
              <a:pPr/>
              <a:t>27.6.2015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Podpora spolupráce škol a firem se zaměřením na odborné vzdělávání v praxi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75E8-4732-40EF-BFF4-F67BB8773C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70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68F5B5-7E46-4921-808F-3AD3FF706EAB}" type="datetime1">
              <a:rPr lang="cs-CZ" smtClean="0"/>
              <a:pPr/>
              <a:t>27.6.2015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cs-CZ" smtClean="0"/>
              <a:t>Podpora spolupráce škol a firem se zaměřením na odborné vzdělávání v praxi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7A75E8-4732-40EF-BFF4-F67BB8773C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3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717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ojirenstvi.wz.cz/stt/rocnik1/01zelezo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ineraly.org/klubjm/informace/informace_001.html" TargetMode="External"/><Relationship Id="rId4" Type="http://schemas.openxmlformats.org/officeDocument/2006/relationships/hyperlink" Target="http://www.zschemie.euweb.cz/zelezo/zelezo3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ld.tsviny.cz/dev/informace-pro-obcany/aktualne/117-bukv-hamr-bodoval-a-anket-portalu-kudy-z-nud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rz.cz/web/trzocel.nsf/link/galerie_cz" TargetMode="External"/><Relationship Id="rId5" Type="http://schemas.openxmlformats.org/officeDocument/2006/relationships/hyperlink" Target="http://www.eprojekt.gjs.cz/EntityDisplay.aspx?id=8969" TargetMode="External"/><Relationship Id="rId4" Type="http://schemas.openxmlformats.org/officeDocument/2006/relationships/hyperlink" Target="http://www.mineraly.org/klubjm/informace/informace_00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2537" y="3695024"/>
            <a:ext cx="9144000" cy="687881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Josef </a:t>
            </a:r>
            <a:r>
              <a:rPr lang="cs-CZ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Ležal</a:t>
            </a:r>
            <a:r>
              <a:rPr lang="cs-CZ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Mgr. Helena </a:t>
            </a:r>
            <a:r>
              <a:rPr lang="cs-CZ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Mitwallyová</a:t>
            </a:r>
            <a:endParaRPr lang="cs-CZ" dirty="0" smtClean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 vzdělání: 21-52-H/01 Hutník</a:t>
            </a:r>
            <a:endParaRPr lang="cs-CZ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62537" y="4592639"/>
            <a:ext cx="5916885" cy="819998"/>
          </a:xfrm>
        </p:spPr>
        <p:txBody>
          <a:bodyPr/>
          <a:lstStyle/>
          <a:p>
            <a:pPr algn="l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cs-CZ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spolupráce škol a firem se zaměřením na odborné vzdělávání v praxi</a:t>
            </a:r>
            <a:endParaRPr lang="cs-CZ" sz="2000" b="1" dirty="0" smtClean="0">
              <a:solidFill>
                <a:schemeClr val="bg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cs-CZ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ústav pro vzdělávání, školské poradenské zařízení a zařízení pro další vzdělávání pedagogických pracovníků</a:t>
            </a:r>
            <a:endParaRPr lang="cs-CZ" sz="2000" b="1" dirty="0" smtClean="0">
              <a:solidFill>
                <a:schemeClr val="bg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cs-CZ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Weilova 1271/6, 102 00 Praha 10 www.projektpospolu.cz</a:t>
            </a:r>
            <a:endParaRPr lang="cs-CZ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92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62537" y="2793930"/>
            <a:ext cx="11405811" cy="749444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err="1" smtClean="0"/>
              <a:t>Inspiromat</a:t>
            </a:r>
            <a:r>
              <a:rPr lang="cs-CZ" sz="3600" b="1" dirty="0" smtClean="0"/>
              <a:t> </a:t>
            </a:r>
            <a:r>
              <a:rPr lang="cs-CZ" sz="3600" b="1" dirty="0" smtClean="0"/>
              <a:t>pro technické obory</a:t>
            </a:r>
            <a:br>
              <a:rPr lang="cs-CZ" sz="3600" b="1" dirty="0" smtClean="0"/>
            </a:br>
            <a:r>
              <a:rPr lang="cs-CZ" sz="3600" b="1" dirty="0" smtClean="0"/>
              <a:t>2</a:t>
            </a:r>
            <a:r>
              <a:rPr lang="cs-CZ" sz="3600" b="1" dirty="0"/>
              <a:t>. ČÁST – VÝUKOVÉ MATERIÁLY </a:t>
            </a:r>
            <a:r>
              <a:rPr lang="cs-CZ" sz="3600" b="1" dirty="0" smtClean="0"/>
              <a:t>URČENÉ</a:t>
            </a:r>
            <a:br>
              <a:rPr lang="cs-CZ" sz="3600" b="1" dirty="0" smtClean="0"/>
            </a:br>
            <a:r>
              <a:rPr lang="cs-CZ" sz="3600" b="1" dirty="0" smtClean="0"/>
              <a:t>PRO </a:t>
            </a:r>
            <a:r>
              <a:rPr lang="cs-CZ" sz="3600" b="1" dirty="0"/>
              <a:t>SKUPINU OBORŮ 21 HUTNÍK 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>2.1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Tavba železa ve vysoké peci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9" y="96887"/>
            <a:ext cx="927349" cy="9334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5" y="5622371"/>
            <a:ext cx="5192670" cy="11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7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5660" y="968175"/>
            <a:ext cx="114641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Roztavené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železo a struska se shromažďují na dně pece v nístěji. Odpichovým otvorem proudí roztavené železo do pojízdných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mísičů, neboli </a:t>
            </a:r>
            <a:r>
              <a:rPr lang="cs-CZ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veronik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(železničních vagónů),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je odléváno do forem na tzv. housky. Struska je od vysoké pece přepravována tzv.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„kolibou“,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rovněž železničním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vagónem,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dalšímu zpracování např. granulování.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Vysokopecní provozy jsou zpravidla součástí integrovaných hutních závodů a tekuté surové železo je ihned přímo dopravováno do oceláren a dále zpracováno na ocel.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95341" y="382137"/>
            <a:ext cx="10418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Procesy probíhající ve vysoké peci</a:t>
            </a:r>
            <a:endParaRPr lang="cs-CZ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5660" y="968175"/>
            <a:ext cx="11464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prezentace je určena pro interaktivní výuku v hodinách, kterou je žádoucí doplnit návštěvou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hutního skanzenu v Dolních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Vítkovicích nebo vysoké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pece v Třinci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 prohlídka ukotví znalosti nabyté při výuce.</a:t>
            </a:r>
          </a:p>
          <a:p>
            <a:pPr>
              <a:lnSpc>
                <a:spcPct val="150000"/>
              </a:lnSpc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95341" y="382137"/>
            <a:ext cx="10418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výuky</a:t>
            </a:r>
            <a:endParaRPr lang="cs-CZ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7429" y="1132751"/>
            <a:ext cx="11149445" cy="3664424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http://cs.wikipedia.org/wiki/Vysok%C3%A1_pec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OTÁHALOVÁ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Helena. Výroba železných kovů I (pro 2. a 3. ročník středních odborných učilišť). Praha : SNTL – Nakladatelství technické literatury, 1985. 364 s. 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MAKARIUS, Miroslav. Výroba surového železa. Díl I. </a:t>
            </a:r>
            <a:r>
              <a:rPr lang="cs-CZ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Praha: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nakladatelství technické literatury, 1957. 256 s. 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www.strojirenstvi.wz.cz/stt/rocnik1/01zelezo.php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www.zschemie.euweb.cz/zelezo/zelezo3.html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mineraly.org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klubjm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/informace/informace_001.html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360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3206" y="562923"/>
            <a:ext cx="10350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8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28640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7429" y="1132751"/>
            <a:ext cx="11149445" cy="3664424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Obrázek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č. 1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– Hamr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 http://old.tsviny.cz/dev/informace-pro-obcany/aktualne/117-bukv-hamr-bodoval-a-anket-portalu-kudy-z-nudy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Obrázek č. 2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Dýmačka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http://www.mineraly.org/klubjm/informace/informace_001.html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Obrázek č. 3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dýmačky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její rekonstrukce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www.mineraly.org/klubjm/informace/informace_001.html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Obrázek č. 4 – </a:t>
            </a:r>
            <a:r>
              <a:rPr lang="cs-CZ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Dýmačka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rekonstruovaná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Klubem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jihočeských mineralogů http://www.mineraly.org/klubjm/informace/informace_001.html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Obrázek č. 5 – Popis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vysoké pece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www.strojirenstvi.wz.cz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Obrázek č. 6 – Řez vysokou pecí </a:t>
            </a:r>
            <a:r>
              <a:rPr lang="cs-CZ" sz="2000" dirty="0">
                <a:hlinkClick r:id="rId5"/>
              </a:rPr>
              <a:t>www.eprojekt.gjs.cz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č. 7 – Vysoká pec třineckých železáren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www.trz.cz/web/trzocel.nsf/link/galerie_cz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Obrázek č. 8 – Teplotní schéma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vysoké pece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www.strojirenstvi.wz.cz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Obrázek č. 9 – Procesy probíhající ve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vysoké peci  http://cs.wikipedia.org/wiki/Vysok%C3%A1_pec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360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3206" y="562923"/>
            <a:ext cx="10350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8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Obrazová dokumentace: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95340" y="1292860"/>
            <a:ext cx="70747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pec je metalurgické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zařízení,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sloužící k výrobě surového železa redukcí z železných rud.</a:t>
            </a:r>
          </a:p>
          <a:p>
            <a:pPr>
              <a:lnSpc>
                <a:spcPct val="150000"/>
              </a:lnSpc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 zavedením vysokých pecí bylo železo získáváno ve formě houbovitého polotovaru v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dýmačce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jednoduché redukční peci, která nebyla schopna výrobek roztavit. Polotovar se pak zpracovával kováním v hamru. V prvních vysokých pecích bylo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stejně jako v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dýmačkách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používáno dřevěné uhlí, později se přešlo na koksové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pece.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5341" y="382137"/>
            <a:ext cx="10418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tavby železa</a:t>
            </a:r>
            <a:endParaRPr lang="cs-CZ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22" y="382137"/>
            <a:ext cx="4094330" cy="272955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457899" y="3616657"/>
            <a:ext cx="215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22522" y="3177260"/>
            <a:ext cx="442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1 – Historický Buškův hamr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Obrázek č. 2 – </a:t>
            </a:r>
            <a:r>
              <a:rPr lang="cs-CZ" dirty="0" err="1" smtClean="0">
                <a:solidFill>
                  <a:schemeClr val="bg1"/>
                </a:solidFill>
              </a:rPr>
              <a:t>Dýmačka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36" y="3971496"/>
            <a:ext cx="4125959" cy="27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95340" y="869920"/>
            <a:ext cx="1144198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Obr. č. 3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–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Schéma </a:t>
            </a:r>
            <a:r>
              <a:rPr lang="cs-CZ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dýmačky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Obr. č. 4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cs-CZ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Dýmačka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rekonstruovaná								Klubem jihočeských mineralogů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5341" y="382137"/>
            <a:ext cx="10418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tavby železa</a:t>
            </a:r>
            <a:endParaRPr lang="cs-CZ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457899" y="3616657"/>
            <a:ext cx="215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83" y="1885583"/>
            <a:ext cx="3893407" cy="292005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40" y="1689478"/>
            <a:ext cx="3990307" cy="331226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95341" y="5215853"/>
            <a:ext cx="599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a.nístěj</a:t>
            </a:r>
            <a:r>
              <a:rPr lang="cs-CZ" dirty="0">
                <a:solidFill>
                  <a:schemeClr val="bg1"/>
                </a:solidFill>
              </a:rPr>
              <a:t>; </a:t>
            </a:r>
            <a:r>
              <a:rPr lang="cs-CZ" dirty="0" err="1" smtClean="0">
                <a:solidFill>
                  <a:schemeClr val="bg1"/>
                </a:solidFill>
              </a:rPr>
              <a:t>b</a:t>
            </a:r>
            <a:r>
              <a:rPr lang="cs-CZ" dirty="0" smtClean="0">
                <a:solidFill>
                  <a:schemeClr val="bg1"/>
                </a:solidFill>
              </a:rPr>
              <a:t>. šachta </a:t>
            </a:r>
            <a:r>
              <a:rPr lang="cs-CZ" dirty="0">
                <a:solidFill>
                  <a:schemeClr val="bg1"/>
                </a:solidFill>
              </a:rPr>
              <a:t>pece; </a:t>
            </a:r>
            <a:r>
              <a:rPr lang="cs-CZ" dirty="0" err="1" smtClean="0">
                <a:solidFill>
                  <a:schemeClr val="bg1"/>
                </a:solidFill>
              </a:rPr>
              <a:t>c.kychta</a:t>
            </a:r>
            <a:r>
              <a:rPr lang="cs-CZ" dirty="0">
                <a:solidFill>
                  <a:schemeClr val="bg1"/>
                </a:solidFill>
              </a:rPr>
              <a:t>; </a:t>
            </a:r>
            <a:r>
              <a:rPr lang="cs-CZ" dirty="0" err="1" smtClean="0">
                <a:solidFill>
                  <a:schemeClr val="bg1"/>
                </a:solidFill>
              </a:rPr>
              <a:t>d</a:t>
            </a:r>
            <a:r>
              <a:rPr lang="cs-CZ" dirty="0" smtClean="0">
                <a:solidFill>
                  <a:schemeClr val="bg1"/>
                </a:solidFill>
              </a:rPr>
              <a:t>. </a:t>
            </a:r>
            <a:r>
              <a:rPr lang="cs-CZ" dirty="0" err="1" smtClean="0">
                <a:solidFill>
                  <a:schemeClr val="bg1"/>
                </a:solidFill>
              </a:rPr>
              <a:t>dyšna</a:t>
            </a:r>
            <a:r>
              <a:rPr lang="cs-CZ" dirty="0">
                <a:solidFill>
                  <a:schemeClr val="bg1"/>
                </a:solidFill>
              </a:rPr>
              <a:t>; </a:t>
            </a:r>
            <a:r>
              <a:rPr lang="cs-CZ" dirty="0" err="1" smtClean="0">
                <a:solidFill>
                  <a:schemeClr val="bg1"/>
                </a:solidFill>
              </a:rPr>
              <a:t>e</a:t>
            </a:r>
            <a:r>
              <a:rPr lang="cs-CZ" dirty="0" smtClean="0">
                <a:solidFill>
                  <a:schemeClr val="bg1"/>
                </a:solidFill>
              </a:rPr>
              <a:t>. podpěra </a:t>
            </a:r>
            <a:r>
              <a:rPr lang="cs-CZ" dirty="0" err="1">
                <a:solidFill>
                  <a:schemeClr val="bg1"/>
                </a:solidFill>
              </a:rPr>
              <a:t>dyšny</a:t>
            </a:r>
            <a:r>
              <a:rPr lang="cs-CZ" dirty="0">
                <a:solidFill>
                  <a:schemeClr val="bg1"/>
                </a:solidFill>
              </a:rPr>
              <a:t>; </a:t>
            </a:r>
            <a:r>
              <a:rPr lang="cs-CZ" dirty="0" err="1" smtClean="0">
                <a:solidFill>
                  <a:schemeClr val="bg1"/>
                </a:solidFill>
              </a:rPr>
              <a:t>f</a:t>
            </a:r>
            <a:r>
              <a:rPr lang="cs-CZ" dirty="0" smtClean="0">
                <a:solidFill>
                  <a:schemeClr val="bg1"/>
                </a:solidFill>
              </a:rPr>
              <a:t>. otvor pro  </a:t>
            </a:r>
            <a:r>
              <a:rPr lang="cs-CZ" dirty="0">
                <a:solidFill>
                  <a:schemeClr val="bg1"/>
                </a:solidFill>
              </a:rPr>
              <a:t>vhánění vzduchu do pece; </a:t>
            </a:r>
            <a:r>
              <a:rPr lang="cs-CZ" dirty="0" smtClean="0">
                <a:solidFill>
                  <a:schemeClr val="bg1"/>
                </a:solidFill>
              </a:rPr>
              <a:t>g. hliněný násep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2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5660" y="1432207"/>
            <a:ext cx="11464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pec je stavba, která je vysoká 30 až 50 m. 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Výroba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železa probíhá za vysokých teplot (až 1800 ºC), proto musí být pec zevnitř vyzděna žáruvzdorným materiálem. 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 pracuje nepřetržitě několik let. 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Shora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do ní zaváží železná ruda, koks a struskotvorné přísady (vápenec). 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Zdola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vhání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předehřátý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vzduch obohacený kyslíkem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95341" y="382137"/>
            <a:ext cx="10418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vysoké pece</a:t>
            </a:r>
            <a:endParaRPr lang="cs-CZ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3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595340" y="382137"/>
            <a:ext cx="111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Obrázek č. 5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–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Popis vysoké pece				Obrázek č. 6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–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Řez vysokou pecí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41" y="905357"/>
            <a:ext cx="4286250" cy="58959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17" y="923721"/>
            <a:ext cx="3261814" cy="572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4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122830" y="382137"/>
            <a:ext cx="1164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Obrázek č. 7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–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Vysoká pec Třineckých železáren   	    Obrázek č. 8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–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Teplotní schéma vysoké pece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6" y="1087822"/>
            <a:ext cx="5268605" cy="571350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0" y="903576"/>
            <a:ext cx="3969226" cy="59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5660" y="968175"/>
            <a:ext cx="114641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vysoké pece se zaváží železná ruda, koks a struskotvorné přísady. Ty slouží jednak k snížení tavicí teploty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hlušin,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jednak k ochraně železa během vysokopecního procesu před zpětnou oxidací. Jsou to vápenec, dolomit a zřídka také křemičitý štěrk. Použitý typ přísady závisí především na kvalitě rudy a jejím indexu bazicity.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horní části pece pod sazebnou se předehřívá vsázka a vypařuje se z ní vlhkost. Se stoupající teplotou v nižší části šachty pece dochází ke kontaktu železné rudy s procházejícími spalinami, které obsahují CO. Zde, v teplotním rozmezí mezi 400 a 1 000 °C, probíhá tzv. nepřímá redukce oxidů železa obsažených v rudě (tj. redukce oxidem uhelnatým ze spalin).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Fe2O3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 CO → 3 CO2 + 2 </a:t>
            </a:r>
            <a:r>
              <a:rPr lang="cs-CZ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95341" y="382137"/>
            <a:ext cx="10418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Procesy probíhající ve vysoké peci</a:t>
            </a:r>
            <a:endParaRPr lang="cs-CZ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9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595341" y="382137"/>
            <a:ext cx="1041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Obrázek č. 9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–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Procesy probíhající</a:t>
            </a:r>
          </a:p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vysoké peci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0" y="151184"/>
            <a:ext cx="7278806" cy="657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3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5660" y="968175"/>
            <a:ext cx="114641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nižších pásmech pece dále stoupá teplota a dochází zde při teplotách mezi 1 000 a 2 000 °C jak k přímé redukci ještě neredukovaných oxidů železa z již těstovitého až tekutého kovu uhlíkem, tak i k nauhličování taveniny. V surovém železe se obsah uhlíku pohybuje v rozmezí 3,5 až 4,5 % (sloučeniny železa s uhlíkem se dělí podle množství uhlíku a teploty, při které vznikají: např. austenit, cementit, perlit,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ledeburit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ferit), viz diagram </a:t>
            </a:r>
            <a:r>
              <a:rPr lang="cs-CZ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-C.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redukce: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Fe3O4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 C → 3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 COFe2O3 + 3 C → 2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COFeO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 →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Nepřímá redukce: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Fe2O3 + CO → 2 Fe3O4 + CO2Fe3O4 + CO → 3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CO2FeO + CO →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95341" y="382137"/>
            <a:ext cx="10418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Procesy probíhající ve vysoké peci</a:t>
            </a:r>
            <a:endParaRPr lang="cs-CZ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970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Helca">
  <a:themeElements>
    <a:clrScheme name="Řez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Helca</Template>
  <TotalTime>313</TotalTime>
  <Words>769</Words>
  <Application>Microsoft Office PowerPoint</Application>
  <PresentationFormat>Širokoúhlá obrazovka</PresentationFormat>
  <Paragraphs>59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 3</vt:lpstr>
      <vt:lpstr>Motiv Helca</vt:lpstr>
      <vt:lpstr> Inspiromat pro technické obory 2. ČÁST – VÝUKOVÉ MATERIÁLY URČENÉ PRO SKUPINU OBORŮ 21 HUTNÍK  2.1 Tavba železa ve vysoké peci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Programové vybavení mikropočítače</dc:title>
  <dc:creator>zelena</dc:creator>
  <cp:lastModifiedBy>Šnajdrová Lucie</cp:lastModifiedBy>
  <cp:revision>55</cp:revision>
  <dcterms:created xsi:type="dcterms:W3CDTF">2014-09-24T11:51:41Z</dcterms:created>
  <dcterms:modified xsi:type="dcterms:W3CDTF">2015-06-27T12:24:09Z</dcterms:modified>
</cp:coreProperties>
</file>