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5" r:id="rId18"/>
    <p:sldId id="277" r:id="rId19"/>
    <p:sldId id="278" r:id="rId20"/>
    <p:sldId id="279" r:id="rId21"/>
    <p:sldId id="261" r:id="rId22"/>
    <p:sldId id="263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DC7BC-F9AE-4FD6-A2A0-E139990C971D}" type="datetimeFigureOut">
              <a:rPr lang="cs-CZ" smtClean="0"/>
              <a:pPr/>
              <a:t>27.6.2015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146C-D370-4744-B0E0-4076482AA7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41731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285D4-3B2A-4CC4-AC75-9088921DB436}" type="datetimeFigureOut">
              <a:rPr lang="cs-CZ" smtClean="0"/>
              <a:pPr/>
              <a:t>27.6.2015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95D90-8601-4D14-9417-0AD5304AF7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28643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182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170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333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724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CBC3-025F-4395-BD3E-6F3F19AC35DE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68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D8BC-DECF-48D0-A755-F6AFF5E8FACA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42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020-0808-4C76-9B3F-8ABE88EA2D22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78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FA9C-D643-4811-9397-3682DED60B53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4133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60FE-9291-43E7-B2B4-495AA3225BA0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16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5493-AB55-47BA-BF65-E5D73CA2771D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187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D468-6555-4D8B-A0F1-4BCE5542BC12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396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122A-C383-4506-BE95-ED43AD401742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30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B703-0BDF-470D-9C83-87EA99F5CA1A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32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5E31-074A-4D15-B32A-048946ECE838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0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A50-213A-4E3B-93EE-16C0B8444C1E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07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65A6-6379-4E01-939B-C8F96DCBF2C4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574-3CC9-4254-962E-0EA5DBABB699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69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ED7-A9CB-4DE7-9995-FE4746F6C3B8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90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C148-2366-40E1-8F3E-84B25121A917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27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774E-F8EC-4529-93A2-8C37C82640E3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45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60F9-57CD-4A18-8A68-E2EADC768E9C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70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414CB4-6682-4553-83E7-51250279ED6B}" type="datetime1">
              <a:rPr lang="cs-CZ" smtClean="0"/>
              <a:pPr/>
              <a:t>27.6.2015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cs-CZ" smtClean="0"/>
              <a:t>Podpora spolupráce škol a firem se zaměřením na odborné vzdělávání v praxi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7A75E8-4732-40EF-BFF4-F67BB8773CD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3" name="Straight Connector 15"/>
          <p:cNvCxnSpPr/>
          <p:nvPr userDrawn="1"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6"/>
          <p:cNvCxnSpPr/>
          <p:nvPr userDrawn="1"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8"/>
          <p:cNvCxnSpPr/>
          <p:nvPr userDrawn="1"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0"/>
          <p:cNvCxnSpPr/>
          <p:nvPr userDrawn="1"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2"/>
          <p:cNvCxnSpPr/>
          <p:nvPr userDrawn="1"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717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025" y="4029283"/>
            <a:ext cx="9144000" cy="68788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Petr Voborník, </a:t>
            </a:r>
            <a:r>
              <a:rPr lang="cs-CZ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</a:t>
            </a:r>
            <a:r>
              <a:rPr lang="cs-CZ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Obor vzdělání: 23-45-L/01 Mechanik seřizovač</a:t>
            </a:r>
            <a:endParaRPr lang="cs-CZ" dirty="0">
              <a:solidFill>
                <a:schemeClr val="bg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581025" y="2750048"/>
            <a:ext cx="9144000" cy="749444"/>
          </a:xfrm>
        </p:spPr>
        <p:txBody>
          <a:bodyPr>
            <a:normAutofit fontScale="90000"/>
          </a:bodyPr>
          <a:lstStyle/>
          <a:p>
            <a:r>
              <a:rPr lang="cs-CZ" sz="3600" b="1" dirty="0" err="1" smtClean="0"/>
              <a:t>Inspiromat</a:t>
            </a:r>
            <a:r>
              <a:rPr lang="cs-CZ" sz="3600" b="1" dirty="0" smtClean="0"/>
              <a:t> pro technické obory</a:t>
            </a:r>
            <a:br>
              <a:rPr lang="cs-CZ" sz="3600" b="1" dirty="0" smtClean="0"/>
            </a:br>
            <a:r>
              <a:rPr lang="cs-CZ" sz="3600" b="1" dirty="0" smtClean="0"/>
              <a:t>3</a:t>
            </a:r>
            <a:r>
              <a:rPr lang="cs-CZ" sz="3600" b="1" dirty="0"/>
              <a:t>. ČÁST - VÝUKOVÉ MATERIÁLY URČENÉ PRO SKUPINU OBORŮ 23 STROJÍRENSTVÍ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3.3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Výkresy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99" y="96887"/>
            <a:ext cx="927349" cy="9334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575" y="5622371"/>
            <a:ext cx="5192670" cy="113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79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138" y="1053032"/>
            <a:ext cx="3898974" cy="554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98924" y="397903"/>
            <a:ext cx="108789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Doplnění technického výkresu izometrickým vystínovaným pohledem a značkou drsnosti povrchu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d3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585" y="1392864"/>
            <a:ext cx="1537567" cy="156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91902" y="1412868"/>
            <a:ext cx="2919189" cy="1423851"/>
            <a:chOff x="971" y="1980"/>
            <a:chExt cx="3051" cy="1431"/>
          </a:xfrm>
        </p:grpSpPr>
        <p:pic>
          <p:nvPicPr>
            <p:cNvPr id="5124" name="Picture 4" descr="d3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" y="1980"/>
              <a:ext cx="3051" cy="1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2531" y="2880"/>
              <a:ext cx="1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pic>
        <p:nvPicPr>
          <p:cNvPr id="5128" name="Picture 8" descr="d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32" y="2195881"/>
            <a:ext cx="2073769" cy="44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d3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88" y="3689283"/>
            <a:ext cx="552377" cy="55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d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26" y="4517615"/>
            <a:ext cx="3763168" cy="148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542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56527" y="541371"/>
            <a:ext cx="10174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Zobrazování součástí na výkresech pomocí řezů a průřezů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168" y="2911618"/>
            <a:ext cx="3463138" cy="208121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/>
          <a:srcRect l="6593" r="4782"/>
          <a:stretch/>
        </p:blipFill>
        <p:spPr>
          <a:xfrm>
            <a:off x="4998027" y="2958379"/>
            <a:ext cx="2888673" cy="1548604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956527" y="1184816"/>
            <a:ext cx="5815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zobrazení hřídele na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výkrese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27168" y="1886931"/>
            <a:ext cx="10572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palety pohledů se vloží podélný pohled, včetně neviditelných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hran, z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panelu nástrojů popis se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vloží osa: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Picture 3" descr="d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034" y="4992831"/>
            <a:ext cx="367173" cy="449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d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472" y="4992831"/>
            <a:ext cx="2872739" cy="1494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14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56527" y="541371"/>
            <a:ext cx="10174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Zobrazování součástí na výkresech pomocí řezů a průřezů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56527" y="1184816"/>
            <a:ext cx="5815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zobrazení hřídele na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výkrese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92677" y="1886931"/>
            <a:ext cx="6221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Nástrojem řez vytvoříme bokorys v řezu (průřezu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1" name="Picture 3" descr="d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37" y="2468821"/>
            <a:ext cx="575827" cy="575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d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831" y="1421478"/>
            <a:ext cx="2411905" cy="504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d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37" y="3427263"/>
            <a:ext cx="3797463" cy="232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392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56527" y="541371"/>
            <a:ext cx="10174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Zobrazování součástí na výkresech pomocí řezů a průřezů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56527" y="1197333"/>
            <a:ext cx="5793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zobrazení hřídele na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výkrese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5" name="Picture 3" descr="d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571" y="1760811"/>
            <a:ext cx="579248" cy="54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d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672" y="1766705"/>
            <a:ext cx="2069010" cy="199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d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663" y="2213174"/>
            <a:ext cx="1834219" cy="84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615842" y="2419904"/>
            <a:ext cx="46717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Částečný řez v místě drážky pro pero se vytvoří zadáním příkazu Lokální řez z panelu nástrojů Zobrazit rozložení, kdy je třeba naskicovat </a:t>
            </a:r>
            <a:r>
              <a:rPr lang="cs-CZ" sz="20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splajn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ohraničující částečný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řez: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9" name="Picture 7" descr="d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817" y="4469220"/>
            <a:ext cx="2002784" cy="196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d4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769" y="4348716"/>
            <a:ext cx="3634453" cy="220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d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468" y="4469220"/>
            <a:ext cx="599513" cy="563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954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56527" y="541371"/>
            <a:ext cx="10174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Zobrazování součástí na výkresech pomocí řezů a průřezů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56527" y="1380867"/>
            <a:ext cx="5756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zobrazení hřídele na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výkrese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5842" y="2419904"/>
            <a:ext cx="4161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 hřídele se doplní kótami a kótami s tolerovaných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rozměrů: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77423" y="2209223"/>
            <a:ext cx="6713487" cy="3734378"/>
            <a:chOff x="971" y="5400"/>
            <a:chExt cx="8028" cy="3969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4091" y="5400"/>
              <a:ext cx="2241" cy="3604"/>
              <a:chOff x="4091" y="5400"/>
              <a:chExt cx="2241" cy="3604"/>
            </a:xfrm>
          </p:grpSpPr>
          <p:pic>
            <p:nvPicPr>
              <p:cNvPr id="9220" name="Picture 4" descr="d6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91" y="5400"/>
                <a:ext cx="867" cy="2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1" name="Picture 5" descr="d6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1" y="7560"/>
                <a:ext cx="2241" cy="1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971" y="5580"/>
              <a:ext cx="2782" cy="3762"/>
              <a:chOff x="971" y="5580"/>
              <a:chExt cx="2782" cy="3762"/>
            </a:xfrm>
          </p:grpSpPr>
          <p:pic>
            <p:nvPicPr>
              <p:cNvPr id="9223" name="Picture 7" descr="d5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" y="5580"/>
                <a:ext cx="2782" cy="1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4" name="Picture 8" descr="d6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1" y="7020"/>
                <a:ext cx="2295" cy="2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6731" y="5580"/>
              <a:ext cx="2268" cy="3789"/>
              <a:chOff x="6731" y="5580"/>
              <a:chExt cx="2268" cy="3789"/>
            </a:xfrm>
          </p:grpSpPr>
          <p:pic>
            <p:nvPicPr>
              <p:cNvPr id="9226" name="Picture 10" descr="d6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71" y="5580"/>
                <a:ext cx="1859" cy="6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7" name="Picture 11" descr="d6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1" y="6480"/>
                <a:ext cx="2268" cy="28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296226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56527" y="541371"/>
            <a:ext cx="10174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Zobrazování součástí na výkresech pomocí řezů a průřezů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56527" y="1184816"/>
            <a:ext cx="5815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zobrazení hřídele na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výkrese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5842" y="2419904"/>
            <a:ext cx="4161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Tolerance tvaru se zadá pomocí nástroje Geometrická tolerance a Základna z panelu nástrojů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287405" y="2057400"/>
            <a:ext cx="6508750" cy="3656809"/>
            <a:chOff x="2651" y="9720"/>
            <a:chExt cx="6353" cy="3413"/>
          </a:xfrm>
        </p:grpSpPr>
        <p:pic>
          <p:nvPicPr>
            <p:cNvPr id="10243" name="Picture 3" descr="d6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1" y="11700"/>
              <a:ext cx="54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4" name="Picture 4" descr="d6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1" y="11700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5" name="Picture 5" descr="d7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1" y="9720"/>
              <a:ext cx="2993" cy="3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3755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51195" y="375117"/>
            <a:ext cx="330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Výkresy sestavení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38991" y="1114336"/>
            <a:ext cx="11856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Výkresy sestavení se tvoří obdobným způsobem jako výkresy jednotlivých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dílů. 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Pohledy se vkládají pomocí podokna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úloh.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Pohledový řez umožňuje vyjmout z řezu součásti, které zůstanou v pohledu (např. hřídel, pero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38991" y="2622442"/>
            <a:ext cx="6047509" cy="3819922"/>
            <a:chOff x="851" y="2520"/>
            <a:chExt cx="8015" cy="5084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3251" y="3420"/>
              <a:ext cx="3233" cy="4184"/>
              <a:chOff x="5291" y="2520"/>
              <a:chExt cx="3233" cy="4184"/>
            </a:xfrm>
          </p:grpSpPr>
          <p:pic>
            <p:nvPicPr>
              <p:cNvPr id="13317" name="Picture 5" descr="s6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91" y="2520"/>
                <a:ext cx="2375" cy="4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18" name="Picture 6" descr="myš levá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91" y="5400"/>
                <a:ext cx="833" cy="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319" name="Picture 7" descr="s6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" y="3600"/>
              <a:ext cx="2336" cy="2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0" name="Picture 8" descr="s6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" y="2880"/>
              <a:ext cx="49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1" name="Picture 9" descr="s6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1" y="2520"/>
              <a:ext cx="3095" cy="3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23" name="Picture 11" descr="s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391" y="2777478"/>
            <a:ext cx="561253" cy="574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2" descr="s6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773" y="2777478"/>
            <a:ext cx="4849754" cy="366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350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98696" y="375117"/>
            <a:ext cx="330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Výkresy sestavení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46688" y="1072221"/>
            <a:ext cx="8023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sestavy hřídele s kladkou doplníme rozloženým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pohledem: 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1" name="Picture 3" descr="s6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564" y="2333830"/>
            <a:ext cx="2947845" cy="318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s6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259" y="2171700"/>
            <a:ext cx="5519845" cy="334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831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41194" y="375117"/>
            <a:ext cx="330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Výkresy sestavení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8612" y="1138001"/>
            <a:ext cx="61910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 se zobrazí plnými čarami – použije se panel nástrojů Formát čáry a jeho nástroje Styl čáry a Tloušťka čáry.</a:t>
            </a:r>
          </a:p>
        </p:txBody>
      </p:sp>
      <p:pic>
        <p:nvPicPr>
          <p:cNvPr id="14340" name="Picture 4" descr="s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59" y="2478081"/>
            <a:ext cx="2569955" cy="57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s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07" y="3429001"/>
            <a:ext cx="4185057" cy="2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691746" y="1154555"/>
            <a:ext cx="3958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Následně se ohraničí </a:t>
            </a:r>
            <a:r>
              <a:rPr lang="cs-CZ" sz="20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splajnou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částečný řez a doplní šrafování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3" name="Picture 7" descr="s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133" y="2478081"/>
            <a:ext cx="645628" cy="66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s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27" y="3429001"/>
            <a:ext cx="518514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463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82715" y="375117"/>
            <a:ext cx="330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Výkresy sestavení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8612" y="1138001"/>
            <a:ext cx="66793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Zobrazení sestavy se doplní Pozičními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čísly –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panelu nástrojů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Popis.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panelu nástrojů Tabulky se vloží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Kusovník.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kusovníku se načítají uživatelské vlastnosti definované v modelech jednotlivých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858" y="1833564"/>
            <a:ext cx="4327815" cy="374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9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85317" y="2299531"/>
            <a:ext cx="862445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3D modelu dílu se bude vytvářet 2D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výkres.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Soubory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modelu a výkresu jsou propojené – kóty zadané v modelu se přenášejí do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výkresu –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mluvíme o tzv. parametrických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rozměrech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Uživatelské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vlastnosti zadané v modelu se automaticky přenášejí do razítka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výkresu.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výkres je propojen tak, že změna provedená v modelu způsobí odpovídající změnu ve výkrese.</a:t>
            </a:r>
          </a:p>
        </p:txBody>
      </p:sp>
      <p:pic>
        <p:nvPicPr>
          <p:cNvPr id="1026" name="Picture 2" descr="d2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069" y="3264334"/>
            <a:ext cx="2855742" cy="242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0582940" y="2837332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 model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920718" y="1267721"/>
            <a:ext cx="9589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 mezi souborem modelu dílu a souborem výkresu</a:t>
            </a:r>
          </a:p>
        </p:txBody>
      </p:sp>
    </p:spTree>
    <p:extLst>
      <p:ext uri="{BB962C8B-B14F-4D97-AF65-F5344CB8AC3E}">
        <p14:creationId xmlns:p14="http://schemas.microsoft.com/office/powerpoint/2010/main" val="1739314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79198" y="508744"/>
            <a:ext cx="330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Výkresy sestavení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850" y="1273083"/>
            <a:ext cx="10223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panelu nástrojů Tabulky se vloží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Kusovník.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kusovníku se načítají uživatelské vlastnosti definované v modelech jednotlivých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173" y="3461038"/>
            <a:ext cx="7012790" cy="250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84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9910" y="2221563"/>
            <a:ext cx="466320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popisu výkresu sestavení patří zadání pozičních čísel a vložením kusovníku.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 sestavení může také pro názornost obsahovat rozložený pohled: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s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73" y="725634"/>
            <a:ext cx="4235769" cy="594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95341" y="464025"/>
            <a:ext cx="10418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výkresů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z="1800" smtClean="0"/>
              <a:pPr/>
              <a:t>21</a:t>
            </a:fld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97156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8373" y="1678664"/>
            <a:ext cx="11149445" cy="3664424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Zdroje obrazové dokumentace: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Veškeré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obrázky na jednotlivých snímcích této prezentace jsou autorským dílem Ing. Mileny Vilímkové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36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3206" y="562923"/>
            <a:ext cx="1035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8640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0256" y="3693856"/>
            <a:ext cx="5778426" cy="2426389"/>
          </a:xfrm>
        </p:spPr>
        <p:txBody>
          <a:bodyPr>
            <a:noAutofit/>
          </a:bodyPr>
          <a:lstStyle/>
          <a:p>
            <a:pPr defTabSz="914400"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Výkresy se budou vytvářet tehdy, pokud je vyřešen model dílu, nebo model sestavy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To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znamená, že model dílu nebo sestavy bude obsahovat veškeré uživatelské vlastnosti jako je zadání materiálu, názvu výkresu, čísla výkresu, určená hmotnost atd.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2879" y="1723177"/>
            <a:ext cx="8153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Technické výkresy jsou v zásadě dvojího typu:</a:t>
            </a:r>
          </a:p>
          <a:p>
            <a:endParaRPr lang="cs-CZ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Výkresy dílů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Výkresy sestav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370" y="1326558"/>
            <a:ext cx="2115374" cy="321426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3127" y="4652947"/>
            <a:ext cx="5858617" cy="209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2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90" y="262947"/>
            <a:ext cx="4572000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172050" y="1343187"/>
            <a:ext cx="6620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Prvním krokem bude otevření výkresového souboru šablony výkresového listu příslušného formátu, např. formátu A 4.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17362" y="606056"/>
            <a:ext cx="260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Výkresový list</a:t>
            </a:r>
          </a:p>
        </p:txBody>
      </p:sp>
    </p:spTree>
    <p:extLst>
      <p:ext uri="{BB962C8B-B14F-4D97-AF65-F5344CB8AC3E}">
        <p14:creationId xmlns:p14="http://schemas.microsoft.com/office/powerpoint/2010/main" val="352001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02006" y="3788203"/>
            <a:ext cx="8382310" cy="1829001"/>
            <a:chOff x="851" y="3240"/>
            <a:chExt cx="8460" cy="1875"/>
          </a:xfrm>
        </p:grpSpPr>
        <p:pic>
          <p:nvPicPr>
            <p:cNvPr id="1027" name="Picture 3" descr="d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1" y="3240"/>
              <a:ext cx="5969" cy="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d2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" y="4320"/>
              <a:ext cx="8460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ovéPole 6"/>
          <p:cNvSpPr txBox="1"/>
          <p:nvPr/>
        </p:nvSpPr>
        <p:spPr>
          <a:xfrm>
            <a:off x="595341" y="1292860"/>
            <a:ext cx="9771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tvorbu technických výkresů se použijí tyto panely nástrojů: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 nástrojů pro tvorbu výkresových pohledů.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 nástrojů pro tvorbu popisů výkresů.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95341" y="382137"/>
            <a:ext cx="10418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Panely nástrojů pro tvorbu technických výkresů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z="1800" smtClean="0"/>
              <a:pPr/>
              <a:t>5</a:t>
            </a:fld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17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45660" y="1432207"/>
            <a:ext cx="8748215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Jednotlivé výkresové pohledy vkládáme z panelu pohledů v podokně úloh: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d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817" y="3159406"/>
            <a:ext cx="13033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d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751" y="2503769"/>
            <a:ext cx="27336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d7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381" y="1206387"/>
            <a:ext cx="1980976" cy="541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595341" y="382137"/>
            <a:ext cx="10418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Vkládání jednotlivých výkresových pohledů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z="1800" smtClean="0"/>
              <a:pPr/>
              <a:t>6</a:t>
            </a:fld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7293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784" y="1937972"/>
            <a:ext cx="6359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Technický výkres je třeba doplnit popisem – kótami, poznámkami a údaji v popisovém poli: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d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429" y="1053032"/>
            <a:ext cx="3898974" cy="554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95341" y="382137"/>
            <a:ext cx="10418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Doplnění technického výkresu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75E8-4732-40EF-BFF4-F67BB8773CD8}" type="slidenum">
              <a:rPr lang="cs-CZ" sz="1800" smtClean="0"/>
              <a:pPr/>
              <a:t>7</a:t>
            </a:fld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310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5801" y="905357"/>
            <a:ext cx="7039302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označení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položky Importovat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popisy se vloží do výkresu společně s pohledy i kóty (popis modelu):</a:t>
            </a:r>
          </a:p>
        </p:txBody>
      </p:sp>
      <p:pic>
        <p:nvPicPr>
          <p:cNvPr id="10" name="Picture 4" descr="d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41" y="2405967"/>
            <a:ext cx="1679965" cy="1428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876047" y="393876"/>
            <a:ext cx="7956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Vkládání výkresových pohledů s popisem: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d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718" y="1721083"/>
            <a:ext cx="727527" cy="68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d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293" y="693413"/>
            <a:ext cx="2435063" cy="594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437" y="2235661"/>
            <a:ext cx="5016708" cy="426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4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20991" y="956338"/>
            <a:ext cx="9455727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Vložením prvního pohledu do pole výkresu se automaticky do rohového razítka přenášejí uživatelské vlastnosti definované v souboru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modelu: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36312" y="404266"/>
            <a:ext cx="857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Automatické přenesení uživatelských vlastností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3" name="Picture 7" descr="d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2" y="2336612"/>
            <a:ext cx="8371886" cy="355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9390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Helca">
  <a:themeElements>
    <a:clrScheme name="Řez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Helca</Template>
  <TotalTime>246</TotalTime>
  <Words>622</Words>
  <Application>Microsoft Office PowerPoint</Application>
  <PresentationFormat>Širokoúhlá obrazovka</PresentationFormat>
  <Paragraphs>72</Paragraphs>
  <Slides>22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Wingdings 3</vt:lpstr>
      <vt:lpstr>Motiv Helca</vt:lpstr>
      <vt:lpstr>Inspiromat pro technické obory 3. ČÁST - VÝUKOVÉ MATERIÁLY URČENÉ PRO SKUPINU OBORŮ 23 STROJÍRENSTVÍ 3.3 Výkresy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Programové vybavení mikropočítače</dc:title>
  <dc:creator>zelena</dc:creator>
  <cp:lastModifiedBy>Šnajdrová Lucie</cp:lastModifiedBy>
  <cp:revision>49</cp:revision>
  <dcterms:created xsi:type="dcterms:W3CDTF">2014-09-24T11:51:41Z</dcterms:created>
  <dcterms:modified xsi:type="dcterms:W3CDTF">2015-06-27T12:25:36Z</dcterms:modified>
</cp:coreProperties>
</file>