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6" r:id="rId1"/>
  </p:sldMasterIdLst>
  <p:notesMasterIdLst>
    <p:notesMasterId r:id="rId11"/>
  </p:notesMasterIdLst>
  <p:sldIdLst>
    <p:sldId id="324" r:id="rId2"/>
    <p:sldId id="269" r:id="rId3"/>
    <p:sldId id="691" r:id="rId4"/>
    <p:sldId id="694" r:id="rId5"/>
    <p:sldId id="692" r:id="rId6"/>
    <p:sldId id="693" r:id="rId7"/>
    <p:sldId id="654" r:id="rId8"/>
    <p:sldId id="656" r:id="rId9"/>
    <p:sldId id="650" r:id="rId10"/>
  </p:sldIdLst>
  <p:sldSz cx="18288000" cy="10287000"/>
  <p:notesSz cx="9872663" cy="6858000"/>
  <p:embeddedFontLst>
    <p:embeddedFont>
      <p:font typeface="Roboto Condensed" panose="02000000000000000000" pitchFamily="2" charset="0"/>
      <p:regular r:id="rId12"/>
    </p:embeddedFont>
    <p:embeddedFont>
      <p:font typeface="Roboto" panose="02000000000000000000" pitchFamily="2" charset="0"/>
      <p:regular r:id="rId13"/>
    </p:embeddedFont>
  </p:embeddedFontLst>
  <p:defaultTextStyle>
    <a:defPPr>
      <a:defRPr lang="uk-UA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8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C3E1"/>
    <a:srgbClr val="F2B800"/>
    <a:srgbClr val="4FA7EF"/>
    <a:srgbClr val="F250F2"/>
    <a:srgbClr val="45E33D"/>
    <a:srgbClr val="E642DE"/>
    <a:srgbClr val="64D4EA"/>
    <a:srgbClr val="4CCCE6"/>
    <a:srgbClr val="6CD5EA"/>
    <a:srgbClr val="57C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80" autoAdjust="0"/>
    <p:restoredTop sz="96305" autoAdjust="0"/>
  </p:normalViewPr>
  <p:slideViewPr>
    <p:cSldViewPr>
      <p:cViewPr varScale="1">
        <p:scale>
          <a:sx n="47" d="100"/>
          <a:sy n="47" d="100"/>
        </p:scale>
        <p:origin x="402" y="60"/>
      </p:cViewPr>
      <p:guideLst>
        <p:guide orient="horz" pos="3240"/>
        <p:guide pos="58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3408"/>
    </p:cViewPr>
  </p:sorterViewPr>
  <p:notesViewPr>
    <p:cSldViewPr>
      <p:cViewPr varScale="1">
        <p:scale>
          <a:sx n="85" d="100"/>
          <a:sy n="85" d="100"/>
        </p:scale>
        <p:origin x="316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8C059-7AFA-467C-854C-5CFA05F6DEB4}" type="doc">
      <dgm:prSet loTypeId="urn:microsoft.com/office/officeart/2005/8/layout/matrix1" loCatId="matrix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D2F56F69-5700-416E-A72D-4D00B74FB5A3}">
      <dgm:prSet phldrT="[Text]"/>
      <dgm:spPr/>
      <dgm:t>
        <a:bodyPr/>
        <a:lstStyle/>
        <a:p>
          <a:r>
            <a:rPr lang="cs-CZ" dirty="0"/>
            <a:t>Které prvky kariérového poradenství v projektu P-KAP akcentujeme?</a:t>
          </a:r>
        </a:p>
      </dgm:t>
    </dgm:pt>
    <dgm:pt modelId="{C8482E24-06FD-40A4-8DEC-F4BAF59FCAD7}" type="parTrans" cxnId="{B581BF79-0FE0-4677-9026-69F5363C25F9}">
      <dgm:prSet/>
      <dgm:spPr/>
      <dgm:t>
        <a:bodyPr/>
        <a:lstStyle/>
        <a:p>
          <a:endParaRPr lang="cs-CZ"/>
        </a:p>
      </dgm:t>
    </dgm:pt>
    <dgm:pt modelId="{7999C8A3-0C9E-42FB-8F6E-D713864D668C}" type="sibTrans" cxnId="{B581BF79-0FE0-4677-9026-69F5363C25F9}">
      <dgm:prSet/>
      <dgm:spPr/>
      <dgm:t>
        <a:bodyPr/>
        <a:lstStyle/>
        <a:p>
          <a:endParaRPr lang="cs-CZ"/>
        </a:p>
      </dgm:t>
    </dgm:pt>
    <dgm:pt modelId="{F3972730-FDBD-4CC4-BDC0-4996C0F22DAF}">
      <dgm:prSet phldrT="[Text]"/>
      <dgm:spPr/>
      <dgm:t>
        <a:bodyPr/>
        <a:lstStyle/>
        <a:p>
          <a:r>
            <a:rPr lang="cs-CZ" dirty="0"/>
            <a:t>prevenci a řešení předčasných odchodů ze vzdělávání</a:t>
          </a:r>
        </a:p>
      </dgm:t>
    </dgm:pt>
    <dgm:pt modelId="{ECA83863-3870-41A2-95D0-DD64A79E9D23}" type="parTrans" cxnId="{2FDD12C1-FBB2-468D-8808-8F504C9021D6}">
      <dgm:prSet/>
      <dgm:spPr/>
      <dgm:t>
        <a:bodyPr/>
        <a:lstStyle/>
        <a:p>
          <a:endParaRPr lang="cs-CZ"/>
        </a:p>
      </dgm:t>
    </dgm:pt>
    <dgm:pt modelId="{A12AE14B-5C97-411F-9AD2-D5CFE9C2089D}" type="sibTrans" cxnId="{2FDD12C1-FBB2-468D-8808-8F504C9021D6}">
      <dgm:prSet/>
      <dgm:spPr/>
      <dgm:t>
        <a:bodyPr/>
        <a:lstStyle/>
        <a:p>
          <a:endParaRPr lang="cs-CZ"/>
        </a:p>
      </dgm:t>
    </dgm:pt>
    <dgm:pt modelId="{ECDA88E2-3F74-4096-853F-95EDEC2F994E}">
      <dgm:prSet phldrT="[Text]"/>
      <dgm:spPr/>
      <dgm:t>
        <a:bodyPr/>
        <a:lstStyle/>
        <a:p>
          <a:r>
            <a:rPr lang="cs-CZ" dirty="0"/>
            <a:t>osobní rozvoj</a:t>
          </a:r>
        </a:p>
      </dgm:t>
    </dgm:pt>
    <dgm:pt modelId="{95464039-5B2D-46CF-8DFD-2B66717F338C}" type="parTrans" cxnId="{75B2622E-B43C-40BF-86C3-9D3A0E058A02}">
      <dgm:prSet/>
      <dgm:spPr/>
      <dgm:t>
        <a:bodyPr/>
        <a:lstStyle/>
        <a:p>
          <a:endParaRPr lang="cs-CZ"/>
        </a:p>
      </dgm:t>
    </dgm:pt>
    <dgm:pt modelId="{5DC319AF-128D-439C-AF67-D2DCF18E2E37}" type="sibTrans" cxnId="{75B2622E-B43C-40BF-86C3-9D3A0E058A02}">
      <dgm:prSet/>
      <dgm:spPr/>
      <dgm:t>
        <a:bodyPr/>
        <a:lstStyle/>
        <a:p>
          <a:endParaRPr lang="cs-CZ"/>
        </a:p>
      </dgm:t>
    </dgm:pt>
    <dgm:pt modelId="{E7B9229E-15F3-4FF2-A54C-4AEB9032F274}">
      <dgm:prSet phldrT="[Text]"/>
      <dgm:spPr/>
      <dgm:t>
        <a:bodyPr/>
        <a:lstStyle/>
        <a:p>
          <a:r>
            <a:rPr lang="cs-CZ" dirty="0"/>
            <a:t>profesní orientaci</a:t>
          </a:r>
        </a:p>
      </dgm:t>
    </dgm:pt>
    <dgm:pt modelId="{29541DCB-E882-41DD-9496-5B0E2338FD5C}" type="parTrans" cxnId="{87E66652-69A7-48DC-A528-77769E4CF6EB}">
      <dgm:prSet/>
      <dgm:spPr/>
      <dgm:t>
        <a:bodyPr/>
        <a:lstStyle/>
        <a:p>
          <a:endParaRPr lang="cs-CZ"/>
        </a:p>
      </dgm:t>
    </dgm:pt>
    <dgm:pt modelId="{EB24AD5A-263D-4BD0-BAC1-3DF08552D946}" type="sibTrans" cxnId="{87E66652-69A7-48DC-A528-77769E4CF6EB}">
      <dgm:prSet/>
      <dgm:spPr/>
      <dgm:t>
        <a:bodyPr/>
        <a:lstStyle/>
        <a:p>
          <a:endParaRPr lang="cs-CZ"/>
        </a:p>
      </dgm:t>
    </dgm:pt>
    <dgm:pt modelId="{966073B6-E1FC-4876-913D-297EE28964C7}">
      <dgm:prSet phldrT="[Text]"/>
      <dgm:spPr/>
      <dgm:t>
        <a:bodyPr/>
        <a:lstStyle/>
        <a:p>
          <a:r>
            <a:rPr lang="cs-CZ" dirty="0"/>
            <a:t>kariérové vzdělávání</a:t>
          </a:r>
        </a:p>
      </dgm:t>
    </dgm:pt>
    <dgm:pt modelId="{053DF542-A949-41CA-B629-C3596695F3C5}" type="parTrans" cxnId="{667054AE-B387-4C3D-9DDF-165C44971B73}">
      <dgm:prSet/>
      <dgm:spPr/>
      <dgm:t>
        <a:bodyPr/>
        <a:lstStyle/>
        <a:p>
          <a:endParaRPr lang="cs-CZ"/>
        </a:p>
      </dgm:t>
    </dgm:pt>
    <dgm:pt modelId="{8A830AC0-0B21-4331-AAAC-A493F3167005}" type="sibTrans" cxnId="{667054AE-B387-4C3D-9DDF-165C44971B73}">
      <dgm:prSet/>
      <dgm:spPr/>
      <dgm:t>
        <a:bodyPr/>
        <a:lstStyle/>
        <a:p>
          <a:endParaRPr lang="cs-CZ"/>
        </a:p>
      </dgm:t>
    </dgm:pt>
    <dgm:pt modelId="{B0DC0FA6-EB16-4FB3-A7AD-830C6697F9CB}" type="pres">
      <dgm:prSet presAssocID="{87E8C059-7AFA-467C-854C-5CFA05F6DEB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9AF757F-D342-41B8-A5A7-FA0EDC4069C1}" type="pres">
      <dgm:prSet presAssocID="{87E8C059-7AFA-467C-854C-5CFA05F6DEB4}" presName="matrix" presStyleCnt="0"/>
      <dgm:spPr/>
    </dgm:pt>
    <dgm:pt modelId="{0A724DC7-0A51-41EB-B0C6-8DB5D94E52D9}" type="pres">
      <dgm:prSet presAssocID="{87E8C059-7AFA-467C-854C-5CFA05F6DEB4}" presName="tile1" presStyleLbl="node1" presStyleIdx="0" presStyleCnt="4"/>
      <dgm:spPr/>
      <dgm:t>
        <a:bodyPr/>
        <a:lstStyle/>
        <a:p>
          <a:endParaRPr lang="en-GB"/>
        </a:p>
      </dgm:t>
    </dgm:pt>
    <dgm:pt modelId="{57BFC8F2-5770-4E62-B25C-138E837B6991}" type="pres">
      <dgm:prSet presAssocID="{87E8C059-7AFA-467C-854C-5CFA05F6DEB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F2F0C1-D3D9-4969-9E24-572274F7AD04}" type="pres">
      <dgm:prSet presAssocID="{87E8C059-7AFA-467C-854C-5CFA05F6DEB4}" presName="tile2" presStyleLbl="node1" presStyleIdx="1" presStyleCnt="4"/>
      <dgm:spPr/>
      <dgm:t>
        <a:bodyPr/>
        <a:lstStyle/>
        <a:p>
          <a:endParaRPr lang="en-GB"/>
        </a:p>
      </dgm:t>
    </dgm:pt>
    <dgm:pt modelId="{A0AB4B3E-8FF4-41BC-9950-8A1B4F70DD8C}" type="pres">
      <dgm:prSet presAssocID="{87E8C059-7AFA-467C-854C-5CFA05F6DEB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D88B68-8829-4A75-AAC7-7D72F649969C}" type="pres">
      <dgm:prSet presAssocID="{87E8C059-7AFA-467C-854C-5CFA05F6DEB4}" presName="tile3" presStyleLbl="node1" presStyleIdx="2" presStyleCnt="4"/>
      <dgm:spPr/>
      <dgm:t>
        <a:bodyPr/>
        <a:lstStyle/>
        <a:p>
          <a:endParaRPr lang="en-GB"/>
        </a:p>
      </dgm:t>
    </dgm:pt>
    <dgm:pt modelId="{E5ED895A-33BB-4700-95CE-AD009D4932B4}" type="pres">
      <dgm:prSet presAssocID="{87E8C059-7AFA-467C-854C-5CFA05F6DEB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BEEE2F-EE7E-4366-85D5-B25C68A53660}" type="pres">
      <dgm:prSet presAssocID="{87E8C059-7AFA-467C-854C-5CFA05F6DEB4}" presName="tile4" presStyleLbl="node1" presStyleIdx="3" presStyleCnt="4"/>
      <dgm:spPr/>
      <dgm:t>
        <a:bodyPr/>
        <a:lstStyle/>
        <a:p>
          <a:endParaRPr lang="en-GB"/>
        </a:p>
      </dgm:t>
    </dgm:pt>
    <dgm:pt modelId="{B83A8D8F-0E6B-4C7D-B386-7CE8969AA63B}" type="pres">
      <dgm:prSet presAssocID="{87E8C059-7AFA-467C-854C-5CFA05F6DEB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D189363-9137-471E-AAB6-0066AED506DA}" type="pres">
      <dgm:prSet presAssocID="{87E8C059-7AFA-467C-854C-5CFA05F6DEB4}" presName="centerTile" presStyleLbl="fgShp" presStyleIdx="0" presStyleCnt="1" custScaleX="160745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FF15113D-7332-4B40-AB42-8494542CB3F6}" type="presOf" srcId="{E7B9229E-15F3-4FF2-A54C-4AEB9032F274}" destId="{51D88B68-8829-4A75-AAC7-7D72F649969C}" srcOrd="0" destOrd="0" presId="urn:microsoft.com/office/officeart/2005/8/layout/matrix1"/>
    <dgm:cxn modelId="{ABAFD13C-CEB9-4FEB-B2CD-383C95387DFA}" type="presOf" srcId="{87E8C059-7AFA-467C-854C-5CFA05F6DEB4}" destId="{B0DC0FA6-EB16-4FB3-A7AD-830C6697F9CB}" srcOrd="0" destOrd="0" presId="urn:microsoft.com/office/officeart/2005/8/layout/matrix1"/>
    <dgm:cxn modelId="{B581BF79-0FE0-4677-9026-69F5363C25F9}" srcId="{87E8C059-7AFA-467C-854C-5CFA05F6DEB4}" destId="{D2F56F69-5700-416E-A72D-4D00B74FB5A3}" srcOrd="0" destOrd="0" parTransId="{C8482E24-06FD-40A4-8DEC-F4BAF59FCAD7}" sibTransId="{7999C8A3-0C9E-42FB-8F6E-D713864D668C}"/>
    <dgm:cxn modelId="{75B2622E-B43C-40BF-86C3-9D3A0E058A02}" srcId="{D2F56F69-5700-416E-A72D-4D00B74FB5A3}" destId="{ECDA88E2-3F74-4096-853F-95EDEC2F994E}" srcOrd="1" destOrd="0" parTransId="{95464039-5B2D-46CF-8DFD-2B66717F338C}" sibTransId="{5DC319AF-128D-439C-AF67-D2DCF18E2E37}"/>
    <dgm:cxn modelId="{2B55DF22-B51D-4B09-AEDB-2C1093B2F931}" type="presOf" srcId="{F3972730-FDBD-4CC4-BDC0-4996C0F22DAF}" destId="{0A724DC7-0A51-41EB-B0C6-8DB5D94E52D9}" srcOrd="0" destOrd="0" presId="urn:microsoft.com/office/officeart/2005/8/layout/matrix1"/>
    <dgm:cxn modelId="{AF1999F6-82CB-41E0-89C7-2187B1E09BDC}" type="presOf" srcId="{ECDA88E2-3F74-4096-853F-95EDEC2F994E}" destId="{29F2F0C1-D3D9-4969-9E24-572274F7AD04}" srcOrd="0" destOrd="0" presId="urn:microsoft.com/office/officeart/2005/8/layout/matrix1"/>
    <dgm:cxn modelId="{87E66652-69A7-48DC-A528-77769E4CF6EB}" srcId="{D2F56F69-5700-416E-A72D-4D00B74FB5A3}" destId="{E7B9229E-15F3-4FF2-A54C-4AEB9032F274}" srcOrd="2" destOrd="0" parTransId="{29541DCB-E882-41DD-9496-5B0E2338FD5C}" sibTransId="{EB24AD5A-263D-4BD0-BAC1-3DF08552D946}"/>
    <dgm:cxn modelId="{2FDD12C1-FBB2-468D-8808-8F504C9021D6}" srcId="{D2F56F69-5700-416E-A72D-4D00B74FB5A3}" destId="{F3972730-FDBD-4CC4-BDC0-4996C0F22DAF}" srcOrd="0" destOrd="0" parTransId="{ECA83863-3870-41A2-95D0-DD64A79E9D23}" sibTransId="{A12AE14B-5C97-411F-9AD2-D5CFE9C2089D}"/>
    <dgm:cxn modelId="{EC9616EB-3D57-451E-B6FD-0C36D2011445}" type="presOf" srcId="{966073B6-E1FC-4876-913D-297EE28964C7}" destId="{79BEEE2F-EE7E-4366-85D5-B25C68A53660}" srcOrd="0" destOrd="0" presId="urn:microsoft.com/office/officeart/2005/8/layout/matrix1"/>
    <dgm:cxn modelId="{667054AE-B387-4C3D-9DDF-165C44971B73}" srcId="{D2F56F69-5700-416E-A72D-4D00B74FB5A3}" destId="{966073B6-E1FC-4876-913D-297EE28964C7}" srcOrd="3" destOrd="0" parTransId="{053DF542-A949-41CA-B629-C3596695F3C5}" sibTransId="{8A830AC0-0B21-4331-AAAC-A493F3167005}"/>
    <dgm:cxn modelId="{2CCD3387-8C3B-453B-A3E2-873D86797E78}" type="presOf" srcId="{ECDA88E2-3F74-4096-853F-95EDEC2F994E}" destId="{A0AB4B3E-8FF4-41BC-9950-8A1B4F70DD8C}" srcOrd="1" destOrd="0" presId="urn:microsoft.com/office/officeart/2005/8/layout/matrix1"/>
    <dgm:cxn modelId="{B282BF22-2375-4CB9-82BD-D3E034AF7E5F}" type="presOf" srcId="{F3972730-FDBD-4CC4-BDC0-4996C0F22DAF}" destId="{57BFC8F2-5770-4E62-B25C-138E837B6991}" srcOrd="1" destOrd="0" presId="urn:microsoft.com/office/officeart/2005/8/layout/matrix1"/>
    <dgm:cxn modelId="{E08595DE-5815-46E7-8F44-203D523D9313}" type="presOf" srcId="{D2F56F69-5700-416E-A72D-4D00B74FB5A3}" destId="{9D189363-9137-471E-AAB6-0066AED506DA}" srcOrd="0" destOrd="0" presId="urn:microsoft.com/office/officeart/2005/8/layout/matrix1"/>
    <dgm:cxn modelId="{A38580A6-114B-43F1-93F1-72AD31FBDB14}" type="presOf" srcId="{E7B9229E-15F3-4FF2-A54C-4AEB9032F274}" destId="{E5ED895A-33BB-4700-95CE-AD009D4932B4}" srcOrd="1" destOrd="0" presId="urn:microsoft.com/office/officeart/2005/8/layout/matrix1"/>
    <dgm:cxn modelId="{A862A29D-32E5-48A1-8559-353B5554EDBF}" type="presOf" srcId="{966073B6-E1FC-4876-913D-297EE28964C7}" destId="{B83A8D8F-0E6B-4C7D-B386-7CE8969AA63B}" srcOrd="1" destOrd="0" presId="urn:microsoft.com/office/officeart/2005/8/layout/matrix1"/>
    <dgm:cxn modelId="{9DA645C5-FECE-419F-BFC5-492870BD5E8E}" type="presParOf" srcId="{B0DC0FA6-EB16-4FB3-A7AD-830C6697F9CB}" destId="{E9AF757F-D342-41B8-A5A7-FA0EDC4069C1}" srcOrd="0" destOrd="0" presId="urn:microsoft.com/office/officeart/2005/8/layout/matrix1"/>
    <dgm:cxn modelId="{E16BE62B-7C3A-448E-A97D-BC10B7245543}" type="presParOf" srcId="{E9AF757F-D342-41B8-A5A7-FA0EDC4069C1}" destId="{0A724DC7-0A51-41EB-B0C6-8DB5D94E52D9}" srcOrd="0" destOrd="0" presId="urn:microsoft.com/office/officeart/2005/8/layout/matrix1"/>
    <dgm:cxn modelId="{DDEF552D-77D1-46A4-B6C7-0DD122663622}" type="presParOf" srcId="{E9AF757F-D342-41B8-A5A7-FA0EDC4069C1}" destId="{57BFC8F2-5770-4E62-B25C-138E837B6991}" srcOrd="1" destOrd="0" presId="urn:microsoft.com/office/officeart/2005/8/layout/matrix1"/>
    <dgm:cxn modelId="{3C5AA087-C916-41DD-97F0-01CB1709D1CE}" type="presParOf" srcId="{E9AF757F-D342-41B8-A5A7-FA0EDC4069C1}" destId="{29F2F0C1-D3D9-4969-9E24-572274F7AD04}" srcOrd="2" destOrd="0" presId="urn:microsoft.com/office/officeart/2005/8/layout/matrix1"/>
    <dgm:cxn modelId="{109691E1-3545-48C4-9AFA-A29EA3135167}" type="presParOf" srcId="{E9AF757F-D342-41B8-A5A7-FA0EDC4069C1}" destId="{A0AB4B3E-8FF4-41BC-9950-8A1B4F70DD8C}" srcOrd="3" destOrd="0" presId="urn:microsoft.com/office/officeart/2005/8/layout/matrix1"/>
    <dgm:cxn modelId="{BB774338-8D19-42E6-A65F-0495C3EED3E4}" type="presParOf" srcId="{E9AF757F-D342-41B8-A5A7-FA0EDC4069C1}" destId="{51D88B68-8829-4A75-AAC7-7D72F649969C}" srcOrd="4" destOrd="0" presId="urn:microsoft.com/office/officeart/2005/8/layout/matrix1"/>
    <dgm:cxn modelId="{90176E6F-14DB-4C35-9DF2-24998210A93A}" type="presParOf" srcId="{E9AF757F-D342-41B8-A5A7-FA0EDC4069C1}" destId="{E5ED895A-33BB-4700-95CE-AD009D4932B4}" srcOrd="5" destOrd="0" presId="urn:microsoft.com/office/officeart/2005/8/layout/matrix1"/>
    <dgm:cxn modelId="{1658A91D-D217-42AE-84B6-CB86F44200CC}" type="presParOf" srcId="{E9AF757F-D342-41B8-A5A7-FA0EDC4069C1}" destId="{79BEEE2F-EE7E-4366-85D5-B25C68A53660}" srcOrd="6" destOrd="0" presId="urn:microsoft.com/office/officeart/2005/8/layout/matrix1"/>
    <dgm:cxn modelId="{7C714572-E2E2-4461-BF32-070B7730DB51}" type="presParOf" srcId="{E9AF757F-D342-41B8-A5A7-FA0EDC4069C1}" destId="{B83A8D8F-0E6B-4C7D-B386-7CE8969AA63B}" srcOrd="7" destOrd="0" presId="urn:microsoft.com/office/officeart/2005/8/layout/matrix1"/>
    <dgm:cxn modelId="{6C5B0103-8F55-4B09-9558-78F0C66BE420}" type="presParOf" srcId="{B0DC0FA6-EB16-4FB3-A7AD-830C6697F9CB}" destId="{9D189363-9137-471E-AAB6-0066AED506D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87C40E-6390-4BC3-BAD9-A9A378D418BF}" type="doc">
      <dgm:prSet loTypeId="urn:microsoft.com/office/officeart/2005/8/layout/cycle2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E8AED9E-BDE1-4A63-BEAB-E5D52D7697BA}">
      <dgm:prSet phldrT="[Text]"/>
      <dgm:spPr/>
      <dgm:t>
        <a:bodyPr/>
        <a:lstStyle/>
        <a:p>
          <a:r>
            <a:rPr lang="cs-CZ" i="1" dirty="0"/>
            <a:t>plánujte</a:t>
          </a:r>
        </a:p>
      </dgm:t>
    </dgm:pt>
    <dgm:pt modelId="{E6519ACF-00CD-4D14-94A5-AD85CF590DBC}" type="parTrans" cxnId="{5418FFEC-06C6-4EDC-98D8-4E8E5D919BD9}">
      <dgm:prSet/>
      <dgm:spPr/>
      <dgm:t>
        <a:bodyPr/>
        <a:lstStyle/>
        <a:p>
          <a:endParaRPr lang="cs-CZ" i="1"/>
        </a:p>
      </dgm:t>
    </dgm:pt>
    <dgm:pt modelId="{B5E1E123-F415-4BCD-897F-B466F2148B5B}" type="sibTrans" cxnId="{5418FFEC-06C6-4EDC-98D8-4E8E5D919BD9}">
      <dgm:prSet/>
      <dgm:spPr/>
      <dgm:t>
        <a:bodyPr/>
        <a:lstStyle/>
        <a:p>
          <a:endParaRPr lang="cs-CZ" i="1"/>
        </a:p>
      </dgm:t>
    </dgm:pt>
    <dgm:pt modelId="{C0F49A13-63E9-41D9-8CD9-CF8F21A59656}">
      <dgm:prSet phldrT="[Text]"/>
      <dgm:spPr/>
      <dgm:t>
        <a:bodyPr/>
        <a:lstStyle/>
        <a:p>
          <a:r>
            <a:rPr lang="cs-CZ" i="1" dirty="0"/>
            <a:t>proveďte</a:t>
          </a:r>
        </a:p>
      </dgm:t>
    </dgm:pt>
    <dgm:pt modelId="{5E4CC75E-D788-4D63-A698-50CF1F299BCF}" type="parTrans" cxnId="{F0EFADFA-477B-4030-A7C3-D06A6DAA97D0}">
      <dgm:prSet/>
      <dgm:spPr/>
      <dgm:t>
        <a:bodyPr/>
        <a:lstStyle/>
        <a:p>
          <a:endParaRPr lang="cs-CZ" i="1"/>
        </a:p>
      </dgm:t>
    </dgm:pt>
    <dgm:pt modelId="{1C56C2B6-3233-4FE1-AFBC-47FB0817EBA7}" type="sibTrans" cxnId="{F0EFADFA-477B-4030-A7C3-D06A6DAA97D0}">
      <dgm:prSet/>
      <dgm:spPr/>
      <dgm:t>
        <a:bodyPr/>
        <a:lstStyle/>
        <a:p>
          <a:endParaRPr lang="cs-CZ" i="1"/>
        </a:p>
      </dgm:t>
    </dgm:pt>
    <dgm:pt modelId="{3940E1B3-946C-4B96-8BFF-82ACE3651F25}">
      <dgm:prSet phldrT="[Text]"/>
      <dgm:spPr/>
      <dgm:t>
        <a:bodyPr/>
        <a:lstStyle/>
        <a:p>
          <a:r>
            <a:rPr lang="cs-CZ" i="1" dirty="0"/>
            <a:t>ověřte</a:t>
          </a:r>
        </a:p>
      </dgm:t>
    </dgm:pt>
    <dgm:pt modelId="{8E95325E-A51C-4DE0-9C8F-B0F078E945E9}" type="parTrans" cxnId="{3AEC87FB-59AA-471B-8E4F-71E43EDAD53B}">
      <dgm:prSet/>
      <dgm:spPr/>
      <dgm:t>
        <a:bodyPr/>
        <a:lstStyle/>
        <a:p>
          <a:endParaRPr lang="cs-CZ" i="1"/>
        </a:p>
      </dgm:t>
    </dgm:pt>
    <dgm:pt modelId="{DB6AF8C7-6121-49C3-83A4-AF0E48914FA5}" type="sibTrans" cxnId="{3AEC87FB-59AA-471B-8E4F-71E43EDAD53B}">
      <dgm:prSet/>
      <dgm:spPr/>
      <dgm:t>
        <a:bodyPr/>
        <a:lstStyle/>
        <a:p>
          <a:endParaRPr lang="cs-CZ" i="1"/>
        </a:p>
      </dgm:t>
    </dgm:pt>
    <dgm:pt modelId="{928EC5FE-B271-4B60-BE75-15D3B0CB409E}">
      <dgm:prSet phldrT="[Text]"/>
      <dgm:spPr/>
      <dgm:t>
        <a:bodyPr/>
        <a:lstStyle/>
        <a:p>
          <a:r>
            <a:rPr lang="cs-CZ" i="1" dirty="0"/>
            <a:t>realizujte</a:t>
          </a:r>
        </a:p>
      </dgm:t>
    </dgm:pt>
    <dgm:pt modelId="{7F2113E1-3770-4E43-B76E-F1C5E935DA90}" type="parTrans" cxnId="{65641176-9272-4B0D-BCCF-BD79238184D2}">
      <dgm:prSet/>
      <dgm:spPr/>
      <dgm:t>
        <a:bodyPr/>
        <a:lstStyle/>
        <a:p>
          <a:endParaRPr lang="cs-CZ" i="1"/>
        </a:p>
      </dgm:t>
    </dgm:pt>
    <dgm:pt modelId="{0588ED75-C748-4A31-A937-8141DE0041B0}" type="sibTrans" cxnId="{65641176-9272-4B0D-BCCF-BD79238184D2}">
      <dgm:prSet/>
      <dgm:spPr/>
      <dgm:t>
        <a:bodyPr/>
        <a:lstStyle/>
        <a:p>
          <a:endParaRPr lang="cs-CZ" i="1"/>
        </a:p>
      </dgm:t>
    </dgm:pt>
    <dgm:pt modelId="{2347C619-FAD9-42E4-9678-10756715929E}" type="pres">
      <dgm:prSet presAssocID="{9C87C40E-6390-4BC3-BAD9-A9A378D418B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52952ED-76A0-462C-BF35-022DA1FD51D1}" type="pres">
      <dgm:prSet presAssocID="{2E8AED9E-BDE1-4A63-BEAB-E5D52D7697BA}" presName="node" presStyleLbl="node1" presStyleIdx="0" presStyleCnt="4" custScaleX="1622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379337-F462-49D3-B522-C69DCE441774}" type="pres">
      <dgm:prSet presAssocID="{B5E1E123-F415-4BCD-897F-B466F2148B5B}" presName="sibTrans" presStyleLbl="sibTrans2D1" presStyleIdx="0" presStyleCnt="4"/>
      <dgm:spPr/>
      <dgm:t>
        <a:bodyPr/>
        <a:lstStyle/>
        <a:p>
          <a:endParaRPr lang="en-GB"/>
        </a:p>
      </dgm:t>
    </dgm:pt>
    <dgm:pt modelId="{A67E07C3-ED97-43B3-926D-D5EDB81C38C0}" type="pres">
      <dgm:prSet presAssocID="{B5E1E123-F415-4BCD-897F-B466F2148B5B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B868777A-117F-4E07-BD19-82F1C1CC5CFD}" type="pres">
      <dgm:prSet presAssocID="{C0F49A13-63E9-41D9-8CD9-CF8F21A59656}" presName="node" presStyleLbl="node1" presStyleIdx="1" presStyleCnt="4" custScaleX="1622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959579-B2A6-4238-8474-28EF21A653B7}" type="pres">
      <dgm:prSet presAssocID="{1C56C2B6-3233-4FE1-AFBC-47FB0817EBA7}" presName="sibTrans" presStyleLbl="sibTrans2D1" presStyleIdx="1" presStyleCnt="4"/>
      <dgm:spPr/>
      <dgm:t>
        <a:bodyPr/>
        <a:lstStyle/>
        <a:p>
          <a:endParaRPr lang="en-GB"/>
        </a:p>
      </dgm:t>
    </dgm:pt>
    <dgm:pt modelId="{6ECAD136-7319-41FA-BC75-C494BB917F1B}" type="pres">
      <dgm:prSet presAssocID="{1C56C2B6-3233-4FE1-AFBC-47FB0817EBA7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FE214FB8-9B2E-4D8D-8903-0A3184725A17}" type="pres">
      <dgm:prSet presAssocID="{3940E1B3-946C-4B96-8BFF-82ACE3651F25}" presName="node" presStyleLbl="node1" presStyleIdx="2" presStyleCnt="4" custScaleX="1622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3761FD6-8840-4300-88C6-7CD2DAAE792C}" type="pres">
      <dgm:prSet presAssocID="{DB6AF8C7-6121-49C3-83A4-AF0E48914FA5}" presName="sibTrans" presStyleLbl="sibTrans2D1" presStyleIdx="2" presStyleCnt="4"/>
      <dgm:spPr/>
      <dgm:t>
        <a:bodyPr/>
        <a:lstStyle/>
        <a:p>
          <a:endParaRPr lang="en-GB"/>
        </a:p>
      </dgm:t>
    </dgm:pt>
    <dgm:pt modelId="{B80888C2-3A22-442F-9495-7F070317B5F8}" type="pres">
      <dgm:prSet presAssocID="{DB6AF8C7-6121-49C3-83A4-AF0E48914FA5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EFBB7A17-790B-4B44-BDB2-2998F78728A3}" type="pres">
      <dgm:prSet presAssocID="{928EC5FE-B271-4B60-BE75-15D3B0CB409E}" presName="node" presStyleLbl="node1" presStyleIdx="3" presStyleCnt="4" custScaleX="1622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456A1C-38E2-47AC-B18C-DBCCF5AB05FB}" type="pres">
      <dgm:prSet presAssocID="{0588ED75-C748-4A31-A937-8141DE0041B0}" presName="sibTrans" presStyleLbl="sibTrans2D1" presStyleIdx="3" presStyleCnt="4"/>
      <dgm:spPr/>
      <dgm:t>
        <a:bodyPr/>
        <a:lstStyle/>
        <a:p>
          <a:endParaRPr lang="en-GB"/>
        </a:p>
      </dgm:t>
    </dgm:pt>
    <dgm:pt modelId="{A7EC418E-2167-4CF2-9D36-4B7E1F072E46}" type="pres">
      <dgm:prSet presAssocID="{0588ED75-C748-4A31-A937-8141DE0041B0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D1B50002-909A-4999-B2A2-B16DF948A405}" type="presOf" srcId="{1C56C2B6-3233-4FE1-AFBC-47FB0817EBA7}" destId="{17959579-B2A6-4238-8474-28EF21A653B7}" srcOrd="0" destOrd="0" presId="urn:microsoft.com/office/officeart/2005/8/layout/cycle2"/>
    <dgm:cxn modelId="{49C9C605-F080-4528-8BCB-6C7865CDA00D}" type="presOf" srcId="{0588ED75-C748-4A31-A937-8141DE0041B0}" destId="{1A456A1C-38E2-47AC-B18C-DBCCF5AB05FB}" srcOrd="0" destOrd="0" presId="urn:microsoft.com/office/officeart/2005/8/layout/cycle2"/>
    <dgm:cxn modelId="{6E5F1951-9B1E-4C12-A6C7-95D43C32E405}" type="presOf" srcId="{1C56C2B6-3233-4FE1-AFBC-47FB0817EBA7}" destId="{6ECAD136-7319-41FA-BC75-C494BB917F1B}" srcOrd="1" destOrd="0" presId="urn:microsoft.com/office/officeart/2005/8/layout/cycle2"/>
    <dgm:cxn modelId="{2B7E479F-EB4B-4DC4-B846-72EB5361026B}" type="presOf" srcId="{B5E1E123-F415-4BCD-897F-B466F2148B5B}" destId="{A67E07C3-ED97-43B3-926D-D5EDB81C38C0}" srcOrd="1" destOrd="0" presId="urn:microsoft.com/office/officeart/2005/8/layout/cycle2"/>
    <dgm:cxn modelId="{D93CE9F9-DAF2-43DA-8684-79CAC1376223}" type="presOf" srcId="{3940E1B3-946C-4B96-8BFF-82ACE3651F25}" destId="{FE214FB8-9B2E-4D8D-8903-0A3184725A17}" srcOrd="0" destOrd="0" presId="urn:microsoft.com/office/officeart/2005/8/layout/cycle2"/>
    <dgm:cxn modelId="{5418FFEC-06C6-4EDC-98D8-4E8E5D919BD9}" srcId="{9C87C40E-6390-4BC3-BAD9-A9A378D418BF}" destId="{2E8AED9E-BDE1-4A63-BEAB-E5D52D7697BA}" srcOrd="0" destOrd="0" parTransId="{E6519ACF-00CD-4D14-94A5-AD85CF590DBC}" sibTransId="{B5E1E123-F415-4BCD-897F-B466F2148B5B}"/>
    <dgm:cxn modelId="{F0EFADFA-477B-4030-A7C3-D06A6DAA97D0}" srcId="{9C87C40E-6390-4BC3-BAD9-A9A378D418BF}" destId="{C0F49A13-63E9-41D9-8CD9-CF8F21A59656}" srcOrd="1" destOrd="0" parTransId="{5E4CC75E-D788-4D63-A698-50CF1F299BCF}" sibTransId="{1C56C2B6-3233-4FE1-AFBC-47FB0817EBA7}"/>
    <dgm:cxn modelId="{A089CCA9-478B-434B-B5A1-1583820795B0}" type="presOf" srcId="{2E8AED9E-BDE1-4A63-BEAB-E5D52D7697BA}" destId="{B52952ED-76A0-462C-BF35-022DA1FD51D1}" srcOrd="0" destOrd="0" presId="urn:microsoft.com/office/officeart/2005/8/layout/cycle2"/>
    <dgm:cxn modelId="{65641176-9272-4B0D-BCCF-BD79238184D2}" srcId="{9C87C40E-6390-4BC3-BAD9-A9A378D418BF}" destId="{928EC5FE-B271-4B60-BE75-15D3B0CB409E}" srcOrd="3" destOrd="0" parTransId="{7F2113E1-3770-4E43-B76E-F1C5E935DA90}" sibTransId="{0588ED75-C748-4A31-A937-8141DE0041B0}"/>
    <dgm:cxn modelId="{6C127233-A6F4-4727-9FDB-64715667B93D}" type="presOf" srcId="{928EC5FE-B271-4B60-BE75-15D3B0CB409E}" destId="{EFBB7A17-790B-4B44-BDB2-2998F78728A3}" srcOrd="0" destOrd="0" presId="urn:microsoft.com/office/officeart/2005/8/layout/cycle2"/>
    <dgm:cxn modelId="{5929B344-7C1D-470D-A3F4-99BF3C92520D}" type="presOf" srcId="{DB6AF8C7-6121-49C3-83A4-AF0E48914FA5}" destId="{23761FD6-8840-4300-88C6-7CD2DAAE792C}" srcOrd="0" destOrd="0" presId="urn:microsoft.com/office/officeart/2005/8/layout/cycle2"/>
    <dgm:cxn modelId="{3AEC87FB-59AA-471B-8E4F-71E43EDAD53B}" srcId="{9C87C40E-6390-4BC3-BAD9-A9A378D418BF}" destId="{3940E1B3-946C-4B96-8BFF-82ACE3651F25}" srcOrd="2" destOrd="0" parTransId="{8E95325E-A51C-4DE0-9C8F-B0F078E945E9}" sibTransId="{DB6AF8C7-6121-49C3-83A4-AF0E48914FA5}"/>
    <dgm:cxn modelId="{DEAF5040-A209-4F50-986A-C3B1981B3AE1}" type="presOf" srcId="{DB6AF8C7-6121-49C3-83A4-AF0E48914FA5}" destId="{B80888C2-3A22-442F-9495-7F070317B5F8}" srcOrd="1" destOrd="0" presId="urn:microsoft.com/office/officeart/2005/8/layout/cycle2"/>
    <dgm:cxn modelId="{23026CDE-03D8-463C-8274-2F42964BFACF}" type="presOf" srcId="{B5E1E123-F415-4BCD-897F-B466F2148B5B}" destId="{36379337-F462-49D3-B522-C69DCE441774}" srcOrd="0" destOrd="0" presId="urn:microsoft.com/office/officeart/2005/8/layout/cycle2"/>
    <dgm:cxn modelId="{364D6410-DF83-4AD8-838F-33A113F525A2}" type="presOf" srcId="{C0F49A13-63E9-41D9-8CD9-CF8F21A59656}" destId="{B868777A-117F-4E07-BD19-82F1C1CC5CFD}" srcOrd="0" destOrd="0" presId="urn:microsoft.com/office/officeart/2005/8/layout/cycle2"/>
    <dgm:cxn modelId="{DD82246E-42A8-417F-957A-68D1B7E565B6}" type="presOf" srcId="{0588ED75-C748-4A31-A937-8141DE0041B0}" destId="{A7EC418E-2167-4CF2-9D36-4B7E1F072E46}" srcOrd="1" destOrd="0" presId="urn:microsoft.com/office/officeart/2005/8/layout/cycle2"/>
    <dgm:cxn modelId="{78BC9219-6ACF-4045-9B61-34875A2AD7EC}" type="presOf" srcId="{9C87C40E-6390-4BC3-BAD9-A9A378D418BF}" destId="{2347C619-FAD9-42E4-9678-10756715929E}" srcOrd="0" destOrd="0" presId="urn:microsoft.com/office/officeart/2005/8/layout/cycle2"/>
    <dgm:cxn modelId="{BB914E39-0305-49CF-BF3D-069312BEBB26}" type="presParOf" srcId="{2347C619-FAD9-42E4-9678-10756715929E}" destId="{B52952ED-76A0-462C-BF35-022DA1FD51D1}" srcOrd="0" destOrd="0" presId="urn:microsoft.com/office/officeart/2005/8/layout/cycle2"/>
    <dgm:cxn modelId="{3A4E09CA-915D-4A3D-B485-9DC516393D83}" type="presParOf" srcId="{2347C619-FAD9-42E4-9678-10756715929E}" destId="{36379337-F462-49D3-B522-C69DCE441774}" srcOrd="1" destOrd="0" presId="urn:microsoft.com/office/officeart/2005/8/layout/cycle2"/>
    <dgm:cxn modelId="{DE7E1D93-8F05-4D80-9159-BCFDDCDFB4E4}" type="presParOf" srcId="{36379337-F462-49D3-B522-C69DCE441774}" destId="{A67E07C3-ED97-43B3-926D-D5EDB81C38C0}" srcOrd="0" destOrd="0" presId="urn:microsoft.com/office/officeart/2005/8/layout/cycle2"/>
    <dgm:cxn modelId="{BB7F4328-8CDC-4EE6-B8C9-BEDF44FB3CD2}" type="presParOf" srcId="{2347C619-FAD9-42E4-9678-10756715929E}" destId="{B868777A-117F-4E07-BD19-82F1C1CC5CFD}" srcOrd="2" destOrd="0" presId="urn:microsoft.com/office/officeart/2005/8/layout/cycle2"/>
    <dgm:cxn modelId="{661AF5C8-90F0-4285-A443-433A45D7DE08}" type="presParOf" srcId="{2347C619-FAD9-42E4-9678-10756715929E}" destId="{17959579-B2A6-4238-8474-28EF21A653B7}" srcOrd="3" destOrd="0" presId="urn:microsoft.com/office/officeart/2005/8/layout/cycle2"/>
    <dgm:cxn modelId="{40EB309B-0E90-4164-9FFB-C896841F5DAA}" type="presParOf" srcId="{17959579-B2A6-4238-8474-28EF21A653B7}" destId="{6ECAD136-7319-41FA-BC75-C494BB917F1B}" srcOrd="0" destOrd="0" presId="urn:microsoft.com/office/officeart/2005/8/layout/cycle2"/>
    <dgm:cxn modelId="{16E8BEEF-BA0C-4843-AC61-3CFA68CA61CA}" type="presParOf" srcId="{2347C619-FAD9-42E4-9678-10756715929E}" destId="{FE214FB8-9B2E-4D8D-8903-0A3184725A17}" srcOrd="4" destOrd="0" presId="urn:microsoft.com/office/officeart/2005/8/layout/cycle2"/>
    <dgm:cxn modelId="{4323C549-EF6A-41AB-9A71-871E9C4ABF6E}" type="presParOf" srcId="{2347C619-FAD9-42E4-9678-10756715929E}" destId="{23761FD6-8840-4300-88C6-7CD2DAAE792C}" srcOrd="5" destOrd="0" presId="urn:microsoft.com/office/officeart/2005/8/layout/cycle2"/>
    <dgm:cxn modelId="{F13FB6F4-1545-413C-B0DE-073EC149BFDF}" type="presParOf" srcId="{23761FD6-8840-4300-88C6-7CD2DAAE792C}" destId="{B80888C2-3A22-442F-9495-7F070317B5F8}" srcOrd="0" destOrd="0" presId="urn:microsoft.com/office/officeart/2005/8/layout/cycle2"/>
    <dgm:cxn modelId="{B91593B8-3341-473E-A2BB-4F7624AED5BB}" type="presParOf" srcId="{2347C619-FAD9-42E4-9678-10756715929E}" destId="{EFBB7A17-790B-4B44-BDB2-2998F78728A3}" srcOrd="6" destOrd="0" presId="urn:microsoft.com/office/officeart/2005/8/layout/cycle2"/>
    <dgm:cxn modelId="{C79A3E7A-E773-4D81-A7C7-8F4FB6F14931}" type="presParOf" srcId="{2347C619-FAD9-42E4-9678-10756715929E}" destId="{1A456A1C-38E2-47AC-B18C-DBCCF5AB05FB}" srcOrd="7" destOrd="0" presId="urn:microsoft.com/office/officeart/2005/8/layout/cycle2"/>
    <dgm:cxn modelId="{2560E12C-A55B-4C2B-894A-403C158A2360}" type="presParOf" srcId="{1A456A1C-38E2-47AC-B18C-DBCCF5AB05FB}" destId="{A7EC418E-2167-4CF2-9D36-4B7E1F072E4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A16B53-CD8D-4AA5-BBA2-23C8FBB08D12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F47E4D3-2084-49C3-96F6-BD7AB1BBE131}">
      <dgm:prSet phldrT="[Text]"/>
      <dgm:spPr/>
      <dgm:t>
        <a:bodyPr/>
        <a:lstStyle/>
        <a:p>
          <a:r>
            <a:rPr lang="cs-CZ" dirty="0"/>
            <a:t>studenti</a:t>
          </a:r>
        </a:p>
      </dgm:t>
    </dgm:pt>
    <dgm:pt modelId="{238F0952-258B-4381-B491-7CDE12878D0C}" type="parTrans" cxnId="{C5033C08-686F-4BFC-93A1-5B4D2D2B3978}">
      <dgm:prSet/>
      <dgm:spPr/>
      <dgm:t>
        <a:bodyPr/>
        <a:lstStyle/>
        <a:p>
          <a:endParaRPr lang="cs-CZ"/>
        </a:p>
      </dgm:t>
    </dgm:pt>
    <dgm:pt modelId="{3510CCE9-AC1D-4C2A-9225-9EF6BE6B2489}" type="sibTrans" cxnId="{C5033C08-686F-4BFC-93A1-5B4D2D2B3978}">
      <dgm:prSet/>
      <dgm:spPr/>
      <dgm:t>
        <a:bodyPr/>
        <a:lstStyle/>
        <a:p>
          <a:endParaRPr lang="cs-CZ"/>
        </a:p>
      </dgm:t>
    </dgm:pt>
    <dgm:pt modelId="{182EF8F4-23AD-469F-9A29-E79E3D0D8550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2400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</a:rPr>
            <a:t>lze snadno vytvořit standardizovaný životopis</a:t>
          </a:r>
          <a:endParaRPr lang="cs-CZ" sz="2400" dirty="0">
            <a:solidFill>
              <a:schemeClr val="bg1">
                <a:lumMod val="25000"/>
              </a:schemeClr>
            </a:solidFill>
          </a:endParaRPr>
        </a:p>
      </dgm:t>
    </dgm:pt>
    <dgm:pt modelId="{75890DAF-2CB9-4E50-AA38-76991961D120}" type="parTrans" cxnId="{5957716E-516C-4F4B-B12C-C0182D79C1F3}">
      <dgm:prSet/>
      <dgm:spPr/>
      <dgm:t>
        <a:bodyPr/>
        <a:lstStyle/>
        <a:p>
          <a:endParaRPr lang="cs-CZ"/>
        </a:p>
      </dgm:t>
    </dgm:pt>
    <dgm:pt modelId="{2F6B2D8D-C1CC-498E-A775-A2617C8A9809}" type="sibTrans" cxnId="{5957716E-516C-4F4B-B12C-C0182D79C1F3}">
      <dgm:prSet/>
      <dgm:spPr/>
      <dgm:t>
        <a:bodyPr/>
        <a:lstStyle/>
        <a:p>
          <a:endParaRPr lang="cs-CZ"/>
        </a:p>
      </dgm:t>
    </dgm:pt>
    <dgm:pt modelId="{DE8F1BBF-DDBA-400D-BE79-75D509ADBD03}">
      <dgm:prSet phldrT="[Text]"/>
      <dgm:spPr/>
      <dgm:t>
        <a:bodyPr/>
        <a:lstStyle/>
        <a:p>
          <a:r>
            <a:rPr lang="cs-CZ" dirty="0"/>
            <a:t>absolventi </a:t>
          </a:r>
        </a:p>
        <a:p>
          <a:r>
            <a:rPr lang="cs-CZ" dirty="0"/>
            <a:t>a pracující</a:t>
          </a:r>
        </a:p>
      </dgm:t>
    </dgm:pt>
    <dgm:pt modelId="{1F00F4DB-AFD6-43DF-9AA1-CCF5ECB1D029}" type="parTrans" cxnId="{EACE7AEC-E662-4B30-AC96-492C0AA82A14}">
      <dgm:prSet/>
      <dgm:spPr/>
      <dgm:t>
        <a:bodyPr/>
        <a:lstStyle/>
        <a:p>
          <a:endParaRPr lang="cs-CZ"/>
        </a:p>
      </dgm:t>
    </dgm:pt>
    <dgm:pt modelId="{F5B0E597-2FB9-4F4F-BFB0-E68AB0205CE0}" type="sibTrans" cxnId="{EACE7AEC-E662-4B30-AC96-492C0AA82A14}">
      <dgm:prSet/>
      <dgm:spPr/>
      <dgm:t>
        <a:bodyPr/>
        <a:lstStyle/>
        <a:p>
          <a:endParaRPr lang="cs-CZ"/>
        </a:p>
      </dgm:t>
    </dgm:pt>
    <dgm:pt modelId="{B7077EDC-92F1-43CE-8BEA-B572449E1A76}">
      <dgm:prSet phldrT="[Text]"/>
      <dgm:spPr/>
      <dgm:t>
        <a:bodyPr/>
        <a:lstStyle/>
        <a:p>
          <a:r>
            <a:rPr lang="cs-CZ" dirty="0"/>
            <a:t>vzdělávací instituce</a:t>
          </a:r>
        </a:p>
      </dgm:t>
    </dgm:pt>
    <dgm:pt modelId="{2A82C8CA-A861-43EC-A634-CF3E3089F5D6}" type="parTrans" cxnId="{A588982B-358C-4614-99E4-571D99449302}">
      <dgm:prSet/>
      <dgm:spPr/>
      <dgm:t>
        <a:bodyPr/>
        <a:lstStyle/>
        <a:p>
          <a:endParaRPr lang="cs-CZ"/>
        </a:p>
      </dgm:t>
    </dgm:pt>
    <dgm:pt modelId="{13930A1A-231F-4194-B042-A70BBED8140C}" type="sibTrans" cxnId="{A588982B-358C-4614-99E4-571D99449302}">
      <dgm:prSet/>
      <dgm:spPr/>
      <dgm:t>
        <a:bodyPr/>
        <a:lstStyle/>
        <a:p>
          <a:endParaRPr lang="cs-CZ"/>
        </a:p>
      </dgm:t>
    </dgm:pt>
    <dgm:pt modelId="{F22B8494-D061-454F-9D58-391234ECE874}">
      <dgm:prSet phldrT="[Text]" custT="1"/>
      <dgm:spPr/>
      <dgm:t>
        <a:bodyPr/>
        <a:lstStyle/>
        <a:p>
          <a:r>
            <a:rPr lang="cs-CZ" sz="2400" dirty="0">
              <a:solidFill>
                <a:schemeClr val="bg1">
                  <a:lumMod val="25000"/>
                </a:schemeClr>
              </a:solidFill>
            </a:rPr>
            <a:t>škola získá účinný nástroj pro podporu kariérového poradenství</a:t>
          </a:r>
        </a:p>
      </dgm:t>
    </dgm:pt>
    <dgm:pt modelId="{3C38F404-EF2E-49D7-97BB-86F0B005E5D8}" type="parTrans" cxnId="{AF2BF956-451A-4230-9E7C-003A511ABC68}">
      <dgm:prSet/>
      <dgm:spPr/>
      <dgm:t>
        <a:bodyPr/>
        <a:lstStyle/>
        <a:p>
          <a:endParaRPr lang="cs-CZ"/>
        </a:p>
      </dgm:t>
    </dgm:pt>
    <dgm:pt modelId="{9EF37FF4-81B9-4549-B3B9-2B0CAFD6E333}" type="sibTrans" cxnId="{AF2BF956-451A-4230-9E7C-003A511ABC68}">
      <dgm:prSet/>
      <dgm:spPr/>
      <dgm:t>
        <a:bodyPr/>
        <a:lstStyle/>
        <a:p>
          <a:endParaRPr lang="cs-CZ"/>
        </a:p>
      </dgm:t>
    </dgm:pt>
    <dgm:pt modelId="{B8454E50-CFC0-498D-8967-34CEA1508ED8}">
      <dgm:prSet phldrT="[Text]" custT="1"/>
      <dgm:spPr/>
      <dgm:t>
        <a:bodyPr/>
        <a:lstStyle/>
        <a:p>
          <a:r>
            <a:rPr lang="cs-CZ" sz="2400" dirty="0">
              <a:solidFill>
                <a:schemeClr val="bg1">
                  <a:lumMod val="25000"/>
                </a:schemeClr>
              </a:solidFill>
            </a:rPr>
            <a:t>může být posílen zájem o školu, která poskytuje nadstandardní podporu</a:t>
          </a:r>
        </a:p>
      </dgm:t>
    </dgm:pt>
    <dgm:pt modelId="{8E5274E8-1DDB-455F-B249-AB91EA9B2520}" type="parTrans" cxnId="{DF0E49C3-006F-4667-ADCB-4B712B777360}">
      <dgm:prSet/>
      <dgm:spPr/>
      <dgm:t>
        <a:bodyPr/>
        <a:lstStyle/>
        <a:p>
          <a:endParaRPr lang="cs-CZ"/>
        </a:p>
      </dgm:t>
    </dgm:pt>
    <dgm:pt modelId="{E15A0796-E7A3-490F-B936-C2E0D5E0114C}" type="sibTrans" cxnId="{DF0E49C3-006F-4667-ADCB-4B712B777360}">
      <dgm:prSet/>
      <dgm:spPr/>
      <dgm:t>
        <a:bodyPr/>
        <a:lstStyle/>
        <a:p>
          <a:endParaRPr lang="cs-CZ"/>
        </a:p>
      </dgm:t>
    </dgm:pt>
    <dgm:pt modelId="{811F6D98-60A1-4F70-9ACE-B1030D2C0C73}">
      <dgm:prSet phldrT="[Text]"/>
      <dgm:spPr/>
      <dgm:t>
        <a:bodyPr/>
        <a:lstStyle/>
        <a:p>
          <a:r>
            <a:rPr lang="cs-CZ" dirty="0"/>
            <a:t>zaměstnavatelé</a:t>
          </a:r>
        </a:p>
      </dgm:t>
    </dgm:pt>
    <dgm:pt modelId="{CF3E1C9A-9E10-4EAA-8B51-3B4B77447EC1}" type="parTrans" cxnId="{2298A31B-5840-485A-A71C-4FCBC998CADB}">
      <dgm:prSet/>
      <dgm:spPr/>
      <dgm:t>
        <a:bodyPr/>
        <a:lstStyle/>
        <a:p>
          <a:endParaRPr lang="cs-CZ"/>
        </a:p>
      </dgm:t>
    </dgm:pt>
    <dgm:pt modelId="{354B26D9-B30E-4461-A3D3-8FC8B0553045}" type="sibTrans" cxnId="{2298A31B-5840-485A-A71C-4FCBC998CADB}">
      <dgm:prSet/>
      <dgm:spPr/>
      <dgm:t>
        <a:bodyPr/>
        <a:lstStyle/>
        <a:p>
          <a:endParaRPr lang="cs-CZ"/>
        </a:p>
      </dgm:t>
    </dgm:pt>
    <dgm:pt modelId="{38BE4636-6016-40E1-B730-58A21A889280}">
      <dgm:prSet phldrT="[Text]" custT="1"/>
      <dgm:spPr/>
      <dgm:t>
        <a:bodyPr/>
        <a:lstStyle/>
        <a:p>
          <a:r>
            <a:rPr lang="cs-CZ" sz="2400" dirty="0">
              <a:solidFill>
                <a:schemeClr val="bg1">
                  <a:lumMod val="25000"/>
                </a:schemeClr>
              </a:solidFill>
            </a:rPr>
            <a:t>snadná orientace v životopisech</a:t>
          </a:r>
        </a:p>
      </dgm:t>
    </dgm:pt>
    <dgm:pt modelId="{E3B3B196-3AD2-45D0-8E3B-7422BE110E57}" type="parTrans" cxnId="{B3A9FCF7-CF10-43B1-B8F9-FD903257808F}">
      <dgm:prSet/>
      <dgm:spPr/>
      <dgm:t>
        <a:bodyPr/>
        <a:lstStyle/>
        <a:p>
          <a:endParaRPr lang="cs-CZ"/>
        </a:p>
      </dgm:t>
    </dgm:pt>
    <dgm:pt modelId="{748C595C-FC70-42A3-8881-31CB4A92692E}" type="sibTrans" cxnId="{B3A9FCF7-CF10-43B1-B8F9-FD903257808F}">
      <dgm:prSet/>
      <dgm:spPr/>
      <dgm:t>
        <a:bodyPr/>
        <a:lstStyle/>
        <a:p>
          <a:endParaRPr lang="cs-CZ"/>
        </a:p>
      </dgm:t>
    </dgm:pt>
    <dgm:pt modelId="{0B487128-0804-471D-BC59-BEE84E690465}">
      <dgm:prSet custT="1"/>
      <dgm:spPr/>
      <dgm:t>
        <a:bodyPr/>
        <a:lstStyle/>
        <a:p>
          <a:r>
            <a:rPr lang="cs-CZ" sz="2400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</a:rPr>
            <a:t>výstupy jsou zdarma k dispozici ve čtyřech jazycích</a:t>
          </a:r>
        </a:p>
      </dgm:t>
    </dgm:pt>
    <dgm:pt modelId="{9FA8C97E-88F3-4C00-BBB5-7779C5AA1ED9}" type="parTrans" cxnId="{13090C5A-4062-41CD-AC1C-12D6B7935038}">
      <dgm:prSet/>
      <dgm:spPr/>
      <dgm:t>
        <a:bodyPr/>
        <a:lstStyle/>
        <a:p>
          <a:endParaRPr lang="cs-CZ"/>
        </a:p>
      </dgm:t>
    </dgm:pt>
    <dgm:pt modelId="{69D32D47-6F0D-4316-B792-240A675D1534}" type="sibTrans" cxnId="{13090C5A-4062-41CD-AC1C-12D6B7935038}">
      <dgm:prSet/>
      <dgm:spPr/>
      <dgm:t>
        <a:bodyPr/>
        <a:lstStyle/>
        <a:p>
          <a:endParaRPr lang="cs-CZ"/>
        </a:p>
      </dgm:t>
    </dgm:pt>
    <dgm:pt modelId="{4F86E080-916C-4C4F-B463-7CA6E1353AF0}">
      <dgm:prSet custT="1"/>
      <dgm:spPr/>
      <dgm:t>
        <a:bodyPr/>
        <a:lstStyle/>
        <a:p>
          <a:r>
            <a:rPr lang="cs-CZ" sz="240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</a:rPr>
            <a:t>je srozumitelný pro většinu zaměstnavatelů</a:t>
          </a:r>
          <a:endParaRPr lang="cs-CZ" sz="2400" dirty="0">
            <a:solidFill>
              <a:schemeClr val="bg1">
                <a:lumMod val="25000"/>
              </a:schemeClr>
            </a:solidFill>
            <a:latin typeface="Arial" panose="020B0604020202020204" pitchFamily="34" charset="0"/>
          </a:endParaRPr>
        </a:p>
      </dgm:t>
    </dgm:pt>
    <dgm:pt modelId="{EE5CD0B2-D71C-4A58-A6D3-B78C3CE158D5}" type="parTrans" cxnId="{29B21885-4464-4A3E-818C-EF2C5006BCE1}">
      <dgm:prSet/>
      <dgm:spPr/>
      <dgm:t>
        <a:bodyPr/>
        <a:lstStyle/>
        <a:p>
          <a:endParaRPr lang="cs-CZ"/>
        </a:p>
      </dgm:t>
    </dgm:pt>
    <dgm:pt modelId="{60544840-F9BA-428F-9EF7-220CB2BCD6F8}" type="sibTrans" cxnId="{29B21885-4464-4A3E-818C-EF2C5006BCE1}">
      <dgm:prSet/>
      <dgm:spPr/>
      <dgm:t>
        <a:bodyPr/>
        <a:lstStyle/>
        <a:p>
          <a:endParaRPr lang="cs-CZ"/>
        </a:p>
      </dgm:t>
    </dgm:pt>
    <dgm:pt modelId="{F3467C78-38E0-420D-A590-65B1812904ED}">
      <dgm:prSet custT="1"/>
      <dgm:spPr/>
      <dgm:t>
        <a:bodyPr/>
        <a:lstStyle/>
        <a:p>
          <a:r>
            <a:rPr lang="cs-CZ" sz="2400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</a:rPr>
            <a:t>mobilita podává přehled o studijních a praktických zkušenostech a pomáhá vytvářet vlastní </a:t>
          </a:r>
          <a:r>
            <a:rPr lang="cs-CZ" sz="2400" b="1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</a:rPr>
            <a:t>portfolio</a:t>
          </a:r>
        </a:p>
      </dgm:t>
    </dgm:pt>
    <dgm:pt modelId="{8F17F9C4-C827-47D4-AB7C-E6205E2F479C}" type="parTrans" cxnId="{55012541-34A4-4F7C-AA81-78304E3EDB22}">
      <dgm:prSet/>
      <dgm:spPr/>
      <dgm:t>
        <a:bodyPr/>
        <a:lstStyle/>
        <a:p>
          <a:endParaRPr lang="cs-CZ"/>
        </a:p>
      </dgm:t>
    </dgm:pt>
    <dgm:pt modelId="{3C90999F-9328-45CD-9CB5-58FCDB12A137}" type="sibTrans" cxnId="{55012541-34A4-4F7C-AA81-78304E3EDB22}">
      <dgm:prSet/>
      <dgm:spPr/>
      <dgm:t>
        <a:bodyPr/>
        <a:lstStyle/>
        <a:p>
          <a:endParaRPr lang="cs-CZ"/>
        </a:p>
      </dgm:t>
    </dgm:pt>
    <dgm:pt modelId="{10D0E573-706F-4F46-904B-4D506B1EF5E9}">
      <dgm:prSet custT="1"/>
      <dgm:spPr/>
      <dgm:t>
        <a:bodyPr/>
        <a:lstStyle/>
        <a:p>
          <a:r>
            <a:rPr lang="cs-CZ" sz="2400" dirty="0">
              <a:solidFill>
                <a:schemeClr val="bg1">
                  <a:lumMod val="25000"/>
                </a:schemeClr>
              </a:solidFill>
              <a:latin typeface="Arial" panose="020B0604020202020204" pitchFamily="34" charset="0"/>
            </a:rPr>
            <a:t>dodatek k osvědčení přináší jasné informace o získaných kompetencích, včetně úrovně kvalifikace EQF </a:t>
          </a:r>
        </a:p>
      </dgm:t>
    </dgm:pt>
    <dgm:pt modelId="{39989C15-D3FA-440E-A427-F08B5DF07360}" type="parTrans" cxnId="{66731741-2C0E-4511-82F5-45C203A222C1}">
      <dgm:prSet/>
      <dgm:spPr/>
      <dgm:t>
        <a:bodyPr/>
        <a:lstStyle/>
        <a:p>
          <a:endParaRPr lang="cs-CZ"/>
        </a:p>
      </dgm:t>
    </dgm:pt>
    <dgm:pt modelId="{C7819EB0-B483-40A6-A7A7-F0EC045F4FEB}" type="sibTrans" cxnId="{66731741-2C0E-4511-82F5-45C203A222C1}">
      <dgm:prSet/>
      <dgm:spPr/>
      <dgm:t>
        <a:bodyPr/>
        <a:lstStyle/>
        <a:p>
          <a:endParaRPr lang="cs-CZ"/>
        </a:p>
      </dgm:t>
    </dgm:pt>
    <dgm:pt modelId="{FE460E3B-E243-4C2F-ABC1-44712F0531BC}">
      <dgm:prSet phldrT="[Text]" custT="1"/>
      <dgm:spPr/>
      <dgm:t>
        <a:bodyPr/>
        <a:lstStyle/>
        <a:p>
          <a:r>
            <a:rPr lang="cs-CZ" sz="2400" dirty="0">
              <a:solidFill>
                <a:schemeClr val="bg1">
                  <a:lumMod val="25000"/>
                </a:schemeClr>
              </a:solidFill>
            </a:rPr>
            <a:t>získání informací, které se v běžných životopisech zpravidla neobjeví (např. popis dovedností)</a:t>
          </a:r>
        </a:p>
      </dgm:t>
    </dgm:pt>
    <dgm:pt modelId="{5D01677C-48D7-4680-8B47-C54F00038DE5}" type="parTrans" cxnId="{AE599B30-5671-4DE0-AA92-BD86D138326D}">
      <dgm:prSet/>
      <dgm:spPr/>
      <dgm:t>
        <a:bodyPr/>
        <a:lstStyle/>
        <a:p>
          <a:endParaRPr lang="cs-CZ"/>
        </a:p>
      </dgm:t>
    </dgm:pt>
    <dgm:pt modelId="{B3C7BDB2-B2B1-4DB7-9D51-12B6D38FB383}" type="sibTrans" cxnId="{AE599B30-5671-4DE0-AA92-BD86D138326D}">
      <dgm:prSet/>
      <dgm:spPr/>
      <dgm:t>
        <a:bodyPr/>
        <a:lstStyle/>
        <a:p>
          <a:endParaRPr lang="cs-CZ"/>
        </a:p>
      </dgm:t>
    </dgm:pt>
    <dgm:pt modelId="{8D4336FA-3D18-4722-9BB4-5C29650892DD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cs-CZ" sz="2400" dirty="0">
              <a:solidFill>
                <a:schemeClr val="bg1">
                  <a:lumMod val="25000"/>
                </a:schemeClr>
              </a:solidFill>
            </a:rPr>
            <a:t>obsahuje návod ke zpracování motivačního dopisu</a:t>
          </a:r>
        </a:p>
      </dgm:t>
    </dgm:pt>
    <dgm:pt modelId="{CE1E7B18-6CA7-43E0-A8A8-37F044E4EFE6}" type="parTrans" cxnId="{8CA7B7A9-ACD7-412A-8476-0E510EC1D411}">
      <dgm:prSet/>
      <dgm:spPr/>
      <dgm:t>
        <a:bodyPr/>
        <a:lstStyle/>
        <a:p>
          <a:endParaRPr lang="cs-CZ"/>
        </a:p>
      </dgm:t>
    </dgm:pt>
    <dgm:pt modelId="{60525DFF-4ACA-40CB-AD3D-8AEFF2A28E4F}" type="sibTrans" cxnId="{8CA7B7A9-ACD7-412A-8476-0E510EC1D411}">
      <dgm:prSet/>
      <dgm:spPr/>
      <dgm:t>
        <a:bodyPr/>
        <a:lstStyle/>
        <a:p>
          <a:endParaRPr lang="cs-CZ"/>
        </a:p>
      </dgm:t>
    </dgm:pt>
    <dgm:pt modelId="{37A257F1-B97B-4C22-8CCC-CDC603F1BE02}" type="pres">
      <dgm:prSet presAssocID="{8AA16B53-CD8D-4AA5-BBA2-23C8FBB08D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3550069-E295-4168-BD56-54C908DF10A1}" type="pres">
      <dgm:prSet presAssocID="{2F47E4D3-2084-49C3-96F6-BD7AB1BBE131}" presName="linNode" presStyleCnt="0"/>
      <dgm:spPr/>
    </dgm:pt>
    <dgm:pt modelId="{AF23F612-28B4-4CE9-89EF-1912823BFCCB}" type="pres">
      <dgm:prSet presAssocID="{2F47E4D3-2084-49C3-96F6-BD7AB1BBE131}" presName="parentText" presStyleLbl="node1" presStyleIdx="0" presStyleCnt="4" custScaleX="72928" custLinFactNeighborX="-2704" custLinFactNeighborY="-4451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1872D76-8EC6-445E-A4F1-C05645F80170}" type="pres">
      <dgm:prSet presAssocID="{2F47E4D3-2084-49C3-96F6-BD7AB1BBE131}" presName="descendantText" presStyleLbl="alignAccFollowNode1" presStyleIdx="0" presStyleCnt="3" custScaleY="331430" custLinFactNeighborX="262" custLinFactNeighborY="1025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F374E1-BA77-4FE7-9DA1-67038F64ACAB}" type="pres">
      <dgm:prSet presAssocID="{3510CCE9-AC1D-4C2A-9225-9EF6BE6B2489}" presName="sp" presStyleCnt="0"/>
      <dgm:spPr/>
    </dgm:pt>
    <dgm:pt modelId="{5509E777-345F-4CF5-BEDE-B7959A603502}" type="pres">
      <dgm:prSet presAssocID="{DE8F1BBF-DDBA-400D-BE79-75D509ADBD03}" presName="linNode" presStyleCnt="0"/>
      <dgm:spPr/>
    </dgm:pt>
    <dgm:pt modelId="{7D708EC7-06E6-4678-9E18-87F57944C875}" type="pres">
      <dgm:prSet presAssocID="{DE8F1BBF-DDBA-400D-BE79-75D509ADBD03}" presName="parentText" presStyleLbl="node1" presStyleIdx="1" presStyleCnt="4" custScaleX="72928" custLinFactY="-14520" custLinFactNeighborX="-3478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E8E85E-F474-47C7-90ED-C22E5910C807}" type="pres">
      <dgm:prSet presAssocID="{F5B0E597-2FB9-4F4F-BFB0-E68AB0205CE0}" presName="sp" presStyleCnt="0"/>
      <dgm:spPr/>
    </dgm:pt>
    <dgm:pt modelId="{C7DEE218-61D5-405B-8B0A-48B8F1A346D7}" type="pres">
      <dgm:prSet presAssocID="{B7077EDC-92F1-43CE-8BEA-B572449E1A76}" presName="linNode" presStyleCnt="0"/>
      <dgm:spPr/>
    </dgm:pt>
    <dgm:pt modelId="{1E57A01D-F9E7-40D7-801C-282AFD799CD3}" type="pres">
      <dgm:prSet presAssocID="{B7077EDC-92F1-43CE-8BEA-B572449E1A76}" presName="parentText" presStyleLbl="node1" presStyleIdx="2" presStyleCnt="4" custScaleX="72928" custLinFactNeighborX="-1956" custLinFactNeighborY="-4881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7F0B06-2580-4679-8231-98AF8011FC07}" type="pres">
      <dgm:prSet presAssocID="{B7077EDC-92F1-43CE-8BEA-B572449E1A76}" presName="descendantText" presStyleLbl="alignAccFollowNode1" presStyleIdx="1" presStyleCnt="3" custLinFactNeighborX="1439" custLinFactNeighborY="-667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94C7BC-91CF-4CF3-AB78-728BF70A36AC}" type="pres">
      <dgm:prSet presAssocID="{13930A1A-231F-4194-B042-A70BBED8140C}" presName="sp" presStyleCnt="0"/>
      <dgm:spPr/>
    </dgm:pt>
    <dgm:pt modelId="{06166F0E-EFB3-43E4-83DF-9E66689897B0}" type="pres">
      <dgm:prSet presAssocID="{811F6D98-60A1-4F70-9ACE-B1030D2C0C73}" presName="linNode" presStyleCnt="0"/>
      <dgm:spPr/>
    </dgm:pt>
    <dgm:pt modelId="{355A851D-5FBA-4D2D-BCCE-CECAD7622405}" type="pres">
      <dgm:prSet presAssocID="{811F6D98-60A1-4F70-9ACE-B1030D2C0C73}" presName="parentText" presStyleLbl="node1" presStyleIdx="3" presStyleCnt="4" custScaleX="72928" custLinFactNeighborX="-1956" custLinFactNeighborY="-3959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261111-10EA-4C89-839D-8769B2538235}" type="pres">
      <dgm:prSet presAssocID="{811F6D98-60A1-4F70-9ACE-B1030D2C0C73}" presName="descendantText" presStyleLbl="alignAccFollowNode1" presStyleIdx="2" presStyleCnt="3" custLinFactNeighborX="2758" custLinFactNeighborY="-551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6731741-2C0E-4511-82F5-45C203A222C1}" srcId="{2F47E4D3-2084-49C3-96F6-BD7AB1BBE131}" destId="{10D0E573-706F-4F46-904B-4D506B1EF5E9}" srcOrd="5" destOrd="0" parTransId="{39989C15-D3FA-440E-A427-F08B5DF07360}" sibTransId="{C7819EB0-B483-40A6-A7A7-F0EC045F4FEB}"/>
    <dgm:cxn modelId="{EACE7AEC-E662-4B30-AC96-492C0AA82A14}" srcId="{8AA16B53-CD8D-4AA5-BBA2-23C8FBB08D12}" destId="{DE8F1BBF-DDBA-400D-BE79-75D509ADBD03}" srcOrd="1" destOrd="0" parTransId="{1F00F4DB-AFD6-43DF-9AA1-CCF5ECB1D029}" sibTransId="{F5B0E597-2FB9-4F4F-BFB0-E68AB0205CE0}"/>
    <dgm:cxn modelId="{F58AE44C-3B8A-4667-A197-12F26776AE18}" type="presOf" srcId="{0B487128-0804-471D-BC59-BEE84E690465}" destId="{51872D76-8EC6-445E-A4F1-C05645F80170}" srcOrd="0" destOrd="2" presId="urn:microsoft.com/office/officeart/2005/8/layout/vList5"/>
    <dgm:cxn modelId="{614E24C7-E16B-468E-B3EA-57C931C0BC70}" type="presOf" srcId="{B8454E50-CFC0-498D-8967-34CEA1508ED8}" destId="{927F0B06-2580-4679-8231-98AF8011FC07}" srcOrd="0" destOrd="1" presId="urn:microsoft.com/office/officeart/2005/8/layout/vList5"/>
    <dgm:cxn modelId="{693D1EBB-1EDE-42F4-BBC2-0576871DE89B}" type="presOf" srcId="{38BE4636-6016-40E1-B730-58A21A889280}" destId="{07261111-10EA-4C89-839D-8769B2538235}" srcOrd="0" destOrd="0" presId="urn:microsoft.com/office/officeart/2005/8/layout/vList5"/>
    <dgm:cxn modelId="{A588982B-358C-4614-99E4-571D99449302}" srcId="{8AA16B53-CD8D-4AA5-BBA2-23C8FBB08D12}" destId="{B7077EDC-92F1-43CE-8BEA-B572449E1A76}" srcOrd="2" destOrd="0" parTransId="{2A82C8CA-A861-43EC-A634-CF3E3089F5D6}" sibTransId="{13930A1A-231F-4194-B042-A70BBED8140C}"/>
    <dgm:cxn modelId="{A448BC1A-CF9D-406E-BB4F-CF634D184216}" type="presOf" srcId="{811F6D98-60A1-4F70-9ACE-B1030D2C0C73}" destId="{355A851D-5FBA-4D2D-BCCE-CECAD7622405}" srcOrd="0" destOrd="0" presId="urn:microsoft.com/office/officeart/2005/8/layout/vList5"/>
    <dgm:cxn modelId="{695AD692-77AE-4178-B9C2-AF59E40A1FE9}" type="presOf" srcId="{FE460E3B-E243-4C2F-ABC1-44712F0531BC}" destId="{07261111-10EA-4C89-839D-8769B2538235}" srcOrd="0" destOrd="1" presId="urn:microsoft.com/office/officeart/2005/8/layout/vList5"/>
    <dgm:cxn modelId="{2298A31B-5840-485A-A71C-4FCBC998CADB}" srcId="{8AA16B53-CD8D-4AA5-BBA2-23C8FBB08D12}" destId="{811F6D98-60A1-4F70-9ACE-B1030D2C0C73}" srcOrd="3" destOrd="0" parTransId="{CF3E1C9A-9E10-4EAA-8B51-3B4B77447EC1}" sibTransId="{354B26D9-B30E-4461-A3D3-8FC8B0553045}"/>
    <dgm:cxn modelId="{5957716E-516C-4F4B-B12C-C0182D79C1F3}" srcId="{2F47E4D3-2084-49C3-96F6-BD7AB1BBE131}" destId="{182EF8F4-23AD-469F-9A29-E79E3D0D8550}" srcOrd="0" destOrd="0" parTransId="{75890DAF-2CB9-4E50-AA38-76991961D120}" sibTransId="{2F6B2D8D-C1CC-498E-A775-A2617C8A9809}"/>
    <dgm:cxn modelId="{29B21885-4464-4A3E-818C-EF2C5006BCE1}" srcId="{2F47E4D3-2084-49C3-96F6-BD7AB1BBE131}" destId="{4F86E080-916C-4C4F-B463-7CA6E1353AF0}" srcOrd="3" destOrd="0" parTransId="{EE5CD0B2-D71C-4A58-A6D3-B78C3CE158D5}" sibTransId="{60544840-F9BA-428F-9EF7-220CB2BCD6F8}"/>
    <dgm:cxn modelId="{13090C5A-4062-41CD-AC1C-12D6B7935038}" srcId="{2F47E4D3-2084-49C3-96F6-BD7AB1BBE131}" destId="{0B487128-0804-471D-BC59-BEE84E690465}" srcOrd="2" destOrd="0" parTransId="{9FA8C97E-88F3-4C00-BBB5-7779C5AA1ED9}" sibTransId="{69D32D47-6F0D-4316-B792-240A675D1534}"/>
    <dgm:cxn modelId="{AE599B30-5671-4DE0-AA92-BD86D138326D}" srcId="{811F6D98-60A1-4F70-9ACE-B1030D2C0C73}" destId="{FE460E3B-E243-4C2F-ABC1-44712F0531BC}" srcOrd="1" destOrd="0" parTransId="{5D01677C-48D7-4680-8B47-C54F00038DE5}" sibTransId="{B3C7BDB2-B2B1-4DB7-9D51-12B6D38FB383}"/>
    <dgm:cxn modelId="{B3A9FCF7-CF10-43B1-B8F9-FD903257808F}" srcId="{811F6D98-60A1-4F70-9ACE-B1030D2C0C73}" destId="{38BE4636-6016-40E1-B730-58A21A889280}" srcOrd="0" destOrd="0" parTransId="{E3B3B196-3AD2-45D0-8E3B-7422BE110E57}" sibTransId="{748C595C-FC70-42A3-8881-31CB4A92692E}"/>
    <dgm:cxn modelId="{C5033C08-686F-4BFC-93A1-5B4D2D2B3978}" srcId="{8AA16B53-CD8D-4AA5-BBA2-23C8FBB08D12}" destId="{2F47E4D3-2084-49C3-96F6-BD7AB1BBE131}" srcOrd="0" destOrd="0" parTransId="{238F0952-258B-4381-B491-7CDE12878D0C}" sibTransId="{3510CCE9-AC1D-4C2A-9225-9EF6BE6B2489}"/>
    <dgm:cxn modelId="{215A58AF-A542-4BE1-878E-91D4C1488820}" type="presOf" srcId="{F3467C78-38E0-420D-A590-65B1812904ED}" destId="{51872D76-8EC6-445E-A4F1-C05645F80170}" srcOrd="0" destOrd="4" presId="urn:microsoft.com/office/officeart/2005/8/layout/vList5"/>
    <dgm:cxn modelId="{8C49FFC3-E1D0-4483-B6B3-3F792B983AEA}" type="presOf" srcId="{4F86E080-916C-4C4F-B463-7CA6E1353AF0}" destId="{51872D76-8EC6-445E-A4F1-C05645F80170}" srcOrd="0" destOrd="3" presId="urn:microsoft.com/office/officeart/2005/8/layout/vList5"/>
    <dgm:cxn modelId="{8CA7B7A9-ACD7-412A-8476-0E510EC1D411}" srcId="{2F47E4D3-2084-49C3-96F6-BD7AB1BBE131}" destId="{8D4336FA-3D18-4722-9BB4-5C29650892DD}" srcOrd="1" destOrd="0" parTransId="{CE1E7B18-6CA7-43E0-A8A8-37F044E4EFE6}" sibTransId="{60525DFF-4ACA-40CB-AD3D-8AEFF2A28E4F}"/>
    <dgm:cxn modelId="{84D2A0D7-5DC1-4E56-B63F-E9086CC23142}" type="presOf" srcId="{8AA16B53-CD8D-4AA5-BBA2-23C8FBB08D12}" destId="{37A257F1-B97B-4C22-8CCC-CDC603F1BE02}" srcOrd="0" destOrd="0" presId="urn:microsoft.com/office/officeart/2005/8/layout/vList5"/>
    <dgm:cxn modelId="{4B30067D-30CF-425B-9D99-10579E6AA8AC}" type="presOf" srcId="{2F47E4D3-2084-49C3-96F6-BD7AB1BBE131}" destId="{AF23F612-28B4-4CE9-89EF-1912823BFCCB}" srcOrd="0" destOrd="0" presId="urn:microsoft.com/office/officeart/2005/8/layout/vList5"/>
    <dgm:cxn modelId="{23D75527-E550-4791-BA94-3B2C6A0D12E2}" type="presOf" srcId="{8D4336FA-3D18-4722-9BB4-5C29650892DD}" destId="{51872D76-8EC6-445E-A4F1-C05645F80170}" srcOrd="0" destOrd="1" presId="urn:microsoft.com/office/officeart/2005/8/layout/vList5"/>
    <dgm:cxn modelId="{DF0E49C3-006F-4667-ADCB-4B712B777360}" srcId="{B7077EDC-92F1-43CE-8BEA-B572449E1A76}" destId="{B8454E50-CFC0-498D-8967-34CEA1508ED8}" srcOrd="1" destOrd="0" parTransId="{8E5274E8-1DDB-455F-B249-AB91EA9B2520}" sibTransId="{E15A0796-E7A3-490F-B936-C2E0D5E0114C}"/>
    <dgm:cxn modelId="{73910692-51C5-4007-B935-5E526851AF35}" type="presOf" srcId="{182EF8F4-23AD-469F-9A29-E79E3D0D8550}" destId="{51872D76-8EC6-445E-A4F1-C05645F80170}" srcOrd="0" destOrd="0" presId="urn:microsoft.com/office/officeart/2005/8/layout/vList5"/>
    <dgm:cxn modelId="{AF2BF956-451A-4230-9E7C-003A511ABC68}" srcId="{B7077EDC-92F1-43CE-8BEA-B572449E1A76}" destId="{F22B8494-D061-454F-9D58-391234ECE874}" srcOrd="0" destOrd="0" parTransId="{3C38F404-EF2E-49D7-97BB-86F0B005E5D8}" sibTransId="{9EF37FF4-81B9-4549-B3B9-2B0CAFD6E333}"/>
    <dgm:cxn modelId="{55012541-34A4-4F7C-AA81-78304E3EDB22}" srcId="{2F47E4D3-2084-49C3-96F6-BD7AB1BBE131}" destId="{F3467C78-38E0-420D-A590-65B1812904ED}" srcOrd="4" destOrd="0" parTransId="{8F17F9C4-C827-47D4-AB7C-E6205E2F479C}" sibTransId="{3C90999F-9328-45CD-9CB5-58FCDB12A137}"/>
    <dgm:cxn modelId="{99E9B3B6-D763-4260-BD32-94AE7B218C2B}" type="presOf" srcId="{F22B8494-D061-454F-9D58-391234ECE874}" destId="{927F0B06-2580-4679-8231-98AF8011FC07}" srcOrd="0" destOrd="0" presId="urn:microsoft.com/office/officeart/2005/8/layout/vList5"/>
    <dgm:cxn modelId="{191B2611-C637-43DE-9A16-26F259A75E3E}" type="presOf" srcId="{10D0E573-706F-4F46-904B-4D506B1EF5E9}" destId="{51872D76-8EC6-445E-A4F1-C05645F80170}" srcOrd="0" destOrd="5" presId="urn:microsoft.com/office/officeart/2005/8/layout/vList5"/>
    <dgm:cxn modelId="{36EF3907-7949-4020-BCC9-86BAF5A60947}" type="presOf" srcId="{DE8F1BBF-DDBA-400D-BE79-75D509ADBD03}" destId="{7D708EC7-06E6-4678-9E18-87F57944C875}" srcOrd="0" destOrd="0" presId="urn:microsoft.com/office/officeart/2005/8/layout/vList5"/>
    <dgm:cxn modelId="{4E09742C-9AFC-4A78-9934-9599BC8ABAC5}" type="presOf" srcId="{B7077EDC-92F1-43CE-8BEA-B572449E1A76}" destId="{1E57A01D-F9E7-40D7-801C-282AFD799CD3}" srcOrd="0" destOrd="0" presId="urn:microsoft.com/office/officeart/2005/8/layout/vList5"/>
    <dgm:cxn modelId="{D9A443FC-B26E-4AD1-B24A-F704A28EA5FE}" type="presParOf" srcId="{37A257F1-B97B-4C22-8CCC-CDC603F1BE02}" destId="{D3550069-E295-4168-BD56-54C908DF10A1}" srcOrd="0" destOrd="0" presId="urn:microsoft.com/office/officeart/2005/8/layout/vList5"/>
    <dgm:cxn modelId="{03BDFF37-204C-4A3E-9FCE-B94BFFF15F71}" type="presParOf" srcId="{D3550069-E295-4168-BD56-54C908DF10A1}" destId="{AF23F612-28B4-4CE9-89EF-1912823BFCCB}" srcOrd="0" destOrd="0" presId="urn:microsoft.com/office/officeart/2005/8/layout/vList5"/>
    <dgm:cxn modelId="{E11D2242-3488-4B94-A5B2-8094925B5638}" type="presParOf" srcId="{D3550069-E295-4168-BD56-54C908DF10A1}" destId="{51872D76-8EC6-445E-A4F1-C05645F80170}" srcOrd="1" destOrd="0" presId="urn:microsoft.com/office/officeart/2005/8/layout/vList5"/>
    <dgm:cxn modelId="{7234FE92-C167-4462-AD2F-E63110CAE408}" type="presParOf" srcId="{37A257F1-B97B-4C22-8CCC-CDC603F1BE02}" destId="{1CF374E1-BA77-4FE7-9DA1-67038F64ACAB}" srcOrd="1" destOrd="0" presId="urn:microsoft.com/office/officeart/2005/8/layout/vList5"/>
    <dgm:cxn modelId="{CF248491-44CB-4D80-9C75-6FB8F8ECB9B7}" type="presParOf" srcId="{37A257F1-B97B-4C22-8CCC-CDC603F1BE02}" destId="{5509E777-345F-4CF5-BEDE-B7959A603502}" srcOrd="2" destOrd="0" presId="urn:microsoft.com/office/officeart/2005/8/layout/vList5"/>
    <dgm:cxn modelId="{C93A7B9A-80EB-4880-9AC1-39A880C10402}" type="presParOf" srcId="{5509E777-345F-4CF5-BEDE-B7959A603502}" destId="{7D708EC7-06E6-4678-9E18-87F57944C875}" srcOrd="0" destOrd="0" presId="urn:microsoft.com/office/officeart/2005/8/layout/vList5"/>
    <dgm:cxn modelId="{64EE5D96-D19B-4905-9A9E-624F57C233AC}" type="presParOf" srcId="{37A257F1-B97B-4C22-8CCC-CDC603F1BE02}" destId="{24E8E85E-F474-47C7-90ED-C22E5910C807}" srcOrd="3" destOrd="0" presId="urn:microsoft.com/office/officeart/2005/8/layout/vList5"/>
    <dgm:cxn modelId="{DDD09F31-D021-48EF-A669-94A06F43E641}" type="presParOf" srcId="{37A257F1-B97B-4C22-8CCC-CDC603F1BE02}" destId="{C7DEE218-61D5-405B-8B0A-48B8F1A346D7}" srcOrd="4" destOrd="0" presId="urn:microsoft.com/office/officeart/2005/8/layout/vList5"/>
    <dgm:cxn modelId="{41D7FAFF-8584-4DB9-8F10-31100E98F118}" type="presParOf" srcId="{C7DEE218-61D5-405B-8B0A-48B8F1A346D7}" destId="{1E57A01D-F9E7-40D7-801C-282AFD799CD3}" srcOrd="0" destOrd="0" presId="urn:microsoft.com/office/officeart/2005/8/layout/vList5"/>
    <dgm:cxn modelId="{25C9564E-BDAE-43C8-9A82-F9E2234EB6B3}" type="presParOf" srcId="{C7DEE218-61D5-405B-8B0A-48B8F1A346D7}" destId="{927F0B06-2580-4679-8231-98AF8011FC07}" srcOrd="1" destOrd="0" presId="urn:microsoft.com/office/officeart/2005/8/layout/vList5"/>
    <dgm:cxn modelId="{181B8A22-957A-4241-A393-406A7CB038D7}" type="presParOf" srcId="{37A257F1-B97B-4C22-8CCC-CDC603F1BE02}" destId="{6F94C7BC-91CF-4CF3-AB78-728BF70A36AC}" srcOrd="5" destOrd="0" presId="urn:microsoft.com/office/officeart/2005/8/layout/vList5"/>
    <dgm:cxn modelId="{25FA3041-4F24-4586-9608-677C9F58379F}" type="presParOf" srcId="{37A257F1-B97B-4C22-8CCC-CDC603F1BE02}" destId="{06166F0E-EFB3-43E4-83DF-9E66689897B0}" srcOrd="6" destOrd="0" presId="urn:microsoft.com/office/officeart/2005/8/layout/vList5"/>
    <dgm:cxn modelId="{94B388A7-E6A2-462A-AE4F-5507E2E8EE2A}" type="presParOf" srcId="{06166F0E-EFB3-43E4-83DF-9E66689897B0}" destId="{355A851D-5FBA-4D2D-BCCE-CECAD7622405}" srcOrd="0" destOrd="0" presId="urn:microsoft.com/office/officeart/2005/8/layout/vList5"/>
    <dgm:cxn modelId="{19D95EEA-2C5A-49F8-8CA5-6E480DEFE276}" type="presParOf" srcId="{06166F0E-EFB3-43E4-83DF-9E66689897B0}" destId="{07261111-10EA-4C89-839D-8769B253823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9872663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8138" y="857250"/>
            <a:ext cx="4116387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300412"/>
            <a:ext cx="789813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" y="6629400"/>
            <a:ext cx="9870378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D9C3A12-1E0F-412B-B376-8089A55D946C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721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A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03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704850" y="647700"/>
            <a:ext cx="0" cy="1028700"/>
          </a:xfrm>
          <a:prstGeom prst="line">
            <a:avLst/>
          </a:prstGeom>
          <a:ln w="63500">
            <a:solidFill>
              <a:srgbClr val="2BC3E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943122" y="804259"/>
            <a:ext cx="1650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>
              <a:defRPr lang="uk-UA" sz="4000" b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uk-UA" dirty="0"/>
          </a:p>
        </p:txBody>
      </p: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P-KAP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704850" y="9429750"/>
            <a:ext cx="0" cy="590550"/>
          </a:xfrm>
          <a:prstGeom prst="line">
            <a:avLst/>
          </a:prstGeom>
          <a:ln w="63500">
            <a:solidFill>
              <a:schemeClr val="bg2">
                <a:lumMod val="85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7"/>
          <p:cNvSpPr txBox="1">
            <a:spLocks/>
          </p:cNvSpPr>
          <p:nvPr userDrawn="1"/>
        </p:nvSpPr>
        <p:spPr>
          <a:xfrm>
            <a:off x="952500" y="9540169"/>
            <a:ext cx="164973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uk-UA" sz="4000" b="1" kern="1200">
                <a:solidFill>
                  <a:schemeClr val="tx1"/>
                </a:solidFill>
                <a:latin typeface="+mn-lt"/>
                <a:ea typeface="Roboto Condensed" panose="02000000000000000000" pitchFamily="2" charset="0"/>
                <a:cs typeface="+mn-cs"/>
              </a:defRPr>
            </a:lvl1pPr>
          </a:lstStyle>
          <a:p>
            <a:r>
              <a:rPr lang="cs-CZ" sz="2800" dirty="0">
                <a:solidFill>
                  <a:schemeClr val="bg2">
                    <a:lumMod val="85000"/>
                  </a:schemeClr>
                </a:solidFill>
                <a:latin typeface="Arial" panose="020B0604020202020204" pitchFamily="34" charset="0"/>
              </a:rPr>
              <a:t>P-KAP</a:t>
            </a:r>
            <a:endParaRPr lang="en-US" sz="2800" dirty="0">
              <a:solidFill>
                <a:schemeClr val="bg2">
                  <a:lumMod val="8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8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7620000" y="2476500"/>
            <a:ext cx="2743200" cy="27432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na ikonu přidáte obrázek.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944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2"/>
          </p:nvPr>
        </p:nvSpPr>
        <p:spPr>
          <a:xfrm>
            <a:off x="-4763" y="0"/>
            <a:ext cx="18288000" cy="102870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64772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87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734" r:id="rId2"/>
    <p:sldLayoutId id="2147483735" r:id="rId3"/>
    <p:sldLayoutId id="2147483736" r:id="rId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pokorny@nuv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693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5709" y="2300914"/>
            <a:ext cx="11887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Cyklus kvality z pohledu kariérového poradenství</a:t>
            </a:r>
          </a:p>
          <a:p>
            <a:pPr algn="ctr"/>
            <a:endParaRPr lang="cs-CZ" sz="40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cs-CZ" sz="4000" b="1" dirty="0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využití elektronické verze </a:t>
            </a:r>
            <a:r>
              <a:rPr lang="cs-CZ" sz="4000" b="1" dirty="0" err="1">
                <a:solidFill>
                  <a:srgbClr val="2BC3E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Europass</a:t>
            </a:r>
            <a:endParaRPr lang="en-US" sz="4000" b="1" dirty="0">
              <a:solidFill>
                <a:srgbClr val="2BC3E1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581400" y="2300914"/>
            <a:ext cx="685800" cy="685800"/>
            <a:chOff x="6324600" y="4114799"/>
            <a:chExt cx="685800" cy="685800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 rot="10800000">
            <a:off x="13716000" y="5143500"/>
            <a:ext cx="685800" cy="685800"/>
            <a:chOff x="6324600" y="4114799"/>
            <a:chExt cx="685800" cy="6858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324600" y="4114799"/>
              <a:ext cx="0" cy="68580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324600" y="4114799"/>
              <a:ext cx="685800" cy="0"/>
            </a:xfrm>
            <a:prstGeom prst="line">
              <a:avLst/>
            </a:prstGeom>
            <a:ln w="38100" cap="sq">
              <a:solidFill>
                <a:srgbClr val="2BC3E1"/>
              </a:solidFill>
              <a:bevel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D12570FC-9A06-4C0D-8F90-FB8CD4D91A02}"/>
              </a:ext>
            </a:extLst>
          </p:cNvPr>
          <p:cNvSpPr txBox="1"/>
          <p:nvPr/>
        </p:nvSpPr>
        <p:spPr>
          <a:xfrm flipH="1">
            <a:off x="3703319" y="7429500"/>
            <a:ext cx="54406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RNDr. Petr Pokorný</a:t>
            </a:r>
          </a:p>
          <a:p>
            <a:pPr lvl="0"/>
            <a:r>
              <a:rPr lang="cs-CZ" sz="3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</a:rPr>
              <a:t>tel.:	776 133 506</a:t>
            </a:r>
          </a:p>
          <a:p>
            <a:pPr lvl="0"/>
            <a:r>
              <a:rPr lang="cs-CZ" sz="32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petr.pokorny@nuv.cz</a:t>
            </a:r>
            <a:endParaRPr lang="cs-CZ" sz="32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85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D0BE52-6CDB-48D9-8AD7-A9F645EC2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Kariérové poradenství a jeho služby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39BBB9E8-D062-4E2A-8A03-3E63684A6793}"/>
              </a:ext>
            </a:extLst>
          </p:cNvPr>
          <p:cNvSpPr txBox="1"/>
          <p:nvPr/>
        </p:nvSpPr>
        <p:spPr>
          <a:xfrm>
            <a:off x="1295400" y="2324100"/>
            <a:ext cx="153506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chemeClr val="bg1">
                    <a:lumMod val="25000"/>
                  </a:schemeClr>
                </a:solidFill>
              </a:rPr>
              <a:t>Kariérové poradenství je systém služeb, které pomáhají jednotlivcům různého věku </a:t>
            </a:r>
          </a:p>
          <a:p>
            <a:r>
              <a:rPr lang="cs-CZ" sz="3200" dirty="0">
                <a:solidFill>
                  <a:schemeClr val="bg1">
                    <a:lumMod val="25000"/>
                  </a:schemeClr>
                </a:solidFill>
              </a:rPr>
              <a:t>a v </a:t>
            </a:r>
            <a:r>
              <a:rPr lang="cs-CZ" sz="3200" b="1" dirty="0">
                <a:solidFill>
                  <a:schemeClr val="bg1">
                    <a:lumMod val="25000"/>
                  </a:schemeClr>
                </a:solidFill>
              </a:rPr>
              <a:t>jakémkoliv období života </a:t>
            </a:r>
            <a:r>
              <a:rPr lang="cs-CZ" sz="3200" dirty="0">
                <a:solidFill>
                  <a:schemeClr val="bg1">
                    <a:lumMod val="25000"/>
                  </a:schemeClr>
                </a:solidFill>
              </a:rPr>
              <a:t>při volbě </a:t>
            </a:r>
            <a:r>
              <a:rPr lang="cs-CZ" sz="3200" b="1" dirty="0">
                <a:solidFill>
                  <a:schemeClr val="bg1">
                    <a:lumMod val="25000"/>
                  </a:schemeClr>
                </a:solidFill>
              </a:rPr>
              <a:t>vzdělávání</a:t>
            </a:r>
            <a:r>
              <a:rPr lang="cs-CZ" sz="3200" dirty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cs-CZ" sz="3200" b="1" dirty="0">
                <a:solidFill>
                  <a:schemeClr val="bg1">
                    <a:lumMod val="25000"/>
                  </a:schemeClr>
                </a:solidFill>
              </a:rPr>
              <a:t>profesní přípravy</a:t>
            </a:r>
            <a:r>
              <a:rPr lang="cs-CZ" sz="3200" dirty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cs-CZ" sz="3200" b="1" dirty="0">
                <a:solidFill>
                  <a:schemeClr val="bg1">
                    <a:lumMod val="25000"/>
                  </a:schemeClr>
                </a:solidFill>
              </a:rPr>
              <a:t>povolání</a:t>
            </a:r>
            <a:r>
              <a:rPr lang="cs-CZ" sz="3200" dirty="0">
                <a:solidFill>
                  <a:schemeClr val="bg1">
                    <a:lumMod val="25000"/>
                  </a:schemeClr>
                </a:solidFill>
              </a:rPr>
              <a:t> </a:t>
            </a:r>
          </a:p>
          <a:p>
            <a:r>
              <a:rPr lang="cs-CZ" sz="3200" dirty="0">
                <a:solidFill>
                  <a:schemeClr val="bg1">
                    <a:lumMod val="25000"/>
                  </a:schemeClr>
                </a:solidFill>
              </a:rPr>
              <a:t>a při </a:t>
            </a:r>
            <a:r>
              <a:rPr lang="cs-CZ" sz="3200" b="1" dirty="0">
                <a:solidFill>
                  <a:schemeClr val="bg1">
                    <a:lumMod val="25000"/>
                  </a:schemeClr>
                </a:solidFill>
              </a:rPr>
              <a:t>řízení vlastní kariéry</a:t>
            </a:r>
            <a:r>
              <a:rPr lang="cs-CZ" sz="3200" dirty="0">
                <a:solidFill>
                  <a:schemeClr val="bg1">
                    <a:lumMod val="25000"/>
                  </a:schemeClr>
                </a:solidFill>
              </a:rPr>
              <a:t>.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2215EBFB-17DB-43A8-A8BD-ABFAD042ED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5349383"/>
              </p:ext>
            </p:extLst>
          </p:nvPr>
        </p:nvGraphicFramePr>
        <p:xfrm>
          <a:off x="1447800" y="4076700"/>
          <a:ext cx="150114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475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xmlns="" id="{4180DA65-91FD-49CE-BD9B-A8AB8F3D2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vnímáme proces kvality v kariérovém poradenství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xmlns="" id="{AC65228B-44B2-4143-8AE1-5904A6CB9673}"/>
              </a:ext>
            </a:extLst>
          </p:cNvPr>
          <p:cNvSpPr txBox="1"/>
          <p:nvPr/>
        </p:nvSpPr>
        <p:spPr>
          <a:xfrm>
            <a:off x="152400" y="2487915"/>
            <a:ext cx="582095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Co nám říká </a:t>
            </a:r>
            <a:r>
              <a:rPr lang="cs-CZ" i="1" dirty="0" err="1">
                <a:solidFill>
                  <a:schemeClr val="bg1">
                    <a:lumMod val="50000"/>
                  </a:schemeClr>
                </a:solidFill>
              </a:rPr>
              <a:t>Demingův</a:t>
            </a:r>
            <a:r>
              <a:rPr lang="cs-CZ" i="1" dirty="0">
                <a:solidFill>
                  <a:schemeClr val="bg1">
                    <a:lumMod val="50000"/>
                  </a:schemeClr>
                </a:solidFill>
              </a:rPr>
              <a:t> PDCA cyklus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D504859C-F832-463A-BF67-93CF0997E4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2728767"/>
              </p:ext>
            </p:extLst>
          </p:nvPr>
        </p:nvGraphicFramePr>
        <p:xfrm>
          <a:off x="915413" y="3467100"/>
          <a:ext cx="3810000" cy="4028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BDE375F7-9986-4AD0-9B65-4DD43851E116}"/>
              </a:ext>
            </a:extLst>
          </p:cNvPr>
          <p:cNvSpPr txBox="1"/>
          <p:nvPr/>
        </p:nvSpPr>
        <p:spPr>
          <a:xfrm flipH="1">
            <a:off x="8199119" y="3467100"/>
            <a:ext cx="8930643" cy="55092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Jak se projeví v implementaci kariérového poradenství ve škole?</a:t>
            </a:r>
          </a:p>
          <a:p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V ŠAPI nastavená strategie školy je v praxi ověřena a následně může být rozvíjena v ŠAPII. Realizaci mohou podpořit sofistikované nástroje. </a:t>
            </a:r>
          </a:p>
          <a:p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Nabízí se především: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>
                <a:solidFill>
                  <a:schemeClr val="bg1">
                    <a:lumMod val="50000"/>
                  </a:schemeClr>
                </a:solidFill>
              </a:rPr>
              <a:t>Infoabsolvent</a:t>
            </a:r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50000"/>
                  </a:schemeClr>
                </a:solidFill>
              </a:rPr>
              <a:t>NSK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 err="1">
                <a:solidFill>
                  <a:schemeClr val="bg1">
                    <a:lumMod val="50000"/>
                  </a:schemeClr>
                </a:solidFill>
              </a:rPr>
              <a:t>Europass</a:t>
            </a:r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4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97D23CD-A319-44CE-BE1A-242183865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kariérovému poradenství nabízí </a:t>
            </a:r>
            <a:r>
              <a:rPr lang="cs-CZ" dirty="0" err="1"/>
              <a:t>Europass</a:t>
            </a:r>
            <a:r>
              <a:rPr lang="cs-CZ" dirty="0"/>
              <a:t>?</a:t>
            </a:r>
          </a:p>
        </p:txBody>
      </p:sp>
      <p:pic>
        <p:nvPicPr>
          <p:cNvPr id="1026" name="Picture 2" descr="http://www.europass.cz/wp-content/uploads/Role-NCE-%C4%8CR10.png">
            <a:extLst>
              <a:ext uri="{FF2B5EF4-FFF2-40B4-BE49-F238E27FC236}">
                <a16:creationId xmlns:a16="http://schemas.microsoft.com/office/drawing/2014/main" xmlns="" id="{DD4831C6-D793-4BE2-89C8-EBD04054E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14501"/>
            <a:ext cx="11887200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xmlns="" id="{7544F395-A3E7-43B9-9607-EA89F2AFB1CF}"/>
              </a:ext>
            </a:extLst>
          </p:cNvPr>
          <p:cNvSpPr txBox="1"/>
          <p:nvPr/>
        </p:nvSpPr>
        <p:spPr>
          <a:xfrm>
            <a:off x="2895600" y="8724900"/>
            <a:ext cx="12457256" cy="50783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chemeClr val="bg1">
                    <a:lumMod val="25000"/>
                  </a:schemeClr>
                </a:solidFill>
              </a:rPr>
              <a:t>Europass</a:t>
            </a:r>
            <a:r>
              <a:rPr lang="cs-CZ" dirty="0">
                <a:solidFill>
                  <a:schemeClr val="bg1">
                    <a:lumMod val="25000"/>
                  </a:schemeClr>
                </a:solidFill>
              </a:rPr>
              <a:t> má přínos především pro </a:t>
            </a:r>
            <a:r>
              <a:rPr lang="cs-CZ" b="1" dirty="0">
                <a:solidFill>
                  <a:schemeClr val="bg1">
                    <a:lumMod val="25000"/>
                  </a:schemeClr>
                </a:solidFill>
              </a:rPr>
              <a:t>kariérové vzdělávání </a:t>
            </a:r>
            <a:r>
              <a:rPr lang="cs-CZ" dirty="0">
                <a:solidFill>
                  <a:schemeClr val="bg1">
                    <a:lumMod val="25000"/>
                  </a:schemeClr>
                </a:solidFill>
              </a:rPr>
              <a:t>a </a:t>
            </a:r>
            <a:r>
              <a:rPr lang="cs-CZ" b="1" dirty="0">
                <a:solidFill>
                  <a:schemeClr val="bg1">
                    <a:lumMod val="25000"/>
                  </a:schemeClr>
                </a:solidFill>
              </a:rPr>
              <a:t>profesní orientaci</a:t>
            </a:r>
            <a:r>
              <a:rPr lang="cs-CZ" dirty="0">
                <a:solidFill>
                  <a:schemeClr val="bg1">
                    <a:lumMod val="2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569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7C1BDFC-EBD1-498E-B4F0-B7D2ACC07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</a:t>
            </a:r>
            <a:r>
              <a:rPr lang="cs-CZ" dirty="0" err="1"/>
              <a:t>Europass</a:t>
            </a:r>
            <a:r>
              <a:rPr lang="cs-CZ" dirty="0"/>
              <a:t> pro uživatele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4D573546-B584-44E5-8AF0-13A60C7E77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3854322"/>
              </p:ext>
            </p:extLst>
          </p:nvPr>
        </p:nvGraphicFramePr>
        <p:xfrm>
          <a:off x="943122" y="1562100"/>
          <a:ext cx="16042551" cy="812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034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385961" y="2588955"/>
            <a:ext cx="15621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v oblasti kariérového vzdělávání mají zájemci (žáci i učitelé) uživatelsky přátelského průvodce pro tvorbu životopisu a motivačního dopisu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je usnadněna komunikace se zaměstnavateli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při systematickém užívání vznikne portfolio, které uživatele může provázet celou pracovní kariéru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s ohledem na aktuálně řešená témata (včetně předčasných odchodů ze vzdělávání) lze považovat za významný i efekt motivační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především při mezinárodním kontaktu usnadní komunikaci díky evidenci úrovně kvalifikace EQF, uváděné na vysvědčeních, výučních listech, diplomech a dodatcích k osvědčení a diplomu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Dochází k postupnému zvyšování počtu uživatelů. V roce 2017 obdrželo Europass – dodatek k osvědčení 73 % absolventů SŠ.</a:t>
            </a:r>
            <a:endParaRPr lang="en-US" sz="3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z hlediska kariérového poradenství</a:t>
            </a:r>
          </a:p>
        </p:txBody>
      </p:sp>
    </p:spTree>
    <p:extLst>
      <p:ext uri="{BB962C8B-B14F-4D97-AF65-F5344CB8AC3E}">
        <p14:creationId xmlns:p14="http://schemas.microsoft.com/office/powerpoint/2010/main" val="2731744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3"/>
          <p:cNvSpPr txBox="1"/>
          <p:nvPr/>
        </p:nvSpPr>
        <p:spPr>
          <a:xfrm>
            <a:off x="1409700" y="1738372"/>
            <a:ext cx="156210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Školy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vnímají ve významné většině </a:t>
            </a:r>
            <a:r>
              <a:rPr lang="cs-CZ" sz="3200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Europass</a:t>
            </a: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kladně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pedagogičtí pracovníci zaměření na kariérové poradenství nástroj využívají nebo se připravují využívat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malý nebo žádný zájem lze identifikovat u škol, které nemají větší zájem ani o kariérové poradenství ve škole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učitelé paralelně připravují žáky i na jiné způsoby zpracování životopisu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Zaměstnavatelé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v rámci regionálních pracovišť Hospodářské komory podle referencí roste kladné vnímání nástroje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menší zaměstnavatelé ve většině případů dosud tento nástroj neznali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Úřady práce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pracovníci ÚP, kteří jsou v kontaktu s klienty, Europass a jeho možnosti prakticky plošně vítají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endParaRPr lang="en-US" sz="3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Zkušenosti z praxe – na základě rozhovorů</a:t>
            </a:r>
          </a:p>
        </p:txBody>
      </p:sp>
    </p:spTree>
    <p:extLst>
      <p:ext uri="{BB962C8B-B14F-4D97-AF65-F5344CB8AC3E}">
        <p14:creationId xmlns:p14="http://schemas.microsoft.com/office/powerpoint/2010/main" val="487360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4"/>
          <p:cNvGrpSpPr>
            <a:grpSpLocks noChangeAspect="1"/>
          </p:cNvGrpSpPr>
          <p:nvPr/>
        </p:nvGrpSpPr>
        <p:grpSpPr bwMode="auto">
          <a:xfrm>
            <a:off x="2474243" y="4000500"/>
            <a:ext cx="13491914" cy="1804705"/>
            <a:chOff x="4205" y="3032"/>
            <a:chExt cx="3110" cy="416"/>
          </a:xfrm>
        </p:grpSpPr>
        <p:sp>
          <p:nvSpPr>
            <p:cNvPr id="13" name="AutoShape 3"/>
            <p:cNvSpPr>
              <a:spLocks noChangeAspect="1" noChangeArrowheads="1" noTextEdit="1"/>
            </p:cNvSpPr>
            <p:nvPr/>
          </p:nvSpPr>
          <p:spPr bwMode="auto">
            <a:xfrm>
              <a:off x="4205" y="3032"/>
              <a:ext cx="3110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6783" y="3049"/>
              <a:ext cx="366" cy="252"/>
            </a:xfrm>
            <a:custGeom>
              <a:avLst/>
              <a:gdLst>
                <a:gd name="T0" fmla="*/ 1108 w 1597"/>
                <a:gd name="T1" fmla="*/ 588 h 1077"/>
                <a:gd name="T2" fmla="*/ 1108 w 1597"/>
                <a:gd name="T3" fmla="*/ 479 h 1077"/>
                <a:gd name="T4" fmla="*/ 992 w 1597"/>
                <a:gd name="T5" fmla="*/ 479 h 1077"/>
                <a:gd name="T6" fmla="*/ 897 w 1597"/>
                <a:gd name="T7" fmla="*/ 603 h 1077"/>
                <a:gd name="T8" fmla="*/ 795 w 1597"/>
                <a:gd name="T9" fmla="*/ 548 h 1077"/>
                <a:gd name="T10" fmla="*/ 747 w 1597"/>
                <a:gd name="T11" fmla="*/ 566 h 1077"/>
                <a:gd name="T12" fmla="*/ 878 w 1597"/>
                <a:gd name="T13" fmla="*/ 626 h 1077"/>
                <a:gd name="T14" fmla="*/ 695 w 1597"/>
                <a:gd name="T15" fmla="*/ 864 h 1077"/>
                <a:gd name="T16" fmla="*/ 692 w 1597"/>
                <a:gd name="T17" fmla="*/ 864 h 1077"/>
                <a:gd name="T18" fmla="*/ 394 w 1597"/>
                <a:gd name="T19" fmla="*/ 484 h 1077"/>
                <a:gd name="T20" fmla="*/ 732 w 1597"/>
                <a:gd name="T21" fmla="*/ 54 h 1077"/>
                <a:gd name="T22" fmla="*/ 732 w 1597"/>
                <a:gd name="T23" fmla="*/ 471 h 1077"/>
                <a:gd name="T24" fmla="*/ 831 w 1597"/>
                <a:gd name="T25" fmla="*/ 471 h 1077"/>
                <a:gd name="T26" fmla="*/ 831 w 1597"/>
                <a:gd name="T27" fmla="*/ 357 h 1077"/>
                <a:gd name="T28" fmla="*/ 1029 w 1597"/>
                <a:gd name="T29" fmla="*/ 408 h 1077"/>
                <a:gd name="T30" fmla="*/ 1169 w 1597"/>
                <a:gd name="T31" fmla="*/ 512 h 1077"/>
                <a:gd name="T32" fmla="*/ 1108 w 1597"/>
                <a:gd name="T33" fmla="*/ 588 h 1077"/>
                <a:gd name="T34" fmla="*/ 1146 w 1597"/>
                <a:gd name="T35" fmla="*/ 615 h 1077"/>
                <a:gd name="T36" fmla="*/ 1277 w 1597"/>
                <a:gd name="T37" fmla="*/ 497 h 1077"/>
                <a:gd name="T38" fmla="*/ 1094 w 1597"/>
                <a:gd name="T39" fmla="*/ 368 h 1077"/>
                <a:gd name="T40" fmla="*/ 855 w 1597"/>
                <a:gd name="T41" fmla="*/ 263 h 1077"/>
                <a:gd name="T42" fmla="*/ 852 w 1597"/>
                <a:gd name="T43" fmla="*/ 245 h 1077"/>
                <a:gd name="T44" fmla="*/ 1020 w 1597"/>
                <a:gd name="T45" fmla="*/ 146 h 1077"/>
                <a:gd name="T46" fmla="*/ 1202 w 1597"/>
                <a:gd name="T47" fmla="*/ 204 h 1077"/>
                <a:gd name="T48" fmla="*/ 1246 w 1597"/>
                <a:gd name="T49" fmla="*/ 190 h 1077"/>
                <a:gd name="T50" fmla="*/ 1020 w 1597"/>
                <a:gd name="T51" fmla="*/ 126 h 1077"/>
                <a:gd name="T52" fmla="*/ 831 w 1597"/>
                <a:gd name="T53" fmla="*/ 162 h 1077"/>
                <a:gd name="T54" fmla="*/ 831 w 1597"/>
                <a:gd name="T55" fmla="*/ 0 h 1077"/>
                <a:gd name="T56" fmla="*/ 715 w 1597"/>
                <a:gd name="T57" fmla="*/ 0 h 1077"/>
                <a:gd name="T58" fmla="*/ 418 w 1597"/>
                <a:gd name="T59" fmla="*/ 385 h 1077"/>
                <a:gd name="T60" fmla="*/ 416 w 1597"/>
                <a:gd name="T61" fmla="*/ 385 h 1077"/>
                <a:gd name="T62" fmla="*/ 113 w 1597"/>
                <a:gd name="T63" fmla="*/ 0 h 1077"/>
                <a:gd name="T64" fmla="*/ 0 w 1597"/>
                <a:gd name="T65" fmla="*/ 0 h 1077"/>
                <a:gd name="T66" fmla="*/ 0 w 1597"/>
                <a:gd name="T67" fmla="*/ 471 h 1077"/>
                <a:gd name="T68" fmla="*/ 55 w 1597"/>
                <a:gd name="T69" fmla="*/ 471 h 1077"/>
                <a:gd name="T70" fmla="*/ 55 w 1597"/>
                <a:gd name="T71" fmla="*/ 60 h 1077"/>
                <a:gd name="T72" fmla="*/ 387 w 1597"/>
                <a:gd name="T73" fmla="*/ 479 h 1077"/>
                <a:gd name="T74" fmla="*/ 285 w 1597"/>
                <a:gd name="T75" fmla="*/ 479 h 1077"/>
                <a:gd name="T76" fmla="*/ 285 w 1597"/>
                <a:gd name="T77" fmla="*/ 951 h 1077"/>
                <a:gd name="T78" fmla="*/ 332 w 1597"/>
                <a:gd name="T79" fmla="*/ 951 h 1077"/>
                <a:gd name="T80" fmla="*/ 332 w 1597"/>
                <a:gd name="T81" fmla="*/ 539 h 1077"/>
                <a:gd name="T82" fmla="*/ 668 w 1597"/>
                <a:gd name="T83" fmla="*/ 964 h 1077"/>
                <a:gd name="T84" fmla="*/ 670 w 1597"/>
                <a:gd name="T85" fmla="*/ 964 h 1077"/>
                <a:gd name="T86" fmla="*/ 1009 w 1597"/>
                <a:gd name="T87" fmla="*/ 533 h 1077"/>
                <a:gd name="T88" fmla="*/ 1009 w 1597"/>
                <a:gd name="T89" fmla="*/ 951 h 1077"/>
                <a:gd name="T90" fmla="*/ 1108 w 1597"/>
                <a:gd name="T91" fmla="*/ 951 h 1077"/>
                <a:gd name="T92" fmla="*/ 1108 w 1597"/>
                <a:gd name="T93" fmla="*/ 637 h 1077"/>
                <a:gd name="T94" fmla="*/ 1284 w 1597"/>
                <a:gd name="T95" fmla="*/ 637 h 1077"/>
                <a:gd name="T96" fmla="*/ 1284 w 1597"/>
                <a:gd name="T97" fmla="*/ 1077 h 1077"/>
                <a:gd name="T98" fmla="*/ 1386 w 1597"/>
                <a:gd name="T99" fmla="*/ 1077 h 1077"/>
                <a:gd name="T100" fmla="*/ 1386 w 1597"/>
                <a:gd name="T101" fmla="*/ 637 h 1077"/>
                <a:gd name="T102" fmla="*/ 1597 w 1597"/>
                <a:gd name="T103" fmla="*/ 637 h 1077"/>
                <a:gd name="T104" fmla="*/ 1597 w 1597"/>
                <a:gd name="T105" fmla="*/ 615 h 1077"/>
                <a:gd name="T106" fmla="*/ 1146 w 1597"/>
                <a:gd name="T107" fmla="*/ 615 h 1077"/>
                <a:gd name="T108" fmla="*/ 1068 w 1597"/>
                <a:gd name="T109" fmla="*/ 96 h 1077"/>
                <a:gd name="T110" fmla="*/ 1229 w 1597"/>
                <a:gd name="T111" fmla="*/ 0 h 1077"/>
                <a:gd name="T112" fmla="*/ 1178 w 1597"/>
                <a:gd name="T113" fmla="*/ 0 h 1077"/>
                <a:gd name="T114" fmla="*/ 1030 w 1597"/>
                <a:gd name="T115" fmla="*/ 67 h 1077"/>
                <a:gd name="T116" fmla="*/ 879 w 1597"/>
                <a:gd name="T117" fmla="*/ 0 h 1077"/>
                <a:gd name="T118" fmla="*/ 831 w 1597"/>
                <a:gd name="T119" fmla="*/ 0 h 1077"/>
                <a:gd name="T120" fmla="*/ 994 w 1597"/>
                <a:gd name="T121" fmla="*/ 96 h 1077"/>
                <a:gd name="T122" fmla="*/ 1068 w 1597"/>
                <a:gd name="T123" fmla="*/ 96 h 10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7" h="1077">
                  <a:moveTo>
                    <a:pt x="1108" y="588"/>
                  </a:moveTo>
                  <a:lnTo>
                    <a:pt x="1108" y="479"/>
                  </a:lnTo>
                  <a:lnTo>
                    <a:pt x="992" y="479"/>
                  </a:lnTo>
                  <a:lnTo>
                    <a:pt x="897" y="603"/>
                  </a:lnTo>
                  <a:cubicBezTo>
                    <a:pt x="857" y="593"/>
                    <a:pt x="822" y="575"/>
                    <a:pt x="795" y="548"/>
                  </a:cubicBezTo>
                  <a:lnTo>
                    <a:pt x="747" y="566"/>
                  </a:lnTo>
                  <a:cubicBezTo>
                    <a:pt x="778" y="595"/>
                    <a:pt x="824" y="615"/>
                    <a:pt x="878" y="626"/>
                  </a:cubicBezTo>
                  <a:lnTo>
                    <a:pt x="695" y="864"/>
                  </a:lnTo>
                  <a:lnTo>
                    <a:pt x="692" y="864"/>
                  </a:lnTo>
                  <a:lnTo>
                    <a:pt x="394" y="484"/>
                  </a:lnTo>
                  <a:lnTo>
                    <a:pt x="732" y="54"/>
                  </a:lnTo>
                  <a:lnTo>
                    <a:pt x="732" y="471"/>
                  </a:lnTo>
                  <a:lnTo>
                    <a:pt x="831" y="471"/>
                  </a:lnTo>
                  <a:lnTo>
                    <a:pt x="831" y="357"/>
                  </a:lnTo>
                  <a:cubicBezTo>
                    <a:pt x="884" y="378"/>
                    <a:pt x="956" y="391"/>
                    <a:pt x="1029" y="408"/>
                  </a:cubicBezTo>
                  <a:cubicBezTo>
                    <a:pt x="1137" y="431"/>
                    <a:pt x="1169" y="472"/>
                    <a:pt x="1169" y="512"/>
                  </a:cubicBezTo>
                  <a:cubicBezTo>
                    <a:pt x="1169" y="542"/>
                    <a:pt x="1147" y="569"/>
                    <a:pt x="1108" y="588"/>
                  </a:cubicBezTo>
                  <a:close/>
                  <a:moveTo>
                    <a:pt x="1146" y="615"/>
                  </a:moveTo>
                  <a:cubicBezTo>
                    <a:pt x="1217" y="592"/>
                    <a:pt x="1270" y="552"/>
                    <a:pt x="1277" y="497"/>
                  </a:cubicBezTo>
                  <a:cubicBezTo>
                    <a:pt x="1277" y="418"/>
                    <a:pt x="1185" y="387"/>
                    <a:pt x="1094" y="368"/>
                  </a:cubicBezTo>
                  <a:cubicBezTo>
                    <a:pt x="963" y="342"/>
                    <a:pt x="870" y="320"/>
                    <a:pt x="855" y="263"/>
                  </a:cubicBezTo>
                  <a:cubicBezTo>
                    <a:pt x="852" y="256"/>
                    <a:pt x="852" y="251"/>
                    <a:pt x="852" y="245"/>
                  </a:cubicBezTo>
                  <a:cubicBezTo>
                    <a:pt x="855" y="184"/>
                    <a:pt x="941" y="146"/>
                    <a:pt x="1020" y="146"/>
                  </a:cubicBezTo>
                  <a:cubicBezTo>
                    <a:pt x="1100" y="146"/>
                    <a:pt x="1151" y="156"/>
                    <a:pt x="1202" y="204"/>
                  </a:cubicBezTo>
                  <a:lnTo>
                    <a:pt x="1246" y="190"/>
                  </a:lnTo>
                  <a:cubicBezTo>
                    <a:pt x="1189" y="139"/>
                    <a:pt x="1112" y="126"/>
                    <a:pt x="1020" y="126"/>
                  </a:cubicBezTo>
                  <a:cubicBezTo>
                    <a:pt x="944" y="126"/>
                    <a:pt x="878" y="139"/>
                    <a:pt x="831" y="162"/>
                  </a:cubicBezTo>
                  <a:lnTo>
                    <a:pt x="831" y="0"/>
                  </a:lnTo>
                  <a:lnTo>
                    <a:pt x="715" y="0"/>
                  </a:lnTo>
                  <a:lnTo>
                    <a:pt x="418" y="385"/>
                  </a:lnTo>
                  <a:lnTo>
                    <a:pt x="416" y="385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471"/>
                  </a:lnTo>
                  <a:lnTo>
                    <a:pt x="55" y="471"/>
                  </a:lnTo>
                  <a:lnTo>
                    <a:pt x="55" y="60"/>
                  </a:lnTo>
                  <a:lnTo>
                    <a:pt x="387" y="479"/>
                  </a:lnTo>
                  <a:lnTo>
                    <a:pt x="285" y="479"/>
                  </a:lnTo>
                  <a:lnTo>
                    <a:pt x="285" y="951"/>
                  </a:lnTo>
                  <a:lnTo>
                    <a:pt x="332" y="951"/>
                  </a:lnTo>
                  <a:lnTo>
                    <a:pt x="332" y="539"/>
                  </a:lnTo>
                  <a:lnTo>
                    <a:pt x="668" y="964"/>
                  </a:lnTo>
                  <a:lnTo>
                    <a:pt x="670" y="964"/>
                  </a:lnTo>
                  <a:lnTo>
                    <a:pt x="1009" y="533"/>
                  </a:lnTo>
                  <a:lnTo>
                    <a:pt x="1009" y="951"/>
                  </a:lnTo>
                  <a:lnTo>
                    <a:pt x="1108" y="951"/>
                  </a:lnTo>
                  <a:lnTo>
                    <a:pt x="1108" y="637"/>
                  </a:lnTo>
                  <a:lnTo>
                    <a:pt x="1284" y="637"/>
                  </a:lnTo>
                  <a:lnTo>
                    <a:pt x="1284" y="1077"/>
                  </a:lnTo>
                  <a:lnTo>
                    <a:pt x="1386" y="1077"/>
                  </a:lnTo>
                  <a:lnTo>
                    <a:pt x="1386" y="637"/>
                  </a:lnTo>
                  <a:lnTo>
                    <a:pt x="1597" y="637"/>
                  </a:lnTo>
                  <a:lnTo>
                    <a:pt x="1597" y="615"/>
                  </a:lnTo>
                  <a:lnTo>
                    <a:pt x="1146" y="615"/>
                  </a:lnTo>
                  <a:close/>
                  <a:moveTo>
                    <a:pt x="1068" y="96"/>
                  </a:moveTo>
                  <a:lnTo>
                    <a:pt x="1229" y="0"/>
                  </a:lnTo>
                  <a:lnTo>
                    <a:pt x="1178" y="0"/>
                  </a:lnTo>
                  <a:lnTo>
                    <a:pt x="1030" y="67"/>
                  </a:lnTo>
                  <a:lnTo>
                    <a:pt x="879" y="0"/>
                  </a:lnTo>
                  <a:lnTo>
                    <a:pt x="831" y="0"/>
                  </a:lnTo>
                  <a:lnTo>
                    <a:pt x="994" y="96"/>
                  </a:lnTo>
                  <a:lnTo>
                    <a:pt x="1068" y="96"/>
                  </a:lnTo>
                  <a:close/>
                </a:path>
              </a:pathLst>
            </a:custGeom>
            <a:solidFill>
              <a:srgbClr val="3793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6588" y="3329"/>
              <a:ext cx="39" cy="35"/>
            </a:xfrm>
            <a:custGeom>
              <a:avLst/>
              <a:gdLst>
                <a:gd name="T0" fmla="*/ 0 w 172"/>
                <a:gd name="T1" fmla="*/ 0 h 149"/>
                <a:gd name="T2" fmla="*/ 23 w 172"/>
                <a:gd name="T3" fmla="*/ 0 h 149"/>
                <a:gd name="T4" fmla="*/ 86 w 172"/>
                <a:gd name="T5" fmla="*/ 135 h 149"/>
                <a:gd name="T6" fmla="*/ 150 w 172"/>
                <a:gd name="T7" fmla="*/ 0 h 149"/>
                <a:gd name="T8" fmla="*/ 172 w 172"/>
                <a:gd name="T9" fmla="*/ 0 h 149"/>
                <a:gd name="T10" fmla="*/ 172 w 172"/>
                <a:gd name="T11" fmla="*/ 149 h 149"/>
                <a:gd name="T12" fmla="*/ 157 w 172"/>
                <a:gd name="T13" fmla="*/ 149 h 149"/>
                <a:gd name="T14" fmla="*/ 158 w 172"/>
                <a:gd name="T15" fmla="*/ 13 h 149"/>
                <a:gd name="T16" fmla="*/ 95 w 172"/>
                <a:gd name="T17" fmla="*/ 149 h 149"/>
                <a:gd name="T18" fmla="*/ 78 w 172"/>
                <a:gd name="T19" fmla="*/ 149 h 149"/>
                <a:gd name="T20" fmla="*/ 13 w 172"/>
                <a:gd name="T21" fmla="*/ 13 h 149"/>
                <a:gd name="T22" fmla="*/ 14 w 172"/>
                <a:gd name="T23" fmla="*/ 149 h 149"/>
                <a:gd name="T24" fmla="*/ 0 w 172"/>
                <a:gd name="T25" fmla="*/ 149 h 149"/>
                <a:gd name="T26" fmla="*/ 0 w 172"/>
                <a:gd name="T2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2" h="149">
                  <a:moveTo>
                    <a:pt x="0" y="0"/>
                  </a:moveTo>
                  <a:lnTo>
                    <a:pt x="23" y="0"/>
                  </a:lnTo>
                  <a:lnTo>
                    <a:pt x="86" y="135"/>
                  </a:lnTo>
                  <a:lnTo>
                    <a:pt x="150" y="0"/>
                  </a:lnTo>
                  <a:lnTo>
                    <a:pt x="172" y="0"/>
                  </a:lnTo>
                  <a:lnTo>
                    <a:pt x="172" y="149"/>
                  </a:lnTo>
                  <a:lnTo>
                    <a:pt x="157" y="149"/>
                  </a:lnTo>
                  <a:lnTo>
                    <a:pt x="158" y="13"/>
                  </a:lnTo>
                  <a:lnTo>
                    <a:pt x="95" y="149"/>
                  </a:lnTo>
                  <a:lnTo>
                    <a:pt x="78" y="149"/>
                  </a:lnTo>
                  <a:lnTo>
                    <a:pt x="13" y="13"/>
                  </a:lnTo>
                  <a:lnTo>
                    <a:pt x="14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6640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6657" y="3329"/>
              <a:ext cx="31" cy="35"/>
            </a:xfrm>
            <a:custGeom>
              <a:avLst/>
              <a:gdLst>
                <a:gd name="T0" fmla="*/ 0 w 138"/>
                <a:gd name="T1" fmla="*/ 0 h 149"/>
                <a:gd name="T2" fmla="*/ 19 w 138"/>
                <a:gd name="T3" fmla="*/ 0 h 149"/>
                <a:gd name="T4" fmla="*/ 123 w 138"/>
                <a:gd name="T5" fmla="*/ 134 h 149"/>
                <a:gd name="T6" fmla="*/ 123 w 138"/>
                <a:gd name="T7" fmla="*/ 0 h 149"/>
                <a:gd name="T8" fmla="*/ 138 w 138"/>
                <a:gd name="T9" fmla="*/ 0 h 149"/>
                <a:gd name="T10" fmla="*/ 138 w 138"/>
                <a:gd name="T11" fmla="*/ 149 h 149"/>
                <a:gd name="T12" fmla="*/ 118 w 138"/>
                <a:gd name="T13" fmla="*/ 149 h 149"/>
                <a:gd name="T14" fmla="*/ 15 w 138"/>
                <a:gd name="T15" fmla="*/ 16 h 149"/>
                <a:gd name="T16" fmla="*/ 15 w 138"/>
                <a:gd name="T17" fmla="*/ 149 h 149"/>
                <a:gd name="T18" fmla="*/ 0 w 138"/>
                <a:gd name="T19" fmla="*/ 149 h 149"/>
                <a:gd name="T20" fmla="*/ 0 w 138"/>
                <a:gd name="T2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49">
                  <a:moveTo>
                    <a:pt x="0" y="0"/>
                  </a:moveTo>
                  <a:lnTo>
                    <a:pt x="19" y="0"/>
                  </a:lnTo>
                  <a:lnTo>
                    <a:pt x="123" y="134"/>
                  </a:lnTo>
                  <a:lnTo>
                    <a:pt x="123" y="0"/>
                  </a:lnTo>
                  <a:lnTo>
                    <a:pt x="138" y="0"/>
                  </a:lnTo>
                  <a:lnTo>
                    <a:pt x="138" y="149"/>
                  </a:lnTo>
                  <a:lnTo>
                    <a:pt x="118" y="149"/>
                  </a:lnTo>
                  <a:lnTo>
                    <a:pt x="15" y="16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6701" y="3329"/>
              <a:ext cx="4" cy="35"/>
            </a:xfrm>
            <a:prstGeom prst="rect">
              <a:avLst/>
            </a:pr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6716" y="3328"/>
              <a:ext cx="29" cy="37"/>
            </a:xfrm>
            <a:custGeom>
              <a:avLst/>
              <a:gdLst>
                <a:gd name="T0" fmla="*/ 16 w 125"/>
                <a:gd name="T1" fmla="*/ 103 h 156"/>
                <a:gd name="T2" fmla="*/ 16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2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6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6" y="103"/>
                  </a:moveTo>
                  <a:lnTo>
                    <a:pt x="16" y="104"/>
                  </a:lnTo>
                  <a:cubicBezTo>
                    <a:pt x="16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2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6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3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6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0" name="Freeform 11"/>
            <p:cNvSpPr>
              <a:spLocks/>
            </p:cNvSpPr>
            <p:nvPr/>
          </p:nvSpPr>
          <p:spPr bwMode="auto">
            <a:xfrm>
              <a:off x="6752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6791" y="3329"/>
              <a:ext cx="26" cy="35"/>
            </a:xfrm>
            <a:custGeom>
              <a:avLst/>
              <a:gdLst>
                <a:gd name="T0" fmla="*/ 0 w 115"/>
                <a:gd name="T1" fmla="*/ 0 h 149"/>
                <a:gd name="T2" fmla="*/ 115 w 115"/>
                <a:gd name="T3" fmla="*/ 0 h 149"/>
                <a:gd name="T4" fmla="*/ 115 w 115"/>
                <a:gd name="T5" fmla="*/ 14 h 149"/>
                <a:gd name="T6" fmla="*/ 15 w 115"/>
                <a:gd name="T7" fmla="*/ 14 h 149"/>
                <a:gd name="T8" fmla="*/ 15 w 115"/>
                <a:gd name="T9" fmla="*/ 66 h 149"/>
                <a:gd name="T10" fmla="*/ 107 w 115"/>
                <a:gd name="T11" fmla="*/ 66 h 149"/>
                <a:gd name="T12" fmla="*/ 107 w 115"/>
                <a:gd name="T13" fmla="*/ 80 h 149"/>
                <a:gd name="T14" fmla="*/ 15 w 115"/>
                <a:gd name="T15" fmla="*/ 80 h 149"/>
                <a:gd name="T16" fmla="*/ 15 w 115"/>
                <a:gd name="T17" fmla="*/ 135 h 149"/>
                <a:gd name="T18" fmla="*/ 115 w 115"/>
                <a:gd name="T19" fmla="*/ 135 h 149"/>
                <a:gd name="T20" fmla="*/ 115 w 115"/>
                <a:gd name="T21" fmla="*/ 149 h 149"/>
                <a:gd name="T22" fmla="*/ 0 w 115"/>
                <a:gd name="T23" fmla="*/ 149 h 149"/>
                <a:gd name="T24" fmla="*/ 0 w 115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5" h="149">
                  <a:moveTo>
                    <a:pt x="0" y="0"/>
                  </a:moveTo>
                  <a:lnTo>
                    <a:pt x="115" y="0"/>
                  </a:lnTo>
                  <a:lnTo>
                    <a:pt x="115" y="14"/>
                  </a:lnTo>
                  <a:lnTo>
                    <a:pt x="15" y="14"/>
                  </a:lnTo>
                  <a:lnTo>
                    <a:pt x="15" y="66"/>
                  </a:lnTo>
                  <a:lnTo>
                    <a:pt x="107" y="66"/>
                  </a:lnTo>
                  <a:lnTo>
                    <a:pt x="107" y="80"/>
                  </a:lnTo>
                  <a:lnTo>
                    <a:pt x="15" y="80"/>
                  </a:lnTo>
                  <a:lnTo>
                    <a:pt x="15" y="135"/>
                  </a:lnTo>
                  <a:lnTo>
                    <a:pt x="115" y="135"/>
                  </a:lnTo>
                  <a:lnTo>
                    <a:pt x="1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2" name="Freeform 13"/>
            <p:cNvSpPr>
              <a:spLocks noEditPoints="1"/>
            </p:cNvSpPr>
            <p:nvPr/>
          </p:nvSpPr>
          <p:spPr bwMode="auto">
            <a:xfrm>
              <a:off x="6828" y="3329"/>
              <a:ext cx="30" cy="35"/>
            </a:xfrm>
            <a:custGeom>
              <a:avLst/>
              <a:gdLst>
                <a:gd name="T0" fmla="*/ 15 w 129"/>
                <a:gd name="T1" fmla="*/ 14 h 149"/>
                <a:gd name="T2" fmla="*/ 15 w 129"/>
                <a:gd name="T3" fmla="*/ 71 h 149"/>
                <a:gd name="T4" fmla="*/ 70 w 129"/>
                <a:gd name="T5" fmla="*/ 71 h 149"/>
                <a:gd name="T6" fmla="*/ 110 w 129"/>
                <a:gd name="T7" fmla="*/ 43 h 149"/>
                <a:gd name="T8" fmla="*/ 68 w 129"/>
                <a:gd name="T9" fmla="*/ 14 h 149"/>
                <a:gd name="T10" fmla="*/ 15 w 129"/>
                <a:gd name="T11" fmla="*/ 14 h 149"/>
                <a:gd name="T12" fmla="*/ 0 w 129"/>
                <a:gd name="T13" fmla="*/ 0 h 149"/>
                <a:gd name="T14" fmla="*/ 72 w 129"/>
                <a:gd name="T15" fmla="*/ 0 h 149"/>
                <a:gd name="T16" fmla="*/ 125 w 129"/>
                <a:gd name="T17" fmla="*/ 40 h 149"/>
                <a:gd name="T18" fmla="*/ 99 w 129"/>
                <a:gd name="T19" fmla="*/ 78 h 149"/>
                <a:gd name="T20" fmla="*/ 122 w 129"/>
                <a:gd name="T21" fmla="*/ 106 h 149"/>
                <a:gd name="T22" fmla="*/ 129 w 129"/>
                <a:gd name="T23" fmla="*/ 149 h 149"/>
                <a:gd name="T24" fmla="*/ 112 w 129"/>
                <a:gd name="T25" fmla="*/ 149 h 149"/>
                <a:gd name="T26" fmla="*/ 107 w 129"/>
                <a:gd name="T27" fmla="*/ 106 h 149"/>
                <a:gd name="T28" fmla="*/ 78 w 129"/>
                <a:gd name="T29" fmla="*/ 85 h 149"/>
                <a:gd name="T30" fmla="*/ 15 w 129"/>
                <a:gd name="T31" fmla="*/ 85 h 149"/>
                <a:gd name="T32" fmla="*/ 15 w 129"/>
                <a:gd name="T33" fmla="*/ 149 h 149"/>
                <a:gd name="T34" fmla="*/ 0 w 129"/>
                <a:gd name="T35" fmla="*/ 149 h 149"/>
                <a:gd name="T36" fmla="*/ 0 w 129"/>
                <a:gd name="T37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149">
                  <a:moveTo>
                    <a:pt x="15" y="14"/>
                  </a:moveTo>
                  <a:lnTo>
                    <a:pt x="15" y="71"/>
                  </a:lnTo>
                  <a:lnTo>
                    <a:pt x="70" y="71"/>
                  </a:lnTo>
                  <a:cubicBezTo>
                    <a:pt x="97" y="71"/>
                    <a:pt x="110" y="64"/>
                    <a:pt x="110" y="43"/>
                  </a:cubicBezTo>
                  <a:cubicBezTo>
                    <a:pt x="110" y="21"/>
                    <a:pt x="97" y="14"/>
                    <a:pt x="68" y="14"/>
                  </a:cubicBezTo>
                  <a:lnTo>
                    <a:pt x="15" y="14"/>
                  </a:lnTo>
                  <a:close/>
                  <a:moveTo>
                    <a:pt x="0" y="0"/>
                  </a:moveTo>
                  <a:lnTo>
                    <a:pt x="72" y="0"/>
                  </a:lnTo>
                  <a:cubicBezTo>
                    <a:pt x="107" y="0"/>
                    <a:pt x="125" y="14"/>
                    <a:pt x="125" y="40"/>
                  </a:cubicBezTo>
                  <a:cubicBezTo>
                    <a:pt x="125" y="60"/>
                    <a:pt x="117" y="72"/>
                    <a:pt x="99" y="78"/>
                  </a:cubicBezTo>
                  <a:cubicBezTo>
                    <a:pt x="116" y="80"/>
                    <a:pt x="120" y="88"/>
                    <a:pt x="122" y="106"/>
                  </a:cubicBezTo>
                  <a:cubicBezTo>
                    <a:pt x="124" y="126"/>
                    <a:pt x="123" y="141"/>
                    <a:pt x="129" y="149"/>
                  </a:cubicBezTo>
                  <a:lnTo>
                    <a:pt x="112" y="149"/>
                  </a:lnTo>
                  <a:cubicBezTo>
                    <a:pt x="108" y="136"/>
                    <a:pt x="109" y="121"/>
                    <a:pt x="107" y="106"/>
                  </a:cubicBezTo>
                  <a:cubicBezTo>
                    <a:pt x="105" y="90"/>
                    <a:pt x="96" y="85"/>
                    <a:pt x="78" y="85"/>
                  </a:cubicBezTo>
                  <a:lnTo>
                    <a:pt x="15" y="85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6867" y="3328"/>
              <a:ext cx="29" cy="37"/>
            </a:xfrm>
            <a:custGeom>
              <a:avLst/>
              <a:gdLst>
                <a:gd name="T0" fmla="*/ 15 w 125"/>
                <a:gd name="T1" fmla="*/ 103 h 156"/>
                <a:gd name="T2" fmla="*/ 15 w 125"/>
                <a:gd name="T3" fmla="*/ 104 h 156"/>
                <a:gd name="T4" fmla="*/ 63 w 125"/>
                <a:gd name="T5" fmla="*/ 142 h 156"/>
                <a:gd name="T6" fmla="*/ 109 w 125"/>
                <a:gd name="T7" fmla="*/ 111 h 156"/>
                <a:gd name="T8" fmla="*/ 72 w 125"/>
                <a:gd name="T9" fmla="*/ 85 h 156"/>
                <a:gd name="T10" fmla="*/ 40 w 125"/>
                <a:gd name="T11" fmla="*/ 80 h 156"/>
                <a:gd name="T12" fmla="*/ 5 w 125"/>
                <a:gd name="T13" fmla="*/ 43 h 156"/>
                <a:gd name="T14" fmla="*/ 61 w 125"/>
                <a:gd name="T15" fmla="*/ 0 h 156"/>
                <a:gd name="T16" fmla="*/ 120 w 125"/>
                <a:gd name="T17" fmla="*/ 45 h 156"/>
                <a:gd name="T18" fmla="*/ 105 w 125"/>
                <a:gd name="T19" fmla="*/ 45 h 156"/>
                <a:gd name="T20" fmla="*/ 62 w 125"/>
                <a:gd name="T21" fmla="*/ 13 h 156"/>
                <a:gd name="T22" fmla="*/ 20 w 125"/>
                <a:gd name="T23" fmla="*/ 42 h 156"/>
                <a:gd name="T24" fmla="*/ 57 w 125"/>
                <a:gd name="T25" fmla="*/ 67 h 156"/>
                <a:gd name="T26" fmla="*/ 85 w 125"/>
                <a:gd name="T27" fmla="*/ 72 h 156"/>
                <a:gd name="T28" fmla="*/ 125 w 125"/>
                <a:gd name="T29" fmla="*/ 110 h 156"/>
                <a:gd name="T30" fmla="*/ 64 w 125"/>
                <a:gd name="T31" fmla="*/ 156 h 156"/>
                <a:gd name="T32" fmla="*/ 0 w 125"/>
                <a:gd name="T33" fmla="*/ 105 h 156"/>
                <a:gd name="T34" fmla="*/ 0 w 125"/>
                <a:gd name="T35" fmla="*/ 103 h 156"/>
                <a:gd name="T36" fmla="*/ 15 w 125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5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5" y="88"/>
                    <a:pt x="125" y="110"/>
                  </a:cubicBezTo>
                  <a:cubicBezTo>
                    <a:pt x="125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4" name="Freeform 15"/>
            <p:cNvSpPr>
              <a:spLocks/>
            </p:cNvSpPr>
            <p:nvPr/>
          </p:nvSpPr>
          <p:spPr bwMode="auto">
            <a:xfrm>
              <a:off x="6903" y="3329"/>
              <a:ext cx="30" cy="35"/>
            </a:xfrm>
            <a:custGeom>
              <a:avLst/>
              <a:gdLst>
                <a:gd name="T0" fmla="*/ 57 w 130"/>
                <a:gd name="T1" fmla="*/ 14 h 149"/>
                <a:gd name="T2" fmla="*/ 0 w 130"/>
                <a:gd name="T3" fmla="*/ 14 h 149"/>
                <a:gd name="T4" fmla="*/ 0 w 130"/>
                <a:gd name="T5" fmla="*/ 0 h 149"/>
                <a:gd name="T6" fmla="*/ 130 w 130"/>
                <a:gd name="T7" fmla="*/ 0 h 149"/>
                <a:gd name="T8" fmla="*/ 130 w 130"/>
                <a:gd name="T9" fmla="*/ 14 h 149"/>
                <a:gd name="T10" fmla="*/ 72 w 130"/>
                <a:gd name="T11" fmla="*/ 14 h 149"/>
                <a:gd name="T12" fmla="*/ 72 w 130"/>
                <a:gd name="T13" fmla="*/ 149 h 149"/>
                <a:gd name="T14" fmla="*/ 57 w 130"/>
                <a:gd name="T15" fmla="*/ 149 h 149"/>
                <a:gd name="T16" fmla="*/ 57 w 130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30" y="0"/>
                  </a:lnTo>
                  <a:lnTo>
                    <a:pt x="130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5" name="Freeform 16"/>
            <p:cNvSpPr>
              <a:spLocks/>
            </p:cNvSpPr>
            <p:nvPr/>
          </p:nvSpPr>
          <p:spPr bwMode="auto">
            <a:xfrm>
              <a:off x="6938" y="3329"/>
              <a:ext cx="35" cy="35"/>
            </a:xfrm>
            <a:custGeom>
              <a:avLst/>
              <a:gdLst>
                <a:gd name="T0" fmla="*/ 0 w 152"/>
                <a:gd name="T1" fmla="*/ 0 h 149"/>
                <a:gd name="T2" fmla="*/ 16 w 152"/>
                <a:gd name="T3" fmla="*/ 0 h 149"/>
                <a:gd name="T4" fmla="*/ 76 w 152"/>
                <a:gd name="T5" fmla="*/ 136 h 149"/>
                <a:gd name="T6" fmla="*/ 135 w 152"/>
                <a:gd name="T7" fmla="*/ 0 h 149"/>
                <a:gd name="T8" fmla="*/ 152 w 152"/>
                <a:gd name="T9" fmla="*/ 0 h 149"/>
                <a:gd name="T10" fmla="*/ 85 w 152"/>
                <a:gd name="T11" fmla="*/ 149 h 149"/>
                <a:gd name="T12" fmla="*/ 66 w 152"/>
                <a:gd name="T13" fmla="*/ 149 h 149"/>
                <a:gd name="T14" fmla="*/ 0 w 152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2" h="149">
                  <a:moveTo>
                    <a:pt x="0" y="0"/>
                  </a:moveTo>
                  <a:lnTo>
                    <a:pt x="16" y="0"/>
                  </a:lnTo>
                  <a:lnTo>
                    <a:pt x="76" y="136"/>
                  </a:lnTo>
                  <a:lnTo>
                    <a:pt x="135" y="0"/>
                  </a:lnTo>
                  <a:lnTo>
                    <a:pt x="152" y="0"/>
                  </a:lnTo>
                  <a:lnTo>
                    <a:pt x="85" y="149"/>
                  </a:lnTo>
                  <a:lnTo>
                    <a:pt x="66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6" name="Freeform 17"/>
            <p:cNvSpPr>
              <a:spLocks noEditPoints="1"/>
            </p:cNvSpPr>
            <p:nvPr/>
          </p:nvSpPr>
          <p:spPr bwMode="auto">
            <a:xfrm>
              <a:off x="6979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9" y="14"/>
                    <a:pt x="15" y="38"/>
                    <a:pt x="15" y="78"/>
                  </a:cubicBezTo>
                  <a:cubicBezTo>
                    <a:pt x="15" y="118"/>
                    <a:pt x="39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7" name="Freeform 18"/>
            <p:cNvSpPr>
              <a:spLocks noEditPoints="1"/>
            </p:cNvSpPr>
            <p:nvPr/>
          </p:nvSpPr>
          <p:spPr bwMode="auto">
            <a:xfrm>
              <a:off x="7045" y="3318"/>
              <a:ext cx="29" cy="47"/>
            </a:xfrm>
            <a:custGeom>
              <a:avLst/>
              <a:gdLst>
                <a:gd name="T0" fmla="*/ 83 w 125"/>
                <a:gd name="T1" fmla="*/ 0 h 198"/>
                <a:gd name="T2" fmla="*/ 99 w 125"/>
                <a:gd name="T3" fmla="*/ 0 h 198"/>
                <a:gd name="T4" fmla="*/ 70 w 125"/>
                <a:gd name="T5" fmla="*/ 30 h 198"/>
                <a:gd name="T6" fmla="*/ 53 w 125"/>
                <a:gd name="T7" fmla="*/ 30 h 198"/>
                <a:gd name="T8" fmla="*/ 25 w 125"/>
                <a:gd name="T9" fmla="*/ 0 h 198"/>
                <a:gd name="T10" fmla="*/ 40 w 125"/>
                <a:gd name="T11" fmla="*/ 0 h 198"/>
                <a:gd name="T12" fmla="*/ 62 w 125"/>
                <a:gd name="T13" fmla="*/ 22 h 198"/>
                <a:gd name="T14" fmla="*/ 83 w 125"/>
                <a:gd name="T15" fmla="*/ 0 h 198"/>
                <a:gd name="T16" fmla="*/ 16 w 125"/>
                <a:gd name="T17" fmla="*/ 145 h 198"/>
                <a:gd name="T18" fmla="*/ 16 w 125"/>
                <a:gd name="T19" fmla="*/ 146 h 198"/>
                <a:gd name="T20" fmla="*/ 63 w 125"/>
                <a:gd name="T21" fmla="*/ 184 h 198"/>
                <a:gd name="T22" fmla="*/ 109 w 125"/>
                <a:gd name="T23" fmla="*/ 153 h 198"/>
                <a:gd name="T24" fmla="*/ 72 w 125"/>
                <a:gd name="T25" fmla="*/ 127 h 198"/>
                <a:gd name="T26" fmla="*/ 40 w 125"/>
                <a:gd name="T27" fmla="*/ 122 h 198"/>
                <a:gd name="T28" fmla="*/ 5 w 125"/>
                <a:gd name="T29" fmla="*/ 85 h 198"/>
                <a:gd name="T30" fmla="*/ 61 w 125"/>
                <a:gd name="T31" fmla="*/ 42 h 198"/>
                <a:gd name="T32" fmla="*/ 120 w 125"/>
                <a:gd name="T33" fmla="*/ 87 h 198"/>
                <a:gd name="T34" fmla="*/ 105 w 125"/>
                <a:gd name="T35" fmla="*/ 87 h 198"/>
                <a:gd name="T36" fmla="*/ 62 w 125"/>
                <a:gd name="T37" fmla="*/ 55 h 198"/>
                <a:gd name="T38" fmla="*/ 20 w 125"/>
                <a:gd name="T39" fmla="*/ 84 h 198"/>
                <a:gd name="T40" fmla="*/ 57 w 125"/>
                <a:gd name="T41" fmla="*/ 109 h 198"/>
                <a:gd name="T42" fmla="*/ 85 w 125"/>
                <a:gd name="T43" fmla="*/ 114 h 198"/>
                <a:gd name="T44" fmla="*/ 125 w 125"/>
                <a:gd name="T45" fmla="*/ 152 h 198"/>
                <a:gd name="T46" fmla="*/ 64 w 125"/>
                <a:gd name="T47" fmla="*/ 198 h 198"/>
                <a:gd name="T48" fmla="*/ 0 w 125"/>
                <a:gd name="T49" fmla="*/ 147 h 198"/>
                <a:gd name="T50" fmla="*/ 0 w 125"/>
                <a:gd name="T51" fmla="*/ 145 h 198"/>
                <a:gd name="T52" fmla="*/ 16 w 125"/>
                <a:gd name="T53" fmla="*/ 145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98">
                  <a:moveTo>
                    <a:pt x="83" y="0"/>
                  </a:moveTo>
                  <a:lnTo>
                    <a:pt x="99" y="0"/>
                  </a:lnTo>
                  <a:lnTo>
                    <a:pt x="70" y="30"/>
                  </a:lnTo>
                  <a:lnTo>
                    <a:pt x="53" y="30"/>
                  </a:lnTo>
                  <a:lnTo>
                    <a:pt x="25" y="0"/>
                  </a:lnTo>
                  <a:lnTo>
                    <a:pt x="40" y="0"/>
                  </a:lnTo>
                  <a:lnTo>
                    <a:pt x="62" y="22"/>
                  </a:lnTo>
                  <a:lnTo>
                    <a:pt x="83" y="0"/>
                  </a:lnTo>
                  <a:close/>
                  <a:moveTo>
                    <a:pt x="16" y="145"/>
                  </a:moveTo>
                  <a:lnTo>
                    <a:pt x="16" y="146"/>
                  </a:lnTo>
                  <a:cubicBezTo>
                    <a:pt x="16" y="168"/>
                    <a:pt x="34" y="184"/>
                    <a:pt x="63" y="184"/>
                  </a:cubicBezTo>
                  <a:cubicBezTo>
                    <a:pt x="92" y="184"/>
                    <a:pt x="109" y="171"/>
                    <a:pt x="109" y="153"/>
                  </a:cubicBezTo>
                  <a:cubicBezTo>
                    <a:pt x="109" y="136"/>
                    <a:pt x="97" y="132"/>
                    <a:pt x="72" y="127"/>
                  </a:cubicBezTo>
                  <a:lnTo>
                    <a:pt x="40" y="122"/>
                  </a:lnTo>
                  <a:cubicBezTo>
                    <a:pt x="16" y="118"/>
                    <a:pt x="5" y="105"/>
                    <a:pt x="5" y="85"/>
                  </a:cubicBezTo>
                  <a:cubicBezTo>
                    <a:pt x="5" y="59"/>
                    <a:pt x="26" y="42"/>
                    <a:pt x="61" y="42"/>
                  </a:cubicBezTo>
                  <a:cubicBezTo>
                    <a:pt x="98" y="42"/>
                    <a:pt x="119" y="59"/>
                    <a:pt x="120" y="87"/>
                  </a:cubicBezTo>
                  <a:lnTo>
                    <a:pt x="105" y="87"/>
                  </a:lnTo>
                  <a:cubicBezTo>
                    <a:pt x="103" y="66"/>
                    <a:pt x="89" y="55"/>
                    <a:pt x="62" y="55"/>
                  </a:cubicBezTo>
                  <a:cubicBezTo>
                    <a:pt x="36" y="55"/>
                    <a:pt x="20" y="67"/>
                    <a:pt x="20" y="84"/>
                  </a:cubicBezTo>
                  <a:cubicBezTo>
                    <a:pt x="20" y="99"/>
                    <a:pt x="32" y="105"/>
                    <a:pt x="57" y="109"/>
                  </a:cubicBezTo>
                  <a:lnTo>
                    <a:pt x="85" y="114"/>
                  </a:lnTo>
                  <a:cubicBezTo>
                    <a:pt x="112" y="119"/>
                    <a:pt x="125" y="130"/>
                    <a:pt x="125" y="152"/>
                  </a:cubicBezTo>
                  <a:cubicBezTo>
                    <a:pt x="125" y="181"/>
                    <a:pt x="103" y="198"/>
                    <a:pt x="64" y="198"/>
                  </a:cubicBezTo>
                  <a:cubicBezTo>
                    <a:pt x="24" y="198"/>
                    <a:pt x="0" y="178"/>
                    <a:pt x="0" y="147"/>
                  </a:cubicBezTo>
                  <a:lnTo>
                    <a:pt x="0" y="145"/>
                  </a:lnTo>
                  <a:lnTo>
                    <a:pt x="16" y="1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8" name="Freeform 19"/>
            <p:cNvSpPr>
              <a:spLocks/>
            </p:cNvSpPr>
            <p:nvPr/>
          </p:nvSpPr>
          <p:spPr bwMode="auto">
            <a:xfrm>
              <a:off x="7085" y="3329"/>
              <a:ext cx="29" cy="35"/>
            </a:xfrm>
            <a:custGeom>
              <a:avLst/>
              <a:gdLst>
                <a:gd name="T0" fmla="*/ 0 w 127"/>
                <a:gd name="T1" fmla="*/ 0 h 149"/>
                <a:gd name="T2" fmla="*/ 15 w 127"/>
                <a:gd name="T3" fmla="*/ 0 h 149"/>
                <a:gd name="T4" fmla="*/ 15 w 127"/>
                <a:gd name="T5" fmla="*/ 82 h 149"/>
                <a:gd name="T6" fmla="*/ 107 w 127"/>
                <a:gd name="T7" fmla="*/ 0 h 149"/>
                <a:gd name="T8" fmla="*/ 127 w 127"/>
                <a:gd name="T9" fmla="*/ 0 h 149"/>
                <a:gd name="T10" fmla="*/ 57 w 127"/>
                <a:gd name="T11" fmla="*/ 63 h 149"/>
                <a:gd name="T12" fmla="*/ 127 w 127"/>
                <a:gd name="T13" fmla="*/ 149 h 149"/>
                <a:gd name="T14" fmla="*/ 108 w 127"/>
                <a:gd name="T15" fmla="*/ 149 h 149"/>
                <a:gd name="T16" fmla="*/ 46 w 127"/>
                <a:gd name="T17" fmla="*/ 72 h 149"/>
                <a:gd name="T18" fmla="*/ 15 w 127"/>
                <a:gd name="T19" fmla="*/ 100 h 149"/>
                <a:gd name="T20" fmla="*/ 15 w 127"/>
                <a:gd name="T21" fmla="*/ 149 h 149"/>
                <a:gd name="T22" fmla="*/ 0 w 127"/>
                <a:gd name="T23" fmla="*/ 149 h 149"/>
                <a:gd name="T24" fmla="*/ 0 w 127"/>
                <a:gd name="T2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49">
                  <a:moveTo>
                    <a:pt x="0" y="0"/>
                  </a:moveTo>
                  <a:lnTo>
                    <a:pt x="15" y="0"/>
                  </a:lnTo>
                  <a:lnTo>
                    <a:pt x="15" y="82"/>
                  </a:lnTo>
                  <a:lnTo>
                    <a:pt x="107" y="0"/>
                  </a:lnTo>
                  <a:lnTo>
                    <a:pt x="127" y="0"/>
                  </a:lnTo>
                  <a:lnTo>
                    <a:pt x="57" y="63"/>
                  </a:lnTo>
                  <a:lnTo>
                    <a:pt x="127" y="149"/>
                  </a:lnTo>
                  <a:lnTo>
                    <a:pt x="108" y="149"/>
                  </a:lnTo>
                  <a:lnTo>
                    <a:pt x="46" y="72"/>
                  </a:lnTo>
                  <a:lnTo>
                    <a:pt x="15" y="100"/>
                  </a:lnTo>
                  <a:lnTo>
                    <a:pt x="15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29" name="Freeform 20"/>
            <p:cNvSpPr>
              <a:spLocks noEditPoints="1"/>
            </p:cNvSpPr>
            <p:nvPr/>
          </p:nvSpPr>
          <p:spPr bwMode="auto">
            <a:xfrm>
              <a:off x="7120" y="3328"/>
              <a:ext cx="36" cy="37"/>
            </a:xfrm>
            <a:custGeom>
              <a:avLst/>
              <a:gdLst>
                <a:gd name="T0" fmla="*/ 141 w 156"/>
                <a:gd name="T1" fmla="*/ 78 h 156"/>
                <a:gd name="T2" fmla="*/ 78 w 156"/>
                <a:gd name="T3" fmla="*/ 14 h 156"/>
                <a:gd name="T4" fmla="*/ 15 w 156"/>
                <a:gd name="T5" fmla="*/ 78 h 156"/>
                <a:gd name="T6" fmla="*/ 78 w 156"/>
                <a:gd name="T7" fmla="*/ 142 h 156"/>
                <a:gd name="T8" fmla="*/ 141 w 156"/>
                <a:gd name="T9" fmla="*/ 78 h 156"/>
                <a:gd name="T10" fmla="*/ 78 w 156"/>
                <a:gd name="T11" fmla="*/ 156 h 156"/>
                <a:gd name="T12" fmla="*/ 0 w 156"/>
                <a:gd name="T13" fmla="*/ 78 h 156"/>
                <a:gd name="T14" fmla="*/ 78 w 156"/>
                <a:gd name="T15" fmla="*/ 0 h 156"/>
                <a:gd name="T16" fmla="*/ 156 w 156"/>
                <a:gd name="T17" fmla="*/ 78 h 156"/>
                <a:gd name="T18" fmla="*/ 78 w 156"/>
                <a:gd name="T1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6" h="156">
                  <a:moveTo>
                    <a:pt x="141" y="78"/>
                  </a:moveTo>
                  <a:cubicBezTo>
                    <a:pt x="141" y="38"/>
                    <a:pt x="117" y="14"/>
                    <a:pt x="78" y="14"/>
                  </a:cubicBezTo>
                  <a:cubicBezTo>
                    <a:pt x="38" y="14"/>
                    <a:pt x="15" y="38"/>
                    <a:pt x="15" y="78"/>
                  </a:cubicBezTo>
                  <a:cubicBezTo>
                    <a:pt x="15" y="118"/>
                    <a:pt x="38" y="142"/>
                    <a:pt x="78" y="142"/>
                  </a:cubicBezTo>
                  <a:cubicBezTo>
                    <a:pt x="117" y="142"/>
                    <a:pt x="141" y="118"/>
                    <a:pt x="141" y="78"/>
                  </a:cubicBezTo>
                  <a:close/>
                  <a:moveTo>
                    <a:pt x="78" y="156"/>
                  </a:moveTo>
                  <a:cubicBezTo>
                    <a:pt x="29" y="156"/>
                    <a:pt x="0" y="126"/>
                    <a:pt x="0" y="78"/>
                  </a:cubicBezTo>
                  <a:cubicBezTo>
                    <a:pt x="0" y="29"/>
                    <a:pt x="29" y="0"/>
                    <a:pt x="78" y="0"/>
                  </a:cubicBezTo>
                  <a:cubicBezTo>
                    <a:pt x="127" y="0"/>
                    <a:pt x="156" y="29"/>
                    <a:pt x="156" y="78"/>
                  </a:cubicBezTo>
                  <a:cubicBezTo>
                    <a:pt x="156" y="126"/>
                    <a:pt x="127" y="156"/>
                    <a:pt x="78" y="156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0" name="Freeform 21"/>
            <p:cNvSpPr>
              <a:spLocks/>
            </p:cNvSpPr>
            <p:nvPr/>
          </p:nvSpPr>
          <p:spPr bwMode="auto">
            <a:xfrm>
              <a:off x="7167" y="3329"/>
              <a:ext cx="25" cy="35"/>
            </a:xfrm>
            <a:custGeom>
              <a:avLst/>
              <a:gdLst>
                <a:gd name="T0" fmla="*/ 0 w 109"/>
                <a:gd name="T1" fmla="*/ 0 h 149"/>
                <a:gd name="T2" fmla="*/ 15 w 109"/>
                <a:gd name="T3" fmla="*/ 0 h 149"/>
                <a:gd name="T4" fmla="*/ 15 w 109"/>
                <a:gd name="T5" fmla="*/ 135 h 149"/>
                <a:gd name="T6" fmla="*/ 109 w 109"/>
                <a:gd name="T7" fmla="*/ 135 h 149"/>
                <a:gd name="T8" fmla="*/ 109 w 109"/>
                <a:gd name="T9" fmla="*/ 149 h 149"/>
                <a:gd name="T10" fmla="*/ 0 w 109"/>
                <a:gd name="T11" fmla="*/ 149 h 149"/>
                <a:gd name="T12" fmla="*/ 0 w 109"/>
                <a:gd name="T1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149">
                  <a:moveTo>
                    <a:pt x="0" y="0"/>
                  </a:moveTo>
                  <a:lnTo>
                    <a:pt x="15" y="0"/>
                  </a:lnTo>
                  <a:lnTo>
                    <a:pt x="15" y="135"/>
                  </a:lnTo>
                  <a:lnTo>
                    <a:pt x="109" y="135"/>
                  </a:lnTo>
                  <a:lnTo>
                    <a:pt x="109" y="149"/>
                  </a:lnTo>
                  <a:lnTo>
                    <a:pt x="0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1" name="Freeform 22"/>
            <p:cNvSpPr>
              <a:spLocks/>
            </p:cNvSpPr>
            <p:nvPr/>
          </p:nvSpPr>
          <p:spPr bwMode="auto">
            <a:xfrm>
              <a:off x="7200" y="3328"/>
              <a:ext cx="29" cy="37"/>
            </a:xfrm>
            <a:custGeom>
              <a:avLst/>
              <a:gdLst>
                <a:gd name="T0" fmla="*/ 15 w 124"/>
                <a:gd name="T1" fmla="*/ 103 h 156"/>
                <a:gd name="T2" fmla="*/ 15 w 124"/>
                <a:gd name="T3" fmla="*/ 104 h 156"/>
                <a:gd name="T4" fmla="*/ 63 w 124"/>
                <a:gd name="T5" fmla="*/ 142 h 156"/>
                <a:gd name="T6" fmla="*/ 109 w 124"/>
                <a:gd name="T7" fmla="*/ 111 h 156"/>
                <a:gd name="T8" fmla="*/ 72 w 124"/>
                <a:gd name="T9" fmla="*/ 85 h 156"/>
                <a:gd name="T10" fmla="*/ 40 w 124"/>
                <a:gd name="T11" fmla="*/ 80 h 156"/>
                <a:gd name="T12" fmla="*/ 5 w 124"/>
                <a:gd name="T13" fmla="*/ 43 h 156"/>
                <a:gd name="T14" fmla="*/ 61 w 124"/>
                <a:gd name="T15" fmla="*/ 0 h 156"/>
                <a:gd name="T16" fmla="*/ 120 w 124"/>
                <a:gd name="T17" fmla="*/ 45 h 156"/>
                <a:gd name="T18" fmla="*/ 105 w 124"/>
                <a:gd name="T19" fmla="*/ 45 h 156"/>
                <a:gd name="T20" fmla="*/ 62 w 124"/>
                <a:gd name="T21" fmla="*/ 13 h 156"/>
                <a:gd name="T22" fmla="*/ 20 w 124"/>
                <a:gd name="T23" fmla="*/ 42 h 156"/>
                <a:gd name="T24" fmla="*/ 57 w 124"/>
                <a:gd name="T25" fmla="*/ 67 h 156"/>
                <a:gd name="T26" fmla="*/ 85 w 124"/>
                <a:gd name="T27" fmla="*/ 72 h 156"/>
                <a:gd name="T28" fmla="*/ 124 w 124"/>
                <a:gd name="T29" fmla="*/ 110 h 156"/>
                <a:gd name="T30" fmla="*/ 64 w 124"/>
                <a:gd name="T31" fmla="*/ 156 h 156"/>
                <a:gd name="T32" fmla="*/ 0 w 124"/>
                <a:gd name="T33" fmla="*/ 105 h 156"/>
                <a:gd name="T34" fmla="*/ 0 w 124"/>
                <a:gd name="T35" fmla="*/ 103 h 156"/>
                <a:gd name="T36" fmla="*/ 15 w 124"/>
                <a:gd name="T37" fmla="*/ 103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56">
                  <a:moveTo>
                    <a:pt x="15" y="103"/>
                  </a:moveTo>
                  <a:lnTo>
                    <a:pt x="15" y="104"/>
                  </a:lnTo>
                  <a:cubicBezTo>
                    <a:pt x="15" y="126"/>
                    <a:pt x="34" y="142"/>
                    <a:pt x="63" y="142"/>
                  </a:cubicBezTo>
                  <a:cubicBezTo>
                    <a:pt x="92" y="142"/>
                    <a:pt x="109" y="129"/>
                    <a:pt x="109" y="111"/>
                  </a:cubicBezTo>
                  <a:cubicBezTo>
                    <a:pt x="109" y="94"/>
                    <a:pt x="97" y="90"/>
                    <a:pt x="72" y="85"/>
                  </a:cubicBezTo>
                  <a:lnTo>
                    <a:pt x="40" y="80"/>
                  </a:lnTo>
                  <a:cubicBezTo>
                    <a:pt x="16" y="76"/>
                    <a:pt x="5" y="63"/>
                    <a:pt x="5" y="43"/>
                  </a:cubicBezTo>
                  <a:cubicBezTo>
                    <a:pt x="5" y="17"/>
                    <a:pt x="26" y="0"/>
                    <a:pt x="61" y="0"/>
                  </a:cubicBezTo>
                  <a:cubicBezTo>
                    <a:pt x="98" y="0"/>
                    <a:pt x="119" y="17"/>
                    <a:pt x="120" y="45"/>
                  </a:cubicBezTo>
                  <a:lnTo>
                    <a:pt x="105" y="45"/>
                  </a:lnTo>
                  <a:cubicBezTo>
                    <a:pt x="103" y="24"/>
                    <a:pt x="88" y="13"/>
                    <a:pt x="62" y="13"/>
                  </a:cubicBezTo>
                  <a:cubicBezTo>
                    <a:pt x="35" y="13"/>
                    <a:pt x="20" y="25"/>
                    <a:pt x="20" y="42"/>
                  </a:cubicBezTo>
                  <a:cubicBezTo>
                    <a:pt x="20" y="57"/>
                    <a:pt x="32" y="63"/>
                    <a:pt x="57" y="67"/>
                  </a:cubicBezTo>
                  <a:lnTo>
                    <a:pt x="85" y="72"/>
                  </a:lnTo>
                  <a:cubicBezTo>
                    <a:pt x="112" y="77"/>
                    <a:pt x="124" y="88"/>
                    <a:pt x="124" y="110"/>
                  </a:cubicBezTo>
                  <a:cubicBezTo>
                    <a:pt x="124" y="139"/>
                    <a:pt x="102" y="156"/>
                    <a:pt x="64" y="156"/>
                  </a:cubicBezTo>
                  <a:cubicBezTo>
                    <a:pt x="24" y="156"/>
                    <a:pt x="0" y="136"/>
                    <a:pt x="0" y="105"/>
                  </a:cubicBezTo>
                  <a:lnTo>
                    <a:pt x="0" y="103"/>
                  </a:lnTo>
                  <a:lnTo>
                    <a:pt x="15" y="103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2" name="Freeform 23"/>
            <p:cNvSpPr>
              <a:spLocks/>
            </p:cNvSpPr>
            <p:nvPr/>
          </p:nvSpPr>
          <p:spPr bwMode="auto">
            <a:xfrm>
              <a:off x="7237" y="3329"/>
              <a:ext cx="29" cy="35"/>
            </a:xfrm>
            <a:custGeom>
              <a:avLst/>
              <a:gdLst>
                <a:gd name="T0" fmla="*/ 57 w 129"/>
                <a:gd name="T1" fmla="*/ 14 h 149"/>
                <a:gd name="T2" fmla="*/ 0 w 129"/>
                <a:gd name="T3" fmla="*/ 14 h 149"/>
                <a:gd name="T4" fmla="*/ 0 w 129"/>
                <a:gd name="T5" fmla="*/ 0 h 149"/>
                <a:gd name="T6" fmla="*/ 129 w 129"/>
                <a:gd name="T7" fmla="*/ 0 h 149"/>
                <a:gd name="T8" fmla="*/ 129 w 129"/>
                <a:gd name="T9" fmla="*/ 14 h 149"/>
                <a:gd name="T10" fmla="*/ 72 w 129"/>
                <a:gd name="T11" fmla="*/ 14 h 149"/>
                <a:gd name="T12" fmla="*/ 72 w 129"/>
                <a:gd name="T13" fmla="*/ 149 h 149"/>
                <a:gd name="T14" fmla="*/ 57 w 129"/>
                <a:gd name="T15" fmla="*/ 149 h 149"/>
                <a:gd name="T16" fmla="*/ 57 w 129"/>
                <a:gd name="T17" fmla="*/ 1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" h="149">
                  <a:moveTo>
                    <a:pt x="57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129" y="0"/>
                  </a:lnTo>
                  <a:lnTo>
                    <a:pt x="129" y="14"/>
                  </a:lnTo>
                  <a:lnTo>
                    <a:pt x="72" y="14"/>
                  </a:lnTo>
                  <a:lnTo>
                    <a:pt x="72" y="149"/>
                  </a:lnTo>
                  <a:lnTo>
                    <a:pt x="57" y="149"/>
                  </a:lnTo>
                  <a:lnTo>
                    <a:pt x="57" y="14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3" name="Freeform 24"/>
            <p:cNvSpPr>
              <a:spLocks/>
            </p:cNvSpPr>
            <p:nvPr/>
          </p:nvSpPr>
          <p:spPr bwMode="auto">
            <a:xfrm>
              <a:off x="7271" y="3329"/>
              <a:ext cx="35" cy="35"/>
            </a:xfrm>
            <a:custGeom>
              <a:avLst/>
              <a:gdLst>
                <a:gd name="T0" fmla="*/ 0 w 153"/>
                <a:gd name="T1" fmla="*/ 0 h 149"/>
                <a:gd name="T2" fmla="*/ 17 w 153"/>
                <a:gd name="T3" fmla="*/ 0 h 149"/>
                <a:gd name="T4" fmla="*/ 77 w 153"/>
                <a:gd name="T5" fmla="*/ 136 h 149"/>
                <a:gd name="T6" fmla="*/ 136 w 153"/>
                <a:gd name="T7" fmla="*/ 0 h 149"/>
                <a:gd name="T8" fmla="*/ 153 w 153"/>
                <a:gd name="T9" fmla="*/ 0 h 149"/>
                <a:gd name="T10" fmla="*/ 86 w 153"/>
                <a:gd name="T11" fmla="*/ 149 h 149"/>
                <a:gd name="T12" fmla="*/ 67 w 153"/>
                <a:gd name="T13" fmla="*/ 149 h 149"/>
                <a:gd name="T14" fmla="*/ 0 w 153"/>
                <a:gd name="T15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149">
                  <a:moveTo>
                    <a:pt x="0" y="0"/>
                  </a:moveTo>
                  <a:lnTo>
                    <a:pt x="17" y="0"/>
                  </a:lnTo>
                  <a:lnTo>
                    <a:pt x="77" y="136"/>
                  </a:lnTo>
                  <a:lnTo>
                    <a:pt x="136" y="0"/>
                  </a:lnTo>
                  <a:lnTo>
                    <a:pt x="153" y="0"/>
                  </a:lnTo>
                  <a:lnTo>
                    <a:pt x="86" y="149"/>
                  </a:lnTo>
                  <a:lnTo>
                    <a:pt x="67" y="14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4" name="Freeform 25"/>
            <p:cNvSpPr>
              <a:spLocks noEditPoints="1"/>
            </p:cNvSpPr>
            <p:nvPr/>
          </p:nvSpPr>
          <p:spPr bwMode="auto">
            <a:xfrm>
              <a:off x="7315" y="3318"/>
              <a:ext cx="9" cy="46"/>
            </a:xfrm>
            <a:custGeom>
              <a:avLst/>
              <a:gdLst>
                <a:gd name="T0" fmla="*/ 19 w 38"/>
                <a:gd name="T1" fmla="*/ 0 h 194"/>
                <a:gd name="T2" fmla="*/ 38 w 38"/>
                <a:gd name="T3" fmla="*/ 0 h 194"/>
                <a:gd name="T4" fmla="*/ 14 w 38"/>
                <a:gd name="T5" fmla="*/ 30 h 194"/>
                <a:gd name="T6" fmla="*/ 1 w 38"/>
                <a:gd name="T7" fmla="*/ 30 h 194"/>
                <a:gd name="T8" fmla="*/ 19 w 38"/>
                <a:gd name="T9" fmla="*/ 0 h 194"/>
                <a:gd name="T10" fmla="*/ 0 w 38"/>
                <a:gd name="T11" fmla="*/ 45 h 194"/>
                <a:gd name="T12" fmla="*/ 15 w 38"/>
                <a:gd name="T13" fmla="*/ 45 h 194"/>
                <a:gd name="T14" fmla="*/ 15 w 38"/>
                <a:gd name="T15" fmla="*/ 194 h 194"/>
                <a:gd name="T16" fmla="*/ 0 w 38"/>
                <a:gd name="T17" fmla="*/ 194 h 194"/>
                <a:gd name="T18" fmla="*/ 0 w 38"/>
                <a:gd name="T19" fmla="*/ 4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94">
                  <a:moveTo>
                    <a:pt x="19" y="0"/>
                  </a:moveTo>
                  <a:lnTo>
                    <a:pt x="38" y="0"/>
                  </a:lnTo>
                  <a:lnTo>
                    <a:pt x="14" y="30"/>
                  </a:lnTo>
                  <a:lnTo>
                    <a:pt x="1" y="30"/>
                  </a:lnTo>
                  <a:lnTo>
                    <a:pt x="19" y="0"/>
                  </a:lnTo>
                  <a:close/>
                  <a:moveTo>
                    <a:pt x="0" y="45"/>
                  </a:moveTo>
                  <a:lnTo>
                    <a:pt x="15" y="45"/>
                  </a:lnTo>
                  <a:lnTo>
                    <a:pt x="15" y="194"/>
                  </a:lnTo>
                  <a:lnTo>
                    <a:pt x="0" y="19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5" name="Freeform 26"/>
            <p:cNvSpPr>
              <a:spLocks/>
            </p:cNvSpPr>
            <p:nvPr/>
          </p:nvSpPr>
          <p:spPr bwMode="auto">
            <a:xfrm>
              <a:off x="7334" y="3359"/>
              <a:ext cx="3" cy="12"/>
            </a:xfrm>
            <a:custGeom>
              <a:avLst/>
              <a:gdLst>
                <a:gd name="T0" fmla="*/ 0 w 17"/>
                <a:gd name="T1" fmla="*/ 0 h 50"/>
                <a:gd name="T2" fmla="*/ 17 w 17"/>
                <a:gd name="T3" fmla="*/ 0 h 50"/>
                <a:gd name="T4" fmla="*/ 17 w 17"/>
                <a:gd name="T5" fmla="*/ 27 h 50"/>
                <a:gd name="T6" fmla="*/ 0 w 17"/>
                <a:gd name="T7" fmla="*/ 50 h 50"/>
                <a:gd name="T8" fmla="*/ 0 w 17"/>
                <a:gd name="T9" fmla="*/ 41 h 50"/>
                <a:gd name="T10" fmla="*/ 7 w 17"/>
                <a:gd name="T11" fmla="*/ 27 h 50"/>
                <a:gd name="T12" fmla="*/ 7 w 17"/>
                <a:gd name="T13" fmla="*/ 18 h 50"/>
                <a:gd name="T14" fmla="*/ 0 w 17"/>
                <a:gd name="T15" fmla="*/ 18 h 50"/>
                <a:gd name="T16" fmla="*/ 0 w 17"/>
                <a:gd name="T1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50">
                  <a:moveTo>
                    <a:pt x="0" y="0"/>
                  </a:moveTo>
                  <a:lnTo>
                    <a:pt x="17" y="0"/>
                  </a:lnTo>
                  <a:lnTo>
                    <a:pt x="17" y="27"/>
                  </a:lnTo>
                  <a:cubicBezTo>
                    <a:pt x="16" y="39"/>
                    <a:pt x="12" y="46"/>
                    <a:pt x="0" y="50"/>
                  </a:cubicBezTo>
                  <a:lnTo>
                    <a:pt x="0" y="41"/>
                  </a:lnTo>
                  <a:cubicBezTo>
                    <a:pt x="5" y="38"/>
                    <a:pt x="7" y="34"/>
                    <a:pt x="7" y="27"/>
                  </a:cubicBezTo>
                  <a:lnTo>
                    <a:pt x="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6" name="Freeform 27"/>
            <p:cNvSpPr>
              <a:spLocks/>
            </p:cNvSpPr>
            <p:nvPr/>
          </p:nvSpPr>
          <p:spPr bwMode="auto">
            <a:xfrm>
              <a:off x="6646" y="3383"/>
              <a:ext cx="32" cy="29"/>
            </a:xfrm>
            <a:custGeom>
              <a:avLst/>
              <a:gdLst>
                <a:gd name="T0" fmla="*/ 0 w 142"/>
                <a:gd name="T1" fmla="*/ 0 h 123"/>
                <a:gd name="T2" fmla="*/ 19 w 142"/>
                <a:gd name="T3" fmla="*/ 0 h 123"/>
                <a:gd name="T4" fmla="*/ 71 w 142"/>
                <a:gd name="T5" fmla="*/ 112 h 123"/>
                <a:gd name="T6" fmla="*/ 124 w 142"/>
                <a:gd name="T7" fmla="*/ 0 h 123"/>
                <a:gd name="T8" fmla="*/ 142 w 142"/>
                <a:gd name="T9" fmla="*/ 0 h 123"/>
                <a:gd name="T10" fmla="*/ 142 w 142"/>
                <a:gd name="T11" fmla="*/ 123 h 123"/>
                <a:gd name="T12" fmla="*/ 130 w 142"/>
                <a:gd name="T13" fmla="*/ 123 h 123"/>
                <a:gd name="T14" fmla="*/ 131 w 142"/>
                <a:gd name="T15" fmla="*/ 10 h 123"/>
                <a:gd name="T16" fmla="*/ 78 w 142"/>
                <a:gd name="T17" fmla="*/ 123 h 123"/>
                <a:gd name="T18" fmla="*/ 64 w 142"/>
                <a:gd name="T19" fmla="*/ 123 h 123"/>
                <a:gd name="T20" fmla="*/ 10 w 142"/>
                <a:gd name="T21" fmla="*/ 10 h 123"/>
                <a:gd name="T22" fmla="*/ 12 w 142"/>
                <a:gd name="T23" fmla="*/ 123 h 123"/>
                <a:gd name="T24" fmla="*/ 0 w 142"/>
                <a:gd name="T25" fmla="*/ 123 h 123"/>
                <a:gd name="T26" fmla="*/ 0 w 142"/>
                <a:gd name="T27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2" h="123">
                  <a:moveTo>
                    <a:pt x="0" y="0"/>
                  </a:moveTo>
                  <a:lnTo>
                    <a:pt x="19" y="0"/>
                  </a:lnTo>
                  <a:lnTo>
                    <a:pt x="71" y="112"/>
                  </a:lnTo>
                  <a:lnTo>
                    <a:pt x="124" y="0"/>
                  </a:lnTo>
                  <a:lnTo>
                    <a:pt x="142" y="0"/>
                  </a:lnTo>
                  <a:lnTo>
                    <a:pt x="142" y="123"/>
                  </a:lnTo>
                  <a:lnTo>
                    <a:pt x="130" y="123"/>
                  </a:lnTo>
                  <a:lnTo>
                    <a:pt x="131" y="10"/>
                  </a:lnTo>
                  <a:lnTo>
                    <a:pt x="78" y="123"/>
                  </a:lnTo>
                  <a:lnTo>
                    <a:pt x="64" y="123"/>
                  </a:lnTo>
                  <a:lnTo>
                    <a:pt x="10" y="10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7" name="Freeform 28"/>
            <p:cNvSpPr>
              <a:spLocks/>
            </p:cNvSpPr>
            <p:nvPr/>
          </p:nvSpPr>
          <p:spPr bwMode="auto">
            <a:xfrm>
              <a:off x="6688" y="3383"/>
              <a:ext cx="21" cy="29"/>
            </a:xfrm>
            <a:custGeom>
              <a:avLst/>
              <a:gdLst>
                <a:gd name="T0" fmla="*/ 0 w 90"/>
                <a:gd name="T1" fmla="*/ 0 h 123"/>
                <a:gd name="T2" fmla="*/ 13 w 90"/>
                <a:gd name="T3" fmla="*/ 0 h 123"/>
                <a:gd name="T4" fmla="*/ 13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3" y="0"/>
                  </a:lnTo>
                  <a:lnTo>
                    <a:pt x="13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8" name="Freeform 29"/>
            <p:cNvSpPr>
              <a:spLocks noEditPoints="1"/>
            </p:cNvSpPr>
            <p:nvPr/>
          </p:nvSpPr>
          <p:spPr bwMode="auto">
            <a:xfrm>
              <a:off x="6713" y="3374"/>
              <a:ext cx="30" cy="38"/>
            </a:xfrm>
            <a:custGeom>
              <a:avLst/>
              <a:gdLst>
                <a:gd name="T0" fmla="*/ 74 w 128"/>
                <a:gd name="T1" fmla="*/ 0 h 161"/>
                <a:gd name="T2" fmla="*/ 89 w 128"/>
                <a:gd name="T3" fmla="*/ 0 h 161"/>
                <a:gd name="T4" fmla="*/ 69 w 128"/>
                <a:gd name="T5" fmla="*/ 25 h 161"/>
                <a:gd name="T6" fmla="*/ 59 w 128"/>
                <a:gd name="T7" fmla="*/ 25 h 161"/>
                <a:gd name="T8" fmla="*/ 74 w 128"/>
                <a:gd name="T9" fmla="*/ 0 h 161"/>
                <a:gd name="T10" fmla="*/ 92 w 128"/>
                <a:gd name="T11" fmla="*/ 111 h 161"/>
                <a:gd name="T12" fmla="*/ 64 w 128"/>
                <a:gd name="T13" fmla="*/ 48 h 161"/>
                <a:gd name="T14" fmla="*/ 36 w 128"/>
                <a:gd name="T15" fmla="*/ 111 h 161"/>
                <a:gd name="T16" fmla="*/ 92 w 128"/>
                <a:gd name="T17" fmla="*/ 111 h 161"/>
                <a:gd name="T18" fmla="*/ 57 w 128"/>
                <a:gd name="T19" fmla="*/ 38 h 161"/>
                <a:gd name="T20" fmla="*/ 71 w 128"/>
                <a:gd name="T21" fmla="*/ 38 h 161"/>
                <a:gd name="T22" fmla="*/ 128 w 128"/>
                <a:gd name="T23" fmla="*/ 161 h 161"/>
                <a:gd name="T24" fmla="*/ 115 w 128"/>
                <a:gd name="T25" fmla="*/ 161 h 161"/>
                <a:gd name="T26" fmla="*/ 98 w 128"/>
                <a:gd name="T27" fmla="*/ 123 h 161"/>
                <a:gd name="T28" fmla="*/ 30 w 128"/>
                <a:gd name="T29" fmla="*/ 123 h 161"/>
                <a:gd name="T30" fmla="*/ 13 w 128"/>
                <a:gd name="T31" fmla="*/ 161 h 161"/>
                <a:gd name="T32" fmla="*/ 0 w 128"/>
                <a:gd name="T33" fmla="*/ 161 h 161"/>
                <a:gd name="T34" fmla="*/ 57 w 128"/>
                <a:gd name="T35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8" h="161">
                  <a:moveTo>
                    <a:pt x="74" y="0"/>
                  </a:moveTo>
                  <a:lnTo>
                    <a:pt x="89" y="0"/>
                  </a:lnTo>
                  <a:lnTo>
                    <a:pt x="69" y="25"/>
                  </a:lnTo>
                  <a:lnTo>
                    <a:pt x="59" y="25"/>
                  </a:lnTo>
                  <a:lnTo>
                    <a:pt x="74" y="0"/>
                  </a:lnTo>
                  <a:close/>
                  <a:moveTo>
                    <a:pt x="92" y="111"/>
                  </a:moveTo>
                  <a:lnTo>
                    <a:pt x="64" y="48"/>
                  </a:lnTo>
                  <a:lnTo>
                    <a:pt x="36" y="111"/>
                  </a:lnTo>
                  <a:lnTo>
                    <a:pt x="92" y="111"/>
                  </a:lnTo>
                  <a:close/>
                  <a:moveTo>
                    <a:pt x="57" y="38"/>
                  </a:moveTo>
                  <a:lnTo>
                    <a:pt x="71" y="38"/>
                  </a:lnTo>
                  <a:lnTo>
                    <a:pt x="128" y="161"/>
                  </a:lnTo>
                  <a:lnTo>
                    <a:pt x="115" y="161"/>
                  </a:lnTo>
                  <a:lnTo>
                    <a:pt x="98" y="123"/>
                  </a:lnTo>
                  <a:lnTo>
                    <a:pt x="30" y="123"/>
                  </a:lnTo>
                  <a:lnTo>
                    <a:pt x="13" y="161"/>
                  </a:lnTo>
                  <a:lnTo>
                    <a:pt x="0" y="161"/>
                  </a:lnTo>
                  <a:lnTo>
                    <a:pt x="57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39" name="Freeform 30"/>
            <p:cNvSpPr>
              <a:spLocks noEditPoints="1"/>
            </p:cNvSpPr>
            <p:nvPr/>
          </p:nvSpPr>
          <p:spPr bwMode="auto">
            <a:xfrm>
              <a:off x="6749" y="3383"/>
              <a:ext cx="27" cy="29"/>
            </a:xfrm>
            <a:custGeom>
              <a:avLst/>
              <a:gdLst>
                <a:gd name="T0" fmla="*/ 13 w 116"/>
                <a:gd name="T1" fmla="*/ 11 h 123"/>
                <a:gd name="T2" fmla="*/ 13 w 116"/>
                <a:gd name="T3" fmla="*/ 111 h 123"/>
                <a:gd name="T4" fmla="*/ 45 w 116"/>
                <a:gd name="T5" fmla="*/ 111 h 123"/>
                <a:gd name="T6" fmla="*/ 86 w 116"/>
                <a:gd name="T7" fmla="*/ 103 h 123"/>
                <a:gd name="T8" fmla="*/ 103 w 116"/>
                <a:gd name="T9" fmla="*/ 60 h 123"/>
                <a:gd name="T10" fmla="*/ 86 w 116"/>
                <a:gd name="T11" fmla="*/ 18 h 123"/>
                <a:gd name="T12" fmla="*/ 43 w 116"/>
                <a:gd name="T13" fmla="*/ 11 h 123"/>
                <a:gd name="T14" fmla="*/ 13 w 116"/>
                <a:gd name="T15" fmla="*/ 11 h 123"/>
                <a:gd name="T16" fmla="*/ 96 w 116"/>
                <a:gd name="T17" fmla="*/ 11 h 123"/>
                <a:gd name="T18" fmla="*/ 116 w 116"/>
                <a:gd name="T19" fmla="*/ 61 h 123"/>
                <a:gd name="T20" fmla="*/ 96 w 116"/>
                <a:gd name="T21" fmla="*/ 112 h 123"/>
                <a:gd name="T22" fmla="*/ 45 w 116"/>
                <a:gd name="T23" fmla="*/ 123 h 123"/>
                <a:gd name="T24" fmla="*/ 0 w 116"/>
                <a:gd name="T25" fmla="*/ 123 h 123"/>
                <a:gd name="T26" fmla="*/ 0 w 116"/>
                <a:gd name="T27" fmla="*/ 0 h 123"/>
                <a:gd name="T28" fmla="*/ 45 w 116"/>
                <a:gd name="T29" fmla="*/ 0 h 123"/>
                <a:gd name="T30" fmla="*/ 96 w 116"/>
                <a:gd name="T31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16" h="123">
                  <a:moveTo>
                    <a:pt x="13" y="11"/>
                  </a:moveTo>
                  <a:lnTo>
                    <a:pt x="13" y="111"/>
                  </a:lnTo>
                  <a:lnTo>
                    <a:pt x="45" y="111"/>
                  </a:lnTo>
                  <a:cubicBezTo>
                    <a:pt x="63" y="111"/>
                    <a:pt x="76" y="110"/>
                    <a:pt x="86" y="103"/>
                  </a:cubicBezTo>
                  <a:cubicBezTo>
                    <a:pt x="98" y="95"/>
                    <a:pt x="103" y="82"/>
                    <a:pt x="103" y="60"/>
                  </a:cubicBezTo>
                  <a:cubicBezTo>
                    <a:pt x="103" y="40"/>
                    <a:pt x="98" y="26"/>
                    <a:pt x="86" y="18"/>
                  </a:cubicBezTo>
                  <a:cubicBezTo>
                    <a:pt x="76" y="12"/>
                    <a:pt x="62" y="11"/>
                    <a:pt x="43" y="11"/>
                  </a:cubicBezTo>
                  <a:lnTo>
                    <a:pt x="13" y="11"/>
                  </a:lnTo>
                  <a:close/>
                  <a:moveTo>
                    <a:pt x="96" y="11"/>
                  </a:moveTo>
                  <a:cubicBezTo>
                    <a:pt x="110" y="21"/>
                    <a:pt x="116" y="38"/>
                    <a:pt x="116" y="61"/>
                  </a:cubicBezTo>
                  <a:cubicBezTo>
                    <a:pt x="116" y="85"/>
                    <a:pt x="110" y="101"/>
                    <a:pt x="96" y="112"/>
                  </a:cubicBezTo>
                  <a:cubicBezTo>
                    <a:pt x="83" y="122"/>
                    <a:pt x="67" y="123"/>
                    <a:pt x="45" y="123"/>
                  </a:cubicBezTo>
                  <a:lnTo>
                    <a:pt x="0" y="123"/>
                  </a:lnTo>
                  <a:lnTo>
                    <a:pt x="0" y="0"/>
                  </a:lnTo>
                  <a:lnTo>
                    <a:pt x="45" y="0"/>
                  </a:lnTo>
                  <a:cubicBezTo>
                    <a:pt x="67" y="0"/>
                    <a:pt x="83" y="1"/>
                    <a:pt x="96" y="11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0" name="Freeform 31"/>
            <p:cNvSpPr>
              <a:spLocks/>
            </p:cNvSpPr>
            <p:nvPr/>
          </p:nvSpPr>
          <p:spPr bwMode="auto">
            <a:xfrm>
              <a:off x="6784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6812" y="3374"/>
              <a:ext cx="25" cy="38"/>
            </a:xfrm>
            <a:custGeom>
              <a:avLst/>
              <a:gdLst>
                <a:gd name="T0" fmla="*/ 78 w 108"/>
                <a:gd name="T1" fmla="*/ 0 h 161"/>
                <a:gd name="T2" fmla="*/ 92 w 108"/>
                <a:gd name="T3" fmla="*/ 0 h 161"/>
                <a:gd name="T4" fmla="*/ 68 w 108"/>
                <a:gd name="T5" fmla="*/ 25 h 161"/>
                <a:gd name="T6" fmla="*/ 54 w 108"/>
                <a:gd name="T7" fmla="*/ 25 h 161"/>
                <a:gd name="T8" fmla="*/ 30 w 108"/>
                <a:gd name="T9" fmla="*/ 0 h 161"/>
                <a:gd name="T10" fmla="*/ 43 w 108"/>
                <a:gd name="T11" fmla="*/ 0 h 161"/>
                <a:gd name="T12" fmla="*/ 61 w 108"/>
                <a:gd name="T13" fmla="*/ 18 h 161"/>
                <a:gd name="T14" fmla="*/ 78 w 108"/>
                <a:gd name="T15" fmla="*/ 0 h 161"/>
                <a:gd name="T16" fmla="*/ 0 w 108"/>
                <a:gd name="T17" fmla="*/ 149 h 161"/>
                <a:gd name="T18" fmla="*/ 91 w 108"/>
                <a:gd name="T19" fmla="*/ 49 h 161"/>
                <a:gd name="T20" fmla="*/ 4 w 108"/>
                <a:gd name="T21" fmla="*/ 49 h 161"/>
                <a:gd name="T22" fmla="*/ 4 w 108"/>
                <a:gd name="T23" fmla="*/ 38 h 161"/>
                <a:gd name="T24" fmla="*/ 108 w 108"/>
                <a:gd name="T25" fmla="*/ 38 h 161"/>
                <a:gd name="T26" fmla="*/ 108 w 108"/>
                <a:gd name="T27" fmla="*/ 49 h 161"/>
                <a:gd name="T28" fmla="*/ 15 w 108"/>
                <a:gd name="T29" fmla="*/ 149 h 161"/>
                <a:gd name="T30" fmla="*/ 108 w 108"/>
                <a:gd name="T31" fmla="*/ 149 h 161"/>
                <a:gd name="T32" fmla="*/ 108 w 108"/>
                <a:gd name="T33" fmla="*/ 161 h 161"/>
                <a:gd name="T34" fmla="*/ 0 w 108"/>
                <a:gd name="T35" fmla="*/ 161 h 161"/>
                <a:gd name="T36" fmla="*/ 0 w 108"/>
                <a:gd name="T37" fmla="*/ 149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8" h="161">
                  <a:moveTo>
                    <a:pt x="78" y="0"/>
                  </a:moveTo>
                  <a:lnTo>
                    <a:pt x="92" y="0"/>
                  </a:lnTo>
                  <a:lnTo>
                    <a:pt x="68" y="25"/>
                  </a:lnTo>
                  <a:lnTo>
                    <a:pt x="54" y="25"/>
                  </a:lnTo>
                  <a:lnTo>
                    <a:pt x="30" y="0"/>
                  </a:lnTo>
                  <a:lnTo>
                    <a:pt x="43" y="0"/>
                  </a:lnTo>
                  <a:lnTo>
                    <a:pt x="61" y="18"/>
                  </a:lnTo>
                  <a:lnTo>
                    <a:pt x="78" y="0"/>
                  </a:lnTo>
                  <a:close/>
                  <a:moveTo>
                    <a:pt x="0" y="149"/>
                  </a:moveTo>
                  <a:lnTo>
                    <a:pt x="91" y="49"/>
                  </a:lnTo>
                  <a:lnTo>
                    <a:pt x="4" y="49"/>
                  </a:lnTo>
                  <a:lnTo>
                    <a:pt x="4" y="38"/>
                  </a:lnTo>
                  <a:lnTo>
                    <a:pt x="108" y="38"/>
                  </a:lnTo>
                  <a:lnTo>
                    <a:pt x="108" y="49"/>
                  </a:lnTo>
                  <a:lnTo>
                    <a:pt x="15" y="149"/>
                  </a:lnTo>
                  <a:lnTo>
                    <a:pt x="108" y="149"/>
                  </a:lnTo>
                  <a:lnTo>
                    <a:pt x="108" y="161"/>
                  </a:lnTo>
                  <a:lnTo>
                    <a:pt x="0" y="161"/>
                  </a:lnTo>
                  <a:lnTo>
                    <a:pt x="0" y="149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6845" y="3383"/>
              <a:ext cx="22" cy="29"/>
            </a:xfrm>
            <a:custGeom>
              <a:avLst/>
              <a:gdLst>
                <a:gd name="T0" fmla="*/ 0 w 95"/>
                <a:gd name="T1" fmla="*/ 0 h 123"/>
                <a:gd name="T2" fmla="*/ 95 w 95"/>
                <a:gd name="T3" fmla="*/ 0 h 123"/>
                <a:gd name="T4" fmla="*/ 95 w 95"/>
                <a:gd name="T5" fmla="*/ 11 h 123"/>
                <a:gd name="T6" fmla="*/ 12 w 95"/>
                <a:gd name="T7" fmla="*/ 11 h 123"/>
                <a:gd name="T8" fmla="*/ 12 w 95"/>
                <a:gd name="T9" fmla="*/ 54 h 123"/>
                <a:gd name="T10" fmla="*/ 88 w 95"/>
                <a:gd name="T11" fmla="*/ 54 h 123"/>
                <a:gd name="T12" fmla="*/ 88 w 95"/>
                <a:gd name="T13" fmla="*/ 66 h 123"/>
                <a:gd name="T14" fmla="*/ 12 w 95"/>
                <a:gd name="T15" fmla="*/ 66 h 123"/>
                <a:gd name="T16" fmla="*/ 12 w 95"/>
                <a:gd name="T17" fmla="*/ 111 h 123"/>
                <a:gd name="T18" fmla="*/ 95 w 95"/>
                <a:gd name="T19" fmla="*/ 111 h 123"/>
                <a:gd name="T20" fmla="*/ 95 w 95"/>
                <a:gd name="T21" fmla="*/ 123 h 123"/>
                <a:gd name="T22" fmla="*/ 0 w 95"/>
                <a:gd name="T23" fmla="*/ 123 h 123"/>
                <a:gd name="T24" fmla="*/ 0 w 9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5" h="123">
                  <a:moveTo>
                    <a:pt x="0" y="0"/>
                  </a:moveTo>
                  <a:lnTo>
                    <a:pt x="95" y="0"/>
                  </a:lnTo>
                  <a:lnTo>
                    <a:pt x="95" y="11"/>
                  </a:lnTo>
                  <a:lnTo>
                    <a:pt x="12" y="11"/>
                  </a:lnTo>
                  <a:lnTo>
                    <a:pt x="12" y="54"/>
                  </a:lnTo>
                  <a:lnTo>
                    <a:pt x="88" y="54"/>
                  </a:lnTo>
                  <a:lnTo>
                    <a:pt x="88" y="66"/>
                  </a:lnTo>
                  <a:lnTo>
                    <a:pt x="12" y="66"/>
                  </a:lnTo>
                  <a:lnTo>
                    <a:pt x="12" y="111"/>
                  </a:lnTo>
                  <a:lnTo>
                    <a:pt x="95" y="111"/>
                  </a:lnTo>
                  <a:lnTo>
                    <a:pt x="95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6888" y="3383"/>
              <a:ext cx="29" cy="29"/>
            </a:xfrm>
            <a:custGeom>
              <a:avLst/>
              <a:gdLst>
                <a:gd name="T0" fmla="*/ 92 w 127"/>
                <a:gd name="T1" fmla="*/ 73 h 123"/>
                <a:gd name="T2" fmla="*/ 64 w 127"/>
                <a:gd name="T3" fmla="*/ 10 h 123"/>
                <a:gd name="T4" fmla="*/ 35 w 127"/>
                <a:gd name="T5" fmla="*/ 73 h 123"/>
                <a:gd name="T6" fmla="*/ 92 w 127"/>
                <a:gd name="T7" fmla="*/ 73 h 123"/>
                <a:gd name="T8" fmla="*/ 57 w 127"/>
                <a:gd name="T9" fmla="*/ 0 h 123"/>
                <a:gd name="T10" fmla="*/ 71 w 127"/>
                <a:gd name="T11" fmla="*/ 0 h 123"/>
                <a:gd name="T12" fmla="*/ 127 w 127"/>
                <a:gd name="T13" fmla="*/ 123 h 123"/>
                <a:gd name="T14" fmla="*/ 115 w 127"/>
                <a:gd name="T15" fmla="*/ 123 h 123"/>
                <a:gd name="T16" fmla="*/ 98 w 127"/>
                <a:gd name="T17" fmla="*/ 85 h 123"/>
                <a:gd name="T18" fmla="*/ 30 w 127"/>
                <a:gd name="T19" fmla="*/ 85 h 123"/>
                <a:gd name="T20" fmla="*/ 13 w 127"/>
                <a:gd name="T21" fmla="*/ 123 h 123"/>
                <a:gd name="T22" fmla="*/ 0 w 127"/>
                <a:gd name="T23" fmla="*/ 123 h 123"/>
                <a:gd name="T24" fmla="*/ 57 w 127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3">
                  <a:moveTo>
                    <a:pt x="92" y="73"/>
                  </a:moveTo>
                  <a:lnTo>
                    <a:pt x="64" y="10"/>
                  </a:lnTo>
                  <a:lnTo>
                    <a:pt x="35" y="73"/>
                  </a:lnTo>
                  <a:lnTo>
                    <a:pt x="92" y="73"/>
                  </a:lnTo>
                  <a:close/>
                  <a:moveTo>
                    <a:pt x="57" y="0"/>
                  </a:moveTo>
                  <a:lnTo>
                    <a:pt x="71" y="0"/>
                  </a:lnTo>
                  <a:lnTo>
                    <a:pt x="127" y="123"/>
                  </a:lnTo>
                  <a:lnTo>
                    <a:pt x="115" y="123"/>
                  </a:lnTo>
                  <a:lnTo>
                    <a:pt x="98" y="85"/>
                  </a:lnTo>
                  <a:lnTo>
                    <a:pt x="30" y="85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4" name="Freeform 35"/>
            <p:cNvSpPr>
              <a:spLocks/>
            </p:cNvSpPr>
            <p:nvPr/>
          </p:nvSpPr>
          <p:spPr bwMode="auto">
            <a:xfrm>
              <a:off x="6936" y="3383"/>
              <a:ext cx="25" cy="29"/>
            </a:xfrm>
            <a:custGeom>
              <a:avLst/>
              <a:gdLst>
                <a:gd name="T0" fmla="*/ 48 w 108"/>
                <a:gd name="T1" fmla="*/ 11 h 123"/>
                <a:gd name="T2" fmla="*/ 0 w 108"/>
                <a:gd name="T3" fmla="*/ 11 h 123"/>
                <a:gd name="T4" fmla="*/ 0 w 108"/>
                <a:gd name="T5" fmla="*/ 0 h 123"/>
                <a:gd name="T6" fmla="*/ 108 w 108"/>
                <a:gd name="T7" fmla="*/ 0 h 123"/>
                <a:gd name="T8" fmla="*/ 108 w 108"/>
                <a:gd name="T9" fmla="*/ 11 h 123"/>
                <a:gd name="T10" fmla="*/ 60 w 108"/>
                <a:gd name="T11" fmla="*/ 11 h 123"/>
                <a:gd name="T12" fmla="*/ 60 w 108"/>
                <a:gd name="T13" fmla="*/ 123 h 123"/>
                <a:gd name="T14" fmla="*/ 48 w 108"/>
                <a:gd name="T15" fmla="*/ 123 h 123"/>
                <a:gd name="T16" fmla="*/ 48 w 108"/>
                <a:gd name="T17" fmla="*/ 11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123">
                  <a:moveTo>
                    <a:pt x="48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108" y="0"/>
                  </a:lnTo>
                  <a:lnTo>
                    <a:pt x="108" y="11"/>
                  </a:lnTo>
                  <a:lnTo>
                    <a:pt x="60" y="11"/>
                  </a:lnTo>
                  <a:lnTo>
                    <a:pt x="60" y="123"/>
                  </a:lnTo>
                  <a:lnTo>
                    <a:pt x="48" y="123"/>
                  </a:lnTo>
                  <a:lnTo>
                    <a:pt x="48" y="11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5" name="Freeform 36"/>
            <p:cNvSpPr>
              <a:spLocks noEditPoints="1"/>
            </p:cNvSpPr>
            <p:nvPr/>
          </p:nvSpPr>
          <p:spPr bwMode="auto">
            <a:xfrm>
              <a:off x="6967" y="3374"/>
              <a:ext cx="22" cy="38"/>
            </a:xfrm>
            <a:custGeom>
              <a:avLst/>
              <a:gdLst>
                <a:gd name="T0" fmla="*/ 66 w 95"/>
                <a:gd name="T1" fmla="*/ 0 h 161"/>
                <a:gd name="T2" fmla="*/ 80 w 95"/>
                <a:gd name="T3" fmla="*/ 0 h 161"/>
                <a:gd name="T4" fmla="*/ 56 w 95"/>
                <a:gd name="T5" fmla="*/ 25 h 161"/>
                <a:gd name="T6" fmla="*/ 42 w 95"/>
                <a:gd name="T7" fmla="*/ 25 h 161"/>
                <a:gd name="T8" fmla="*/ 18 w 95"/>
                <a:gd name="T9" fmla="*/ 0 h 161"/>
                <a:gd name="T10" fmla="*/ 31 w 95"/>
                <a:gd name="T11" fmla="*/ 0 h 161"/>
                <a:gd name="T12" fmla="*/ 49 w 95"/>
                <a:gd name="T13" fmla="*/ 18 h 161"/>
                <a:gd name="T14" fmla="*/ 66 w 95"/>
                <a:gd name="T15" fmla="*/ 0 h 161"/>
                <a:gd name="T16" fmla="*/ 0 w 95"/>
                <a:gd name="T17" fmla="*/ 38 h 161"/>
                <a:gd name="T18" fmla="*/ 95 w 95"/>
                <a:gd name="T19" fmla="*/ 38 h 161"/>
                <a:gd name="T20" fmla="*/ 95 w 95"/>
                <a:gd name="T21" fmla="*/ 49 h 161"/>
                <a:gd name="T22" fmla="*/ 13 w 95"/>
                <a:gd name="T23" fmla="*/ 49 h 161"/>
                <a:gd name="T24" fmla="*/ 13 w 95"/>
                <a:gd name="T25" fmla="*/ 92 h 161"/>
                <a:gd name="T26" fmla="*/ 89 w 95"/>
                <a:gd name="T27" fmla="*/ 92 h 161"/>
                <a:gd name="T28" fmla="*/ 89 w 95"/>
                <a:gd name="T29" fmla="*/ 104 h 161"/>
                <a:gd name="T30" fmla="*/ 13 w 95"/>
                <a:gd name="T31" fmla="*/ 104 h 161"/>
                <a:gd name="T32" fmla="*/ 13 w 95"/>
                <a:gd name="T33" fmla="*/ 149 h 161"/>
                <a:gd name="T34" fmla="*/ 95 w 95"/>
                <a:gd name="T35" fmla="*/ 149 h 161"/>
                <a:gd name="T36" fmla="*/ 95 w 95"/>
                <a:gd name="T37" fmla="*/ 161 h 161"/>
                <a:gd name="T38" fmla="*/ 0 w 95"/>
                <a:gd name="T39" fmla="*/ 161 h 161"/>
                <a:gd name="T40" fmla="*/ 0 w 95"/>
                <a:gd name="T41" fmla="*/ 3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61">
                  <a:moveTo>
                    <a:pt x="66" y="0"/>
                  </a:moveTo>
                  <a:lnTo>
                    <a:pt x="80" y="0"/>
                  </a:lnTo>
                  <a:lnTo>
                    <a:pt x="56" y="25"/>
                  </a:lnTo>
                  <a:lnTo>
                    <a:pt x="42" y="25"/>
                  </a:lnTo>
                  <a:lnTo>
                    <a:pt x="18" y="0"/>
                  </a:lnTo>
                  <a:lnTo>
                    <a:pt x="31" y="0"/>
                  </a:lnTo>
                  <a:lnTo>
                    <a:pt x="49" y="18"/>
                  </a:lnTo>
                  <a:lnTo>
                    <a:pt x="66" y="0"/>
                  </a:lnTo>
                  <a:close/>
                  <a:moveTo>
                    <a:pt x="0" y="38"/>
                  </a:moveTo>
                  <a:lnTo>
                    <a:pt x="95" y="38"/>
                  </a:lnTo>
                  <a:lnTo>
                    <a:pt x="95" y="49"/>
                  </a:lnTo>
                  <a:lnTo>
                    <a:pt x="13" y="49"/>
                  </a:lnTo>
                  <a:lnTo>
                    <a:pt x="13" y="92"/>
                  </a:lnTo>
                  <a:lnTo>
                    <a:pt x="89" y="92"/>
                  </a:lnTo>
                  <a:lnTo>
                    <a:pt x="89" y="104"/>
                  </a:lnTo>
                  <a:lnTo>
                    <a:pt x="13" y="104"/>
                  </a:lnTo>
                  <a:lnTo>
                    <a:pt x="13" y="149"/>
                  </a:lnTo>
                  <a:lnTo>
                    <a:pt x="95" y="149"/>
                  </a:lnTo>
                  <a:lnTo>
                    <a:pt x="95" y="161"/>
                  </a:lnTo>
                  <a:lnTo>
                    <a:pt x="0" y="161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6" name="Freeform 37"/>
            <p:cNvSpPr>
              <a:spLocks/>
            </p:cNvSpPr>
            <p:nvPr/>
          </p:nvSpPr>
          <p:spPr bwMode="auto">
            <a:xfrm>
              <a:off x="6998" y="3383"/>
              <a:ext cx="20" cy="29"/>
            </a:xfrm>
            <a:custGeom>
              <a:avLst/>
              <a:gdLst>
                <a:gd name="T0" fmla="*/ 0 w 90"/>
                <a:gd name="T1" fmla="*/ 0 h 123"/>
                <a:gd name="T2" fmla="*/ 12 w 90"/>
                <a:gd name="T3" fmla="*/ 0 h 123"/>
                <a:gd name="T4" fmla="*/ 12 w 90"/>
                <a:gd name="T5" fmla="*/ 111 h 123"/>
                <a:gd name="T6" fmla="*/ 90 w 90"/>
                <a:gd name="T7" fmla="*/ 111 h 123"/>
                <a:gd name="T8" fmla="*/ 90 w 90"/>
                <a:gd name="T9" fmla="*/ 123 h 123"/>
                <a:gd name="T10" fmla="*/ 0 w 90"/>
                <a:gd name="T11" fmla="*/ 123 h 123"/>
                <a:gd name="T12" fmla="*/ 0 w 90"/>
                <a:gd name="T1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123">
                  <a:moveTo>
                    <a:pt x="0" y="0"/>
                  </a:moveTo>
                  <a:lnTo>
                    <a:pt x="12" y="0"/>
                  </a:lnTo>
                  <a:lnTo>
                    <a:pt x="12" y="111"/>
                  </a:lnTo>
                  <a:lnTo>
                    <a:pt x="90" y="111"/>
                  </a:lnTo>
                  <a:lnTo>
                    <a:pt x="9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7" name="Freeform 38"/>
            <p:cNvSpPr>
              <a:spLocks noEditPoints="1"/>
            </p:cNvSpPr>
            <p:nvPr/>
          </p:nvSpPr>
          <p:spPr bwMode="auto">
            <a:xfrm>
              <a:off x="7021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7056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2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2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7088" y="3374"/>
              <a:ext cx="27" cy="38"/>
            </a:xfrm>
            <a:custGeom>
              <a:avLst/>
              <a:gdLst>
                <a:gd name="T0" fmla="*/ 71 w 118"/>
                <a:gd name="T1" fmla="*/ 0 h 161"/>
                <a:gd name="T2" fmla="*/ 86 w 118"/>
                <a:gd name="T3" fmla="*/ 0 h 161"/>
                <a:gd name="T4" fmla="*/ 66 w 118"/>
                <a:gd name="T5" fmla="*/ 25 h 161"/>
                <a:gd name="T6" fmla="*/ 56 w 118"/>
                <a:gd name="T7" fmla="*/ 25 h 161"/>
                <a:gd name="T8" fmla="*/ 71 w 118"/>
                <a:gd name="T9" fmla="*/ 0 h 161"/>
                <a:gd name="T10" fmla="*/ 53 w 118"/>
                <a:gd name="T11" fmla="*/ 108 h 161"/>
                <a:gd name="T12" fmla="*/ 0 w 118"/>
                <a:gd name="T13" fmla="*/ 38 h 161"/>
                <a:gd name="T14" fmla="*/ 15 w 118"/>
                <a:gd name="T15" fmla="*/ 38 h 161"/>
                <a:gd name="T16" fmla="*/ 59 w 118"/>
                <a:gd name="T17" fmla="*/ 98 h 161"/>
                <a:gd name="T18" fmla="*/ 103 w 118"/>
                <a:gd name="T19" fmla="*/ 38 h 161"/>
                <a:gd name="T20" fmla="*/ 118 w 118"/>
                <a:gd name="T21" fmla="*/ 38 h 161"/>
                <a:gd name="T22" fmla="*/ 65 w 118"/>
                <a:gd name="T23" fmla="*/ 108 h 161"/>
                <a:gd name="T24" fmla="*/ 65 w 118"/>
                <a:gd name="T25" fmla="*/ 161 h 161"/>
                <a:gd name="T26" fmla="*/ 53 w 118"/>
                <a:gd name="T27" fmla="*/ 161 h 161"/>
                <a:gd name="T28" fmla="*/ 53 w 118"/>
                <a:gd name="T29" fmla="*/ 108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8" h="161">
                  <a:moveTo>
                    <a:pt x="71" y="0"/>
                  </a:moveTo>
                  <a:lnTo>
                    <a:pt x="86" y="0"/>
                  </a:lnTo>
                  <a:lnTo>
                    <a:pt x="66" y="25"/>
                  </a:lnTo>
                  <a:lnTo>
                    <a:pt x="56" y="25"/>
                  </a:lnTo>
                  <a:lnTo>
                    <a:pt x="71" y="0"/>
                  </a:lnTo>
                  <a:close/>
                  <a:moveTo>
                    <a:pt x="53" y="108"/>
                  </a:moveTo>
                  <a:lnTo>
                    <a:pt x="0" y="38"/>
                  </a:lnTo>
                  <a:lnTo>
                    <a:pt x="15" y="38"/>
                  </a:lnTo>
                  <a:lnTo>
                    <a:pt x="59" y="98"/>
                  </a:lnTo>
                  <a:lnTo>
                    <a:pt x="103" y="38"/>
                  </a:lnTo>
                  <a:lnTo>
                    <a:pt x="118" y="38"/>
                  </a:lnTo>
                  <a:lnTo>
                    <a:pt x="65" y="108"/>
                  </a:lnTo>
                  <a:lnTo>
                    <a:pt x="65" y="161"/>
                  </a:lnTo>
                  <a:lnTo>
                    <a:pt x="53" y="161"/>
                  </a:lnTo>
                  <a:lnTo>
                    <a:pt x="53" y="108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7121" y="3382"/>
              <a:ext cx="29" cy="31"/>
            </a:xfrm>
            <a:custGeom>
              <a:avLst/>
              <a:gdLst>
                <a:gd name="T0" fmla="*/ 64 w 124"/>
                <a:gd name="T1" fmla="*/ 12 h 130"/>
                <a:gd name="T2" fmla="*/ 12 w 124"/>
                <a:gd name="T3" fmla="*/ 65 h 130"/>
                <a:gd name="T4" fmla="*/ 62 w 124"/>
                <a:gd name="T5" fmla="*/ 118 h 130"/>
                <a:gd name="T6" fmla="*/ 111 w 124"/>
                <a:gd name="T7" fmla="*/ 81 h 130"/>
                <a:gd name="T8" fmla="*/ 124 w 124"/>
                <a:gd name="T9" fmla="*/ 81 h 130"/>
                <a:gd name="T10" fmla="*/ 62 w 124"/>
                <a:gd name="T11" fmla="*/ 130 h 130"/>
                <a:gd name="T12" fmla="*/ 0 w 124"/>
                <a:gd name="T13" fmla="*/ 65 h 130"/>
                <a:gd name="T14" fmla="*/ 65 w 124"/>
                <a:gd name="T15" fmla="*/ 0 h 130"/>
                <a:gd name="T16" fmla="*/ 122 w 124"/>
                <a:gd name="T17" fmla="*/ 44 h 130"/>
                <a:gd name="T18" fmla="*/ 109 w 124"/>
                <a:gd name="T19" fmla="*/ 44 h 130"/>
                <a:gd name="T20" fmla="*/ 64 w 124"/>
                <a:gd name="T21" fmla="*/ 12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4" h="130">
                  <a:moveTo>
                    <a:pt x="64" y="12"/>
                  </a:moveTo>
                  <a:cubicBezTo>
                    <a:pt x="32" y="12"/>
                    <a:pt x="12" y="32"/>
                    <a:pt x="12" y="65"/>
                  </a:cubicBezTo>
                  <a:cubicBezTo>
                    <a:pt x="12" y="98"/>
                    <a:pt x="32" y="118"/>
                    <a:pt x="62" y="118"/>
                  </a:cubicBezTo>
                  <a:cubicBezTo>
                    <a:pt x="87" y="118"/>
                    <a:pt x="106" y="104"/>
                    <a:pt x="111" y="81"/>
                  </a:cubicBezTo>
                  <a:lnTo>
                    <a:pt x="124" y="81"/>
                  </a:lnTo>
                  <a:cubicBezTo>
                    <a:pt x="118" y="111"/>
                    <a:pt x="95" y="130"/>
                    <a:pt x="62" y="130"/>
                  </a:cubicBezTo>
                  <a:cubicBezTo>
                    <a:pt x="25" y="130"/>
                    <a:pt x="0" y="105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97" y="0"/>
                    <a:pt x="118" y="17"/>
                    <a:pt x="122" y="44"/>
                  </a:cubicBezTo>
                  <a:lnTo>
                    <a:pt x="109" y="44"/>
                  </a:lnTo>
                  <a:cubicBezTo>
                    <a:pt x="105" y="24"/>
                    <a:pt x="89" y="12"/>
                    <a:pt x="64" y="12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7157" y="3383"/>
              <a:ext cx="24" cy="29"/>
            </a:xfrm>
            <a:custGeom>
              <a:avLst/>
              <a:gdLst>
                <a:gd name="T0" fmla="*/ 0 w 105"/>
                <a:gd name="T1" fmla="*/ 0 h 123"/>
                <a:gd name="T2" fmla="*/ 12 w 105"/>
                <a:gd name="T3" fmla="*/ 0 h 123"/>
                <a:gd name="T4" fmla="*/ 12 w 105"/>
                <a:gd name="T5" fmla="*/ 51 h 123"/>
                <a:gd name="T6" fmla="*/ 93 w 105"/>
                <a:gd name="T7" fmla="*/ 51 h 123"/>
                <a:gd name="T8" fmla="*/ 93 w 105"/>
                <a:gd name="T9" fmla="*/ 0 h 123"/>
                <a:gd name="T10" fmla="*/ 105 w 105"/>
                <a:gd name="T11" fmla="*/ 0 h 123"/>
                <a:gd name="T12" fmla="*/ 105 w 105"/>
                <a:gd name="T13" fmla="*/ 123 h 123"/>
                <a:gd name="T14" fmla="*/ 93 w 105"/>
                <a:gd name="T15" fmla="*/ 123 h 123"/>
                <a:gd name="T16" fmla="*/ 93 w 105"/>
                <a:gd name="T17" fmla="*/ 63 h 123"/>
                <a:gd name="T18" fmla="*/ 12 w 105"/>
                <a:gd name="T19" fmla="*/ 63 h 123"/>
                <a:gd name="T20" fmla="*/ 12 w 105"/>
                <a:gd name="T21" fmla="*/ 123 h 123"/>
                <a:gd name="T22" fmla="*/ 0 w 105"/>
                <a:gd name="T23" fmla="*/ 123 h 123"/>
                <a:gd name="T24" fmla="*/ 0 w 105"/>
                <a:gd name="T2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" h="123">
                  <a:moveTo>
                    <a:pt x="0" y="0"/>
                  </a:moveTo>
                  <a:lnTo>
                    <a:pt x="12" y="0"/>
                  </a:lnTo>
                  <a:lnTo>
                    <a:pt x="12" y="51"/>
                  </a:lnTo>
                  <a:lnTo>
                    <a:pt x="93" y="51"/>
                  </a:lnTo>
                  <a:lnTo>
                    <a:pt x="93" y="0"/>
                  </a:lnTo>
                  <a:lnTo>
                    <a:pt x="105" y="0"/>
                  </a:lnTo>
                  <a:lnTo>
                    <a:pt x="105" y="123"/>
                  </a:lnTo>
                  <a:lnTo>
                    <a:pt x="93" y="123"/>
                  </a:lnTo>
                  <a:lnTo>
                    <a:pt x="93" y="63"/>
                  </a:lnTo>
                  <a:lnTo>
                    <a:pt x="12" y="63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2" name="Freeform 43"/>
            <p:cNvSpPr>
              <a:spLocks noEditPoints="1"/>
            </p:cNvSpPr>
            <p:nvPr/>
          </p:nvSpPr>
          <p:spPr bwMode="auto">
            <a:xfrm>
              <a:off x="7190" y="3382"/>
              <a:ext cx="30" cy="31"/>
            </a:xfrm>
            <a:custGeom>
              <a:avLst/>
              <a:gdLst>
                <a:gd name="T0" fmla="*/ 117 w 130"/>
                <a:gd name="T1" fmla="*/ 65 h 130"/>
                <a:gd name="T2" fmla="*/ 65 w 130"/>
                <a:gd name="T3" fmla="*/ 12 h 130"/>
                <a:gd name="T4" fmla="*/ 13 w 130"/>
                <a:gd name="T5" fmla="*/ 65 h 130"/>
                <a:gd name="T6" fmla="*/ 65 w 130"/>
                <a:gd name="T7" fmla="*/ 118 h 130"/>
                <a:gd name="T8" fmla="*/ 117 w 130"/>
                <a:gd name="T9" fmla="*/ 65 h 130"/>
                <a:gd name="T10" fmla="*/ 65 w 130"/>
                <a:gd name="T11" fmla="*/ 130 h 130"/>
                <a:gd name="T12" fmla="*/ 0 w 130"/>
                <a:gd name="T13" fmla="*/ 65 h 130"/>
                <a:gd name="T14" fmla="*/ 65 w 130"/>
                <a:gd name="T15" fmla="*/ 0 h 130"/>
                <a:gd name="T16" fmla="*/ 130 w 130"/>
                <a:gd name="T17" fmla="*/ 65 h 130"/>
                <a:gd name="T18" fmla="*/ 65 w 130"/>
                <a:gd name="T19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0" h="130">
                  <a:moveTo>
                    <a:pt x="117" y="65"/>
                  </a:moveTo>
                  <a:cubicBezTo>
                    <a:pt x="117" y="32"/>
                    <a:pt x="98" y="12"/>
                    <a:pt x="65" y="12"/>
                  </a:cubicBezTo>
                  <a:cubicBezTo>
                    <a:pt x="32" y="12"/>
                    <a:pt x="13" y="32"/>
                    <a:pt x="13" y="65"/>
                  </a:cubicBezTo>
                  <a:cubicBezTo>
                    <a:pt x="13" y="99"/>
                    <a:pt x="32" y="118"/>
                    <a:pt x="65" y="118"/>
                  </a:cubicBezTo>
                  <a:cubicBezTo>
                    <a:pt x="98" y="118"/>
                    <a:pt x="117" y="99"/>
                    <a:pt x="117" y="65"/>
                  </a:cubicBezTo>
                  <a:close/>
                  <a:moveTo>
                    <a:pt x="65" y="130"/>
                  </a:moveTo>
                  <a:cubicBezTo>
                    <a:pt x="24" y="130"/>
                    <a:pt x="0" y="106"/>
                    <a:pt x="0" y="65"/>
                  </a:cubicBezTo>
                  <a:cubicBezTo>
                    <a:pt x="0" y="25"/>
                    <a:pt x="24" y="0"/>
                    <a:pt x="65" y="0"/>
                  </a:cubicBezTo>
                  <a:cubicBezTo>
                    <a:pt x="105" y="0"/>
                    <a:pt x="130" y="25"/>
                    <a:pt x="130" y="65"/>
                  </a:cubicBezTo>
                  <a:cubicBezTo>
                    <a:pt x="130" y="106"/>
                    <a:pt x="105" y="130"/>
                    <a:pt x="65" y="130"/>
                  </a:cubicBez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7224" y="3383"/>
              <a:ext cx="29" cy="29"/>
            </a:xfrm>
            <a:custGeom>
              <a:avLst/>
              <a:gdLst>
                <a:gd name="T0" fmla="*/ 0 w 126"/>
                <a:gd name="T1" fmla="*/ 0 h 123"/>
                <a:gd name="T2" fmla="*/ 13 w 126"/>
                <a:gd name="T3" fmla="*/ 0 h 123"/>
                <a:gd name="T4" fmla="*/ 63 w 126"/>
                <a:gd name="T5" fmla="*/ 112 h 123"/>
                <a:gd name="T6" fmla="*/ 113 w 126"/>
                <a:gd name="T7" fmla="*/ 0 h 123"/>
                <a:gd name="T8" fmla="*/ 126 w 126"/>
                <a:gd name="T9" fmla="*/ 0 h 123"/>
                <a:gd name="T10" fmla="*/ 71 w 126"/>
                <a:gd name="T11" fmla="*/ 123 h 123"/>
                <a:gd name="T12" fmla="*/ 55 w 126"/>
                <a:gd name="T13" fmla="*/ 123 h 123"/>
                <a:gd name="T14" fmla="*/ 0 w 126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6" h="123">
                  <a:moveTo>
                    <a:pt x="0" y="0"/>
                  </a:moveTo>
                  <a:lnTo>
                    <a:pt x="13" y="0"/>
                  </a:lnTo>
                  <a:lnTo>
                    <a:pt x="63" y="112"/>
                  </a:lnTo>
                  <a:lnTo>
                    <a:pt x="113" y="0"/>
                  </a:lnTo>
                  <a:lnTo>
                    <a:pt x="126" y="0"/>
                  </a:lnTo>
                  <a:lnTo>
                    <a:pt x="71" y="123"/>
                  </a:lnTo>
                  <a:lnTo>
                    <a:pt x="55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4" name="Freeform 45"/>
            <p:cNvSpPr>
              <a:spLocks/>
            </p:cNvSpPr>
            <p:nvPr/>
          </p:nvSpPr>
          <p:spPr bwMode="auto">
            <a:xfrm>
              <a:off x="7257" y="3383"/>
              <a:ext cx="27" cy="29"/>
            </a:xfrm>
            <a:custGeom>
              <a:avLst/>
              <a:gdLst>
                <a:gd name="T0" fmla="*/ 53 w 118"/>
                <a:gd name="T1" fmla="*/ 70 h 123"/>
                <a:gd name="T2" fmla="*/ 0 w 118"/>
                <a:gd name="T3" fmla="*/ 0 h 123"/>
                <a:gd name="T4" fmla="*/ 15 w 118"/>
                <a:gd name="T5" fmla="*/ 0 h 123"/>
                <a:gd name="T6" fmla="*/ 59 w 118"/>
                <a:gd name="T7" fmla="*/ 60 h 123"/>
                <a:gd name="T8" fmla="*/ 103 w 118"/>
                <a:gd name="T9" fmla="*/ 0 h 123"/>
                <a:gd name="T10" fmla="*/ 118 w 118"/>
                <a:gd name="T11" fmla="*/ 0 h 123"/>
                <a:gd name="T12" fmla="*/ 65 w 118"/>
                <a:gd name="T13" fmla="*/ 70 h 123"/>
                <a:gd name="T14" fmla="*/ 65 w 118"/>
                <a:gd name="T15" fmla="*/ 123 h 123"/>
                <a:gd name="T16" fmla="*/ 53 w 118"/>
                <a:gd name="T17" fmla="*/ 123 h 123"/>
                <a:gd name="T18" fmla="*/ 53 w 118"/>
                <a:gd name="T19" fmla="*/ 7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8" h="123">
                  <a:moveTo>
                    <a:pt x="53" y="70"/>
                  </a:moveTo>
                  <a:lnTo>
                    <a:pt x="0" y="0"/>
                  </a:lnTo>
                  <a:lnTo>
                    <a:pt x="15" y="0"/>
                  </a:lnTo>
                  <a:lnTo>
                    <a:pt x="59" y="60"/>
                  </a:lnTo>
                  <a:lnTo>
                    <a:pt x="103" y="0"/>
                  </a:lnTo>
                  <a:lnTo>
                    <a:pt x="118" y="0"/>
                  </a:lnTo>
                  <a:lnTo>
                    <a:pt x="65" y="70"/>
                  </a:lnTo>
                  <a:lnTo>
                    <a:pt x="65" y="123"/>
                  </a:lnTo>
                  <a:lnTo>
                    <a:pt x="53" y="123"/>
                  </a:lnTo>
                  <a:lnTo>
                    <a:pt x="53" y="70"/>
                  </a:lnTo>
                  <a:close/>
                </a:path>
              </a:pathLst>
            </a:custGeom>
            <a:solidFill>
              <a:srgbClr val="807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5" name="Rectangle 46"/>
            <p:cNvSpPr>
              <a:spLocks noChangeArrowheads="1"/>
            </p:cNvSpPr>
            <p:nvPr/>
          </p:nvSpPr>
          <p:spPr bwMode="auto">
            <a:xfrm>
              <a:off x="4205" y="3032"/>
              <a:ext cx="604" cy="419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6" name="Rectangle 47"/>
            <p:cNvSpPr>
              <a:spLocks noChangeArrowheads="1"/>
            </p:cNvSpPr>
            <p:nvPr/>
          </p:nvSpPr>
          <p:spPr bwMode="auto">
            <a:xfrm>
              <a:off x="4217" y="3043"/>
              <a:ext cx="580" cy="396"/>
            </a:xfrm>
            <a:prstGeom prst="rect">
              <a:avLst/>
            </a:prstGeom>
            <a:solidFill>
              <a:srgbClr val="044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4487" y="3091"/>
              <a:ext cx="40" cy="39"/>
            </a:xfrm>
            <a:custGeom>
              <a:avLst/>
              <a:gdLst>
                <a:gd name="T0" fmla="*/ 33 w 174"/>
                <a:gd name="T1" fmla="*/ 166 h 166"/>
                <a:gd name="T2" fmla="*/ 87 w 174"/>
                <a:gd name="T3" fmla="*/ 127 h 166"/>
                <a:gd name="T4" fmla="*/ 140 w 174"/>
                <a:gd name="T5" fmla="*/ 166 h 166"/>
                <a:gd name="T6" fmla="*/ 120 w 174"/>
                <a:gd name="T7" fmla="*/ 103 h 166"/>
                <a:gd name="T8" fmla="*/ 174 w 174"/>
                <a:gd name="T9" fmla="*/ 64 h 166"/>
                <a:gd name="T10" fmla="*/ 107 w 174"/>
                <a:gd name="T11" fmla="*/ 64 h 166"/>
                <a:gd name="T12" fmla="*/ 87 w 174"/>
                <a:gd name="T13" fmla="*/ 0 h 166"/>
                <a:gd name="T14" fmla="*/ 66 w 174"/>
                <a:gd name="T15" fmla="*/ 64 h 166"/>
                <a:gd name="T16" fmla="*/ 0 w 174"/>
                <a:gd name="T17" fmla="*/ 64 h 166"/>
                <a:gd name="T18" fmla="*/ 54 w 174"/>
                <a:gd name="T19" fmla="*/ 103 h 166"/>
                <a:gd name="T20" fmla="*/ 33 w 174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33" y="166"/>
                  </a:move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3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8" name="Freeform 49"/>
            <p:cNvSpPr>
              <a:spLocks/>
            </p:cNvSpPr>
            <p:nvPr/>
          </p:nvSpPr>
          <p:spPr bwMode="auto">
            <a:xfrm>
              <a:off x="4423" y="3108"/>
              <a:ext cx="40" cy="39"/>
            </a:xfrm>
            <a:custGeom>
              <a:avLst/>
              <a:gdLst>
                <a:gd name="T0" fmla="*/ 34 w 175"/>
                <a:gd name="T1" fmla="*/ 166 h 166"/>
                <a:gd name="T2" fmla="*/ 87 w 175"/>
                <a:gd name="T3" fmla="*/ 127 h 166"/>
                <a:gd name="T4" fmla="*/ 141 w 175"/>
                <a:gd name="T5" fmla="*/ 166 h 166"/>
                <a:gd name="T6" fmla="*/ 120 w 175"/>
                <a:gd name="T7" fmla="*/ 103 h 166"/>
                <a:gd name="T8" fmla="*/ 175 w 175"/>
                <a:gd name="T9" fmla="*/ 64 h 166"/>
                <a:gd name="T10" fmla="*/ 108 w 175"/>
                <a:gd name="T11" fmla="*/ 64 h 166"/>
                <a:gd name="T12" fmla="*/ 87 w 175"/>
                <a:gd name="T13" fmla="*/ 0 h 166"/>
                <a:gd name="T14" fmla="*/ 67 w 175"/>
                <a:gd name="T15" fmla="*/ 64 h 166"/>
                <a:gd name="T16" fmla="*/ 0 w 175"/>
                <a:gd name="T17" fmla="*/ 64 h 166"/>
                <a:gd name="T18" fmla="*/ 54 w 175"/>
                <a:gd name="T19" fmla="*/ 103 h 166"/>
                <a:gd name="T20" fmla="*/ 34 w 175"/>
                <a:gd name="T21" fmla="*/ 16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34" y="166"/>
                  </a:move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59" name="Freeform 50"/>
            <p:cNvSpPr>
              <a:spLocks/>
            </p:cNvSpPr>
            <p:nvPr/>
          </p:nvSpPr>
          <p:spPr bwMode="auto">
            <a:xfrm>
              <a:off x="4377" y="3156"/>
              <a:ext cx="40" cy="39"/>
            </a:xfrm>
            <a:custGeom>
              <a:avLst/>
              <a:gdLst>
                <a:gd name="T0" fmla="*/ 88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5 w 175"/>
                <a:gd name="T7" fmla="*/ 103 h 166"/>
                <a:gd name="T8" fmla="*/ 34 w 175"/>
                <a:gd name="T9" fmla="*/ 166 h 166"/>
                <a:gd name="T10" fmla="*/ 88 w 175"/>
                <a:gd name="T11" fmla="*/ 127 h 166"/>
                <a:gd name="T12" fmla="*/ 141 w 175"/>
                <a:gd name="T13" fmla="*/ 166 h 166"/>
                <a:gd name="T14" fmla="*/ 121 w 175"/>
                <a:gd name="T15" fmla="*/ 103 h 166"/>
                <a:gd name="T16" fmla="*/ 175 w 175"/>
                <a:gd name="T17" fmla="*/ 64 h 166"/>
                <a:gd name="T18" fmla="*/ 108 w 175"/>
                <a:gd name="T19" fmla="*/ 64 h 166"/>
                <a:gd name="T20" fmla="*/ 88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0" name="Freeform 51"/>
            <p:cNvSpPr>
              <a:spLocks/>
            </p:cNvSpPr>
            <p:nvPr/>
          </p:nvSpPr>
          <p:spPr bwMode="auto">
            <a:xfrm>
              <a:off x="4360" y="3221"/>
              <a:ext cx="40" cy="38"/>
            </a:xfrm>
            <a:custGeom>
              <a:avLst/>
              <a:gdLst>
                <a:gd name="T0" fmla="*/ 88 w 175"/>
                <a:gd name="T1" fmla="*/ 127 h 166"/>
                <a:gd name="T2" fmla="*/ 141 w 175"/>
                <a:gd name="T3" fmla="*/ 166 h 166"/>
                <a:gd name="T4" fmla="*/ 121 w 175"/>
                <a:gd name="T5" fmla="*/ 102 h 166"/>
                <a:gd name="T6" fmla="*/ 175 w 175"/>
                <a:gd name="T7" fmla="*/ 63 h 166"/>
                <a:gd name="T8" fmla="*/ 108 w 175"/>
                <a:gd name="T9" fmla="*/ 63 h 166"/>
                <a:gd name="T10" fmla="*/ 88 w 175"/>
                <a:gd name="T11" fmla="*/ 0 h 166"/>
                <a:gd name="T12" fmla="*/ 67 w 175"/>
                <a:gd name="T13" fmla="*/ 64 h 166"/>
                <a:gd name="T14" fmla="*/ 0 w 175"/>
                <a:gd name="T15" fmla="*/ 63 h 166"/>
                <a:gd name="T16" fmla="*/ 54 w 175"/>
                <a:gd name="T17" fmla="*/ 102 h 166"/>
                <a:gd name="T18" fmla="*/ 34 w 175"/>
                <a:gd name="T19" fmla="*/ 166 h 166"/>
                <a:gd name="T20" fmla="*/ 88 w 175"/>
                <a:gd name="T21" fmla="*/ 127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8" y="127"/>
                  </a:move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8" y="127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1" name="Freeform 52"/>
            <p:cNvSpPr>
              <a:spLocks/>
            </p:cNvSpPr>
            <p:nvPr/>
          </p:nvSpPr>
          <p:spPr bwMode="auto">
            <a:xfrm>
              <a:off x="4377" y="3285"/>
              <a:ext cx="40" cy="39"/>
            </a:xfrm>
            <a:custGeom>
              <a:avLst/>
              <a:gdLst>
                <a:gd name="T0" fmla="*/ 108 w 175"/>
                <a:gd name="T1" fmla="*/ 64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4 h 166"/>
                <a:gd name="T8" fmla="*/ 55 w 175"/>
                <a:gd name="T9" fmla="*/ 103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3 h 166"/>
                <a:gd name="T18" fmla="*/ 175 w 175"/>
                <a:gd name="T19" fmla="*/ 64 h 166"/>
                <a:gd name="T20" fmla="*/ 108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4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5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2" name="Freeform 53"/>
            <p:cNvSpPr>
              <a:spLocks/>
            </p:cNvSpPr>
            <p:nvPr/>
          </p:nvSpPr>
          <p:spPr bwMode="auto">
            <a:xfrm>
              <a:off x="4423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8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5 w 175"/>
                <a:gd name="T9" fmla="*/ 102 h 166"/>
                <a:gd name="T10" fmla="*/ 34 w 175"/>
                <a:gd name="T11" fmla="*/ 166 h 166"/>
                <a:gd name="T12" fmla="*/ 88 w 175"/>
                <a:gd name="T13" fmla="*/ 127 h 166"/>
                <a:gd name="T14" fmla="*/ 141 w 175"/>
                <a:gd name="T15" fmla="*/ 166 h 166"/>
                <a:gd name="T16" fmla="*/ 121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8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5" y="102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3" name="Freeform 54"/>
            <p:cNvSpPr>
              <a:spLocks/>
            </p:cNvSpPr>
            <p:nvPr/>
          </p:nvSpPr>
          <p:spPr bwMode="auto">
            <a:xfrm>
              <a:off x="4487" y="3350"/>
              <a:ext cx="40" cy="39"/>
            </a:xfrm>
            <a:custGeom>
              <a:avLst/>
              <a:gdLst>
                <a:gd name="T0" fmla="*/ 107 w 174"/>
                <a:gd name="T1" fmla="*/ 64 h 166"/>
                <a:gd name="T2" fmla="*/ 87 w 174"/>
                <a:gd name="T3" fmla="*/ 0 h 166"/>
                <a:gd name="T4" fmla="*/ 66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0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7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7" y="64"/>
                  </a:moveTo>
                  <a:lnTo>
                    <a:pt x="87" y="0"/>
                  </a:lnTo>
                  <a:lnTo>
                    <a:pt x="66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0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7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4" name="Freeform 55"/>
            <p:cNvSpPr>
              <a:spLocks/>
            </p:cNvSpPr>
            <p:nvPr/>
          </p:nvSpPr>
          <p:spPr bwMode="auto">
            <a:xfrm>
              <a:off x="4550" y="3333"/>
              <a:ext cx="40" cy="39"/>
            </a:xfrm>
            <a:custGeom>
              <a:avLst/>
              <a:gdLst>
                <a:gd name="T0" fmla="*/ 108 w 175"/>
                <a:gd name="T1" fmla="*/ 63 h 166"/>
                <a:gd name="T2" fmla="*/ 87 w 175"/>
                <a:gd name="T3" fmla="*/ 0 h 166"/>
                <a:gd name="T4" fmla="*/ 67 w 175"/>
                <a:gd name="T5" fmla="*/ 64 h 166"/>
                <a:gd name="T6" fmla="*/ 0 w 175"/>
                <a:gd name="T7" fmla="*/ 63 h 166"/>
                <a:gd name="T8" fmla="*/ 54 w 175"/>
                <a:gd name="T9" fmla="*/ 102 h 166"/>
                <a:gd name="T10" fmla="*/ 34 w 175"/>
                <a:gd name="T11" fmla="*/ 166 h 166"/>
                <a:gd name="T12" fmla="*/ 87 w 175"/>
                <a:gd name="T13" fmla="*/ 127 h 166"/>
                <a:gd name="T14" fmla="*/ 141 w 175"/>
                <a:gd name="T15" fmla="*/ 166 h 166"/>
                <a:gd name="T16" fmla="*/ 120 w 175"/>
                <a:gd name="T17" fmla="*/ 102 h 166"/>
                <a:gd name="T18" fmla="*/ 175 w 175"/>
                <a:gd name="T19" fmla="*/ 63 h 166"/>
                <a:gd name="T20" fmla="*/ 108 w 175"/>
                <a:gd name="T21" fmla="*/ 63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08" y="63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2"/>
                  </a:lnTo>
                  <a:lnTo>
                    <a:pt x="175" y="63"/>
                  </a:lnTo>
                  <a:lnTo>
                    <a:pt x="108" y="63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5" name="Freeform 56"/>
            <p:cNvSpPr>
              <a:spLocks/>
            </p:cNvSpPr>
            <p:nvPr/>
          </p:nvSpPr>
          <p:spPr bwMode="auto">
            <a:xfrm>
              <a:off x="4596" y="3285"/>
              <a:ext cx="40" cy="39"/>
            </a:xfrm>
            <a:custGeom>
              <a:avLst/>
              <a:gdLst>
                <a:gd name="T0" fmla="*/ 108 w 174"/>
                <a:gd name="T1" fmla="*/ 64 h 166"/>
                <a:gd name="T2" fmla="*/ 87 w 174"/>
                <a:gd name="T3" fmla="*/ 0 h 166"/>
                <a:gd name="T4" fmla="*/ 67 w 174"/>
                <a:gd name="T5" fmla="*/ 64 h 166"/>
                <a:gd name="T6" fmla="*/ 0 w 174"/>
                <a:gd name="T7" fmla="*/ 64 h 166"/>
                <a:gd name="T8" fmla="*/ 54 w 174"/>
                <a:gd name="T9" fmla="*/ 103 h 166"/>
                <a:gd name="T10" fmla="*/ 34 w 174"/>
                <a:gd name="T11" fmla="*/ 166 h 166"/>
                <a:gd name="T12" fmla="*/ 87 w 174"/>
                <a:gd name="T13" fmla="*/ 127 h 166"/>
                <a:gd name="T14" fmla="*/ 141 w 174"/>
                <a:gd name="T15" fmla="*/ 166 h 166"/>
                <a:gd name="T16" fmla="*/ 120 w 174"/>
                <a:gd name="T17" fmla="*/ 103 h 166"/>
                <a:gd name="T18" fmla="*/ 174 w 174"/>
                <a:gd name="T19" fmla="*/ 64 h 166"/>
                <a:gd name="T20" fmla="*/ 108 w 174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6">
                  <a:moveTo>
                    <a:pt x="108" y="64"/>
                  </a:moveTo>
                  <a:lnTo>
                    <a:pt x="87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4" y="64"/>
                  </a:lnTo>
                  <a:lnTo>
                    <a:pt x="108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6" name="Freeform 57"/>
            <p:cNvSpPr>
              <a:spLocks/>
            </p:cNvSpPr>
            <p:nvPr/>
          </p:nvSpPr>
          <p:spPr bwMode="auto">
            <a:xfrm>
              <a:off x="4613" y="3220"/>
              <a:ext cx="40" cy="39"/>
            </a:xfrm>
            <a:custGeom>
              <a:avLst/>
              <a:gdLst>
                <a:gd name="T0" fmla="*/ 175 w 175"/>
                <a:gd name="T1" fmla="*/ 64 h 166"/>
                <a:gd name="T2" fmla="*/ 108 w 175"/>
                <a:gd name="T3" fmla="*/ 64 h 166"/>
                <a:gd name="T4" fmla="*/ 88 w 175"/>
                <a:gd name="T5" fmla="*/ 0 h 166"/>
                <a:gd name="T6" fmla="*/ 67 w 175"/>
                <a:gd name="T7" fmla="*/ 64 h 166"/>
                <a:gd name="T8" fmla="*/ 0 w 175"/>
                <a:gd name="T9" fmla="*/ 64 h 166"/>
                <a:gd name="T10" fmla="*/ 54 w 175"/>
                <a:gd name="T11" fmla="*/ 103 h 166"/>
                <a:gd name="T12" fmla="*/ 34 w 175"/>
                <a:gd name="T13" fmla="*/ 166 h 166"/>
                <a:gd name="T14" fmla="*/ 88 w 175"/>
                <a:gd name="T15" fmla="*/ 127 h 166"/>
                <a:gd name="T16" fmla="*/ 141 w 175"/>
                <a:gd name="T17" fmla="*/ 166 h 166"/>
                <a:gd name="T18" fmla="*/ 121 w 175"/>
                <a:gd name="T19" fmla="*/ 103 h 166"/>
                <a:gd name="T20" fmla="*/ 175 w 175"/>
                <a:gd name="T21" fmla="*/ 64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175" y="64"/>
                  </a:moveTo>
                  <a:lnTo>
                    <a:pt x="108" y="64"/>
                  </a:lnTo>
                  <a:lnTo>
                    <a:pt x="88" y="0"/>
                  </a:ln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8" y="127"/>
                  </a:lnTo>
                  <a:lnTo>
                    <a:pt x="141" y="166"/>
                  </a:lnTo>
                  <a:lnTo>
                    <a:pt x="121" y="103"/>
                  </a:lnTo>
                  <a:lnTo>
                    <a:pt x="175" y="64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7" name="Freeform 58"/>
            <p:cNvSpPr>
              <a:spLocks/>
            </p:cNvSpPr>
            <p:nvPr/>
          </p:nvSpPr>
          <p:spPr bwMode="auto">
            <a:xfrm>
              <a:off x="4596" y="3156"/>
              <a:ext cx="40" cy="38"/>
            </a:xfrm>
            <a:custGeom>
              <a:avLst/>
              <a:gdLst>
                <a:gd name="T0" fmla="*/ 34 w 174"/>
                <a:gd name="T1" fmla="*/ 165 h 165"/>
                <a:gd name="T2" fmla="*/ 87 w 174"/>
                <a:gd name="T3" fmla="*/ 126 h 165"/>
                <a:gd name="T4" fmla="*/ 141 w 174"/>
                <a:gd name="T5" fmla="*/ 165 h 165"/>
                <a:gd name="T6" fmla="*/ 120 w 174"/>
                <a:gd name="T7" fmla="*/ 102 h 165"/>
                <a:gd name="T8" fmla="*/ 174 w 174"/>
                <a:gd name="T9" fmla="*/ 63 h 165"/>
                <a:gd name="T10" fmla="*/ 108 w 174"/>
                <a:gd name="T11" fmla="*/ 63 h 165"/>
                <a:gd name="T12" fmla="*/ 87 w 174"/>
                <a:gd name="T13" fmla="*/ 0 h 165"/>
                <a:gd name="T14" fmla="*/ 67 w 174"/>
                <a:gd name="T15" fmla="*/ 64 h 165"/>
                <a:gd name="T16" fmla="*/ 0 w 174"/>
                <a:gd name="T17" fmla="*/ 63 h 165"/>
                <a:gd name="T18" fmla="*/ 54 w 174"/>
                <a:gd name="T19" fmla="*/ 102 h 165"/>
                <a:gd name="T20" fmla="*/ 34 w 174"/>
                <a:gd name="T2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165">
                  <a:moveTo>
                    <a:pt x="34" y="165"/>
                  </a:moveTo>
                  <a:lnTo>
                    <a:pt x="87" y="126"/>
                  </a:lnTo>
                  <a:lnTo>
                    <a:pt x="141" y="165"/>
                  </a:lnTo>
                  <a:lnTo>
                    <a:pt x="120" y="102"/>
                  </a:lnTo>
                  <a:lnTo>
                    <a:pt x="174" y="63"/>
                  </a:lnTo>
                  <a:lnTo>
                    <a:pt x="108" y="63"/>
                  </a:lnTo>
                  <a:lnTo>
                    <a:pt x="87" y="0"/>
                  </a:lnTo>
                  <a:lnTo>
                    <a:pt x="67" y="64"/>
                  </a:lnTo>
                  <a:lnTo>
                    <a:pt x="0" y="63"/>
                  </a:lnTo>
                  <a:lnTo>
                    <a:pt x="54" y="102"/>
                  </a:lnTo>
                  <a:lnTo>
                    <a:pt x="34" y="165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8" name="Freeform 59"/>
            <p:cNvSpPr>
              <a:spLocks/>
            </p:cNvSpPr>
            <p:nvPr/>
          </p:nvSpPr>
          <p:spPr bwMode="auto">
            <a:xfrm>
              <a:off x="4550" y="3108"/>
              <a:ext cx="40" cy="39"/>
            </a:xfrm>
            <a:custGeom>
              <a:avLst/>
              <a:gdLst>
                <a:gd name="T0" fmla="*/ 87 w 175"/>
                <a:gd name="T1" fmla="*/ 0 h 166"/>
                <a:gd name="T2" fmla="*/ 67 w 175"/>
                <a:gd name="T3" fmla="*/ 64 h 166"/>
                <a:gd name="T4" fmla="*/ 0 w 175"/>
                <a:gd name="T5" fmla="*/ 64 h 166"/>
                <a:gd name="T6" fmla="*/ 54 w 175"/>
                <a:gd name="T7" fmla="*/ 103 h 166"/>
                <a:gd name="T8" fmla="*/ 34 w 175"/>
                <a:gd name="T9" fmla="*/ 166 h 166"/>
                <a:gd name="T10" fmla="*/ 87 w 175"/>
                <a:gd name="T11" fmla="*/ 127 h 166"/>
                <a:gd name="T12" fmla="*/ 141 w 175"/>
                <a:gd name="T13" fmla="*/ 166 h 166"/>
                <a:gd name="T14" fmla="*/ 120 w 175"/>
                <a:gd name="T15" fmla="*/ 103 h 166"/>
                <a:gd name="T16" fmla="*/ 175 w 175"/>
                <a:gd name="T17" fmla="*/ 64 h 166"/>
                <a:gd name="T18" fmla="*/ 107 w 175"/>
                <a:gd name="T19" fmla="*/ 64 h 166"/>
                <a:gd name="T20" fmla="*/ 87 w 175"/>
                <a:gd name="T21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5" h="166">
                  <a:moveTo>
                    <a:pt x="87" y="0"/>
                  </a:moveTo>
                  <a:lnTo>
                    <a:pt x="67" y="64"/>
                  </a:lnTo>
                  <a:lnTo>
                    <a:pt x="0" y="64"/>
                  </a:lnTo>
                  <a:lnTo>
                    <a:pt x="54" y="103"/>
                  </a:lnTo>
                  <a:lnTo>
                    <a:pt x="34" y="166"/>
                  </a:lnTo>
                  <a:lnTo>
                    <a:pt x="87" y="127"/>
                  </a:lnTo>
                  <a:lnTo>
                    <a:pt x="141" y="166"/>
                  </a:lnTo>
                  <a:lnTo>
                    <a:pt x="120" y="103"/>
                  </a:lnTo>
                  <a:lnTo>
                    <a:pt x="175" y="64"/>
                  </a:lnTo>
                  <a:lnTo>
                    <a:pt x="107" y="6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69" name="Freeform 60"/>
            <p:cNvSpPr>
              <a:spLocks/>
            </p:cNvSpPr>
            <p:nvPr/>
          </p:nvSpPr>
          <p:spPr bwMode="auto">
            <a:xfrm>
              <a:off x="4859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30 w 166"/>
                <a:gd name="T5" fmla="*/ 96 h 240"/>
                <a:gd name="T6" fmla="*/ 130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30" y="96"/>
                  </a:lnTo>
                  <a:lnTo>
                    <a:pt x="130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0" name="Freeform 61"/>
            <p:cNvSpPr>
              <a:spLocks/>
            </p:cNvSpPr>
            <p:nvPr/>
          </p:nvSpPr>
          <p:spPr bwMode="auto">
            <a:xfrm>
              <a:off x="4901" y="3103"/>
              <a:ext cx="51" cy="57"/>
            </a:xfrm>
            <a:custGeom>
              <a:avLst/>
              <a:gdLst>
                <a:gd name="T0" fmla="*/ 123 w 223"/>
                <a:gd name="T1" fmla="*/ 244 h 244"/>
                <a:gd name="T2" fmla="*/ 104 w 223"/>
                <a:gd name="T3" fmla="*/ 244 h 244"/>
                <a:gd name="T4" fmla="*/ 0 w 223"/>
                <a:gd name="T5" fmla="*/ 0 h 244"/>
                <a:gd name="T6" fmla="*/ 42 w 223"/>
                <a:gd name="T7" fmla="*/ 0 h 244"/>
                <a:gd name="T8" fmla="*/ 114 w 223"/>
                <a:gd name="T9" fmla="*/ 177 h 244"/>
                <a:gd name="T10" fmla="*/ 183 w 223"/>
                <a:gd name="T11" fmla="*/ 0 h 244"/>
                <a:gd name="T12" fmla="*/ 223 w 223"/>
                <a:gd name="T13" fmla="*/ 0 h 244"/>
                <a:gd name="T14" fmla="*/ 123 w 22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23" h="244">
                  <a:moveTo>
                    <a:pt x="123" y="244"/>
                  </a:moveTo>
                  <a:lnTo>
                    <a:pt x="104" y="244"/>
                  </a:lnTo>
                  <a:lnTo>
                    <a:pt x="0" y="0"/>
                  </a:lnTo>
                  <a:lnTo>
                    <a:pt x="42" y="0"/>
                  </a:lnTo>
                  <a:lnTo>
                    <a:pt x="114" y="177"/>
                  </a:lnTo>
                  <a:lnTo>
                    <a:pt x="183" y="0"/>
                  </a:lnTo>
                  <a:lnTo>
                    <a:pt x="223" y="0"/>
                  </a:lnTo>
                  <a:lnTo>
                    <a:pt x="123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1" name="Freeform 62"/>
            <p:cNvSpPr>
              <a:spLocks noEditPoints="1"/>
            </p:cNvSpPr>
            <p:nvPr/>
          </p:nvSpPr>
          <p:spPr bwMode="auto">
            <a:xfrm>
              <a:off x="4960" y="3102"/>
              <a:ext cx="45" cy="57"/>
            </a:xfrm>
            <a:custGeom>
              <a:avLst/>
              <a:gdLst>
                <a:gd name="T0" fmla="*/ 152 w 196"/>
                <a:gd name="T1" fmla="*/ 243 h 243"/>
                <a:gd name="T2" fmla="*/ 78 w 196"/>
                <a:gd name="T3" fmla="*/ 140 h 243"/>
                <a:gd name="T4" fmla="*/ 38 w 196"/>
                <a:gd name="T5" fmla="*/ 138 h 243"/>
                <a:gd name="T6" fmla="*/ 38 w 196"/>
                <a:gd name="T7" fmla="*/ 243 h 243"/>
                <a:gd name="T8" fmla="*/ 0 w 196"/>
                <a:gd name="T9" fmla="*/ 243 h 243"/>
                <a:gd name="T10" fmla="*/ 0 w 196"/>
                <a:gd name="T11" fmla="*/ 3 h 243"/>
                <a:gd name="T12" fmla="*/ 30 w 196"/>
                <a:gd name="T13" fmla="*/ 2 h 243"/>
                <a:gd name="T14" fmla="*/ 69 w 196"/>
                <a:gd name="T15" fmla="*/ 0 h 243"/>
                <a:gd name="T16" fmla="*/ 169 w 196"/>
                <a:gd name="T17" fmla="*/ 69 h 243"/>
                <a:gd name="T18" fmla="*/ 153 w 196"/>
                <a:gd name="T19" fmla="*/ 110 h 243"/>
                <a:gd name="T20" fmla="*/ 115 w 196"/>
                <a:gd name="T21" fmla="*/ 133 h 243"/>
                <a:gd name="T22" fmla="*/ 196 w 196"/>
                <a:gd name="T23" fmla="*/ 243 h 243"/>
                <a:gd name="T24" fmla="*/ 152 w 196"/>
                <a:gd name="T25" fmla="*/ 243 h 243"/>
                <a:gd name="T26" fmla="*/ 38 w 196"/>
                <a:gd name="T27" fmla="*/ 32 h 243"/>
                <a:gd name="T28" fmla="*/ 38 w 196"/>
                <a:gd name="T29" fmla="*/ 111 h 243"/>
                <a:gd name="T30" fmla="*/ 65 w 196"/>
                <a:gd name="T31" fmla="*/ 112 h 243"/>
                <a:gd name="T32" fmla="*/ 114 w 196"/>
                <a:gd name="T33" fmla="*/ 103 h 243"/>
                <a:gd name="T34" fmla="*/ 130 w 196"/>
                <a:gd name="T35" fmla="*/ 69 h 243"/>
                <a:gd name="T36" fmla="*/ 113 w 196"/>
                <a:gd name="T37" fmla="*/ 40 h 243"/>
                <a:gd name="T38" fmla="*/ 60 w 196"/>
                <a:gd name="T39" fmla="*/ 31 h 243"/>
                <a:gd name="T40" fmla="*/ 38 w 196"/>
                <a:gd name="T41" fmla="*/ 3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96" h="243">
                  <a:moveTo>
                    <a:pt x="152" y="243"/>
                  </a:moveTo>
                  <a:lnTo>
                    <a:pt x="78" y="140"/>
                  </a:lnTo>
                  <a:cubicBezTo>
                    <a:pt x="70" y="140"/>
                    <a:pt x="56" y="140"/>
                    <a:pt x="38" y="138"/>
                  </a:cubicBezTo>
                  <a:lnTo>
                    <a:pt x="38" y="243"/>
                  </a:lnTo>
                  <a:lnTo>
                    <a:pt x="0" y="243"/>
                  </a:lnTo>
                  <a:lnTo>
                    <a:pt x="0" y="3"/>
                  </a:lnTo>
                  <a:cubicBezTo>
                    <a:pt x="1" y="3"/>
                    <a:pt x="11" y="2"/>
                    <a:pt x="30" y="2"/>
                  </a:cubicBezTo>
                  <a:cubicBezTo>
                    <a:pt x="48" y="1"/>
                    <a:pt x="61" y="0"/>
                    <a:pt x="69" y="0"/>
                  </a:cubicBezTo>
                  <a:cubicBezTo>
                    <a:pt x="136" y="0"/>
                    <a:pt x="169" y="23"/>
                    <a:pt x="169" y="69"/>
                  </a:cubicBezTo>
                  <a:cubicBezTo>
                    <a:pt x="169" y="84"/>
                    <a:pt x="164" y="98"/>
                    <a:pt x="153" y="110"/>
                  </a:cubicBezTo>
                  <a:cubicBezTo>
                    <a:pt x="143" y="122"/>
                    <a:pt x="130" y="130"/>
                    <a:pt x="115" y="133"/>
                  </a:cubicBezTo>
                  <a:lnTo>
                    <a:pt x="196" y="243"/>
                  </a:lnTo>
                  <a:lnTo>
                    <a:pt x="152" y="243"/>
                  </a:lnTo>
                  <a:close/>
                  <a:moveTo>
                    <a:pt x="38" y="32"/>
                  </a:moveTo>
                  <a:lnTo>
                    <a:pt x="38" y="111"/>
                  </a:lnTo>
                  <a:cubicBezTo>
                    <a:pt x="47" y="112"/>
                    <a:pt x="56" y="112"/>
                    <a:pt x="65" y="112"/>
                  </a:cubicBezTo>
                  <a:cubicBezTo>
                    <a:pt x="87" y="112"/>
                    <a:pt x="104" y="109"/>
                    <a:pt x="114" y="103"/>
                  </a:cubicBezTo>
                  <a:cubicBezTo>
                    <a:pt x="125" y="96"/>
                    <a:pt x="130" y="85"/>
                    <a:pt x="130" y="69"/>
                  </a:cubicBezTo>
                  <a:cubicBezTo>
                    <a:pt x="130" y="55"/>
                    <a:pt x="124" y="46"/>
                    <a:pt x="113" y="40"/>
                  </a:cubicBezTo>
                  <a:cubicBezTo>
                    <a:pt x="102" y="34"/>
                    <a:pt x="84" y="31"/>
                    <a:pt x="60" y="31"/>
                  </a:cubicBezTo>
                  <a:cubicBezTo>
                    <a:pt x="57" y="31"/>
                    <a:pt x="49" y="31"/>
                    <a:pt x="38" y="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2" name="Freeform 63"/>
            <p:cNvSpPr>
              <a:spLocks noEditPoints="1"/>
            </p:cNvSpPr>
            <p:nvPr/>
          </p:nvSpPr>
          <p:spPr bwMode="auto">
            <a:xfrm>
              <a:off x="5008" y="3102"/>
              <a:ext cx="53" cy="58"/>
            </a:xfrm>
            <a:custGeom>
              <a:avLst/>
              <a:gdLst>
                <a:gd name="T0" fmla="*/ 0 w 231"/>
                <a:gd name="T1" fmla="*/ 122 h 248"/>
                <a:gd name="T2" fmla="*/ 30 w 231"/>
                <a:gd name="T3" fmla="*/ 35 h 248"/>
                <a:gd name="T4" fmla="*/ 112 w 231"/>
                <a:gd name="T5" fmla="*/ 0 h 248"/>
                <a:gd name="T6" fmla="*/ 200 w 231"/>
                <a:gd name="T7" fmla="*/ 32 h 248"/>
                <a:gd name="T8" fmla="*/ 231 w 231"/>
                <a:gd name="T9" fmla="*/ 122 h 248"/>
                <a:gd name="T10" fmla="*/ 200 w 231"/>
                <a:gd name="T11" fmla="*/ 215 h 248"/>
                <a:gd name="T12" fmla="*/ 112 w 231"/>
                <a:gd name="T13" fmla="*/ 248 h 248"/>
                <a:gd name="T14" fmla="*/ 29 w 231"/>
                <a:gd name="T15" fmla="*/ 213 h 248"/>
                <a:gd name="T16" fmla="*/ 0 w 231"/>
                <a:gd name="T17" fmla="*/ 122 h 248"/>
                <a:gd name="T18" fmla="*/ 40 w 231"/>
                <a:gd name="T19" fmla="*/ 122 h 248"/>
                <a:gd name="T20" fmla="*/ 58 w 231"/>
                <a:gd name="T21" fmla="*/ 191 h 248"/>
                <a:gd name="T22" fmla="*/ 112 w 231"/>
                <a:gd name="T23" fmla="*/ 219 h 248"/>
                <a:gd name="T24" fmla="*/ 171 w 231"/>
                <a:gd name="T25" fmla="*/ 193 h 248"/>
                <a:gd name="T26" fmla="*/ 191 w 231"/>
                <a:gd name="T27" fmla="*/ 122 h 248"/>
                <a:gd name="T28" fmla="*/ 112 w 231"/>
                <a:gd name="T29" fmla="*/ 29 h 248"/>
                <a:gd name="T30" fmla="*/ 58 w 231"/>
                <a:gd name="T31" fmla="*/ 54 h 248"/>
                <a:gd name="T32" fmla="*/ 40 w 231"/>
                <a:gd name="T33" fmla="*/ 12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1" h="248">
                  <a:moveTo>
                    <a:pt x="0" y="122"/>
                  </a:moveTo>
                  <a:cubicBezTo>
                    <a:pt x="0" y="87"/>
                    <a:pt x="10" y="58"/>
                    <a:pt x="30" y="35"/>
                  </a:cubicBezTo>
                  <a:cubicBezTo>
                    <a:pt x="50" y="11"/>
                    <a:pt x="77" y="0"/>
                    <a:pt x="112" y="0"/>
                  </a:cubicBezTo>
                  <a:cubicBezTo>
                    <a:pt x="150" y="0"/>
                    <a:pt x="180" y="10"/>
                    <a:pt x="200" y="32"/>
                  </a:cubicBezTo>
                  <a:cubicBezTo>
                    <a:pt x="221" y="53"/>
                    <a:pt x="231" y="84"/>
                    <a:pt x="231" y="122"/>
                  </a:cubicBezTo>
                  <a:cubicBezTo>
                    <a:pt x="231" y="162"/>
                    <a:pt x="221" y="193"/>
                    <a:pt x="200" y="215"/>
                  </a:cubicBezTo>
                  <a:cubicBezTo>
                    <a:pt x="179" y="237"/>
                    <a:pt x="150" y="248"/>
                    <a:pt x="112" y="248"/>
                  </a:cubicBezTo>
                  <a:cubicBezTo>
                    <a:pt x="77" y="248"/>
                    <a:pt x="49" y="237"/>
                    <a:pt x="29" y="213"/>
                  </a:cubicBezTo>
                  <a:cubicBezTo>
                    <a:pt x="10" y="189"/>
                    <a:pt x="0" y="159"/>
                    <a:pt x="0" y="122"/>
                  </a:cubicBezTo>
                  <a:close/>
                  <a:moveTo>
                    <a:pt x="40" y="122"/>
                  </a:moveTo>
                  <a:cubicBezTo>
                    <a:pt x="40" y="150"/>
                    <a:pt x="46" y="173"/>
                    <a:pt x="58" y="191"/>
                  </a:cubicBezTo>
                  <a:cubicBezTo>
                    <a:pt x="71" y="210"/>
                    <a:pt x="89" y="219"/>
                    <a:pt x="112" y="219"/>
                  </a:cubicBezTo>
                  <a:cubicBezTo>
                    <a:pt x="137" y="219"/>
                    <a:pt x="157" y="210"/>
                    <a:pt x="171" y="193"/>
                  </a:cubicBezTo>
                  <a:cubicBezTo>
                    <a:pt x="184" y="177"/>
                    <a:pt x="191" y="153"/>
                    <a:pt x="191" y="122"/>
                  </a:cubicBezTo>
                  <a:cubicBezTo>
                    <a:pt x="191" y="60"/>
                    <a:pt x="165" y="29"/>
                    <a:pt x="112" y="29"/>
                  </a:cubicBezTo>
                  <a:cubicBezTo>
                    <a:pt x="88" y="29"/>
                    <a:pt x="70" y="37"/>
                    <a:pt x="58" y="54"/>
                  </a:cubicBezTo>
                  <a:cubicBezTo>
                    <a:pt x="46" y="71"/>
                    <a:pt x="40" y="93"/>
                    <a:pt x="40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3" name="Freeform 64"/>
            <p:cNvSpPr>
              <a:spLocks noEditPoints="1"/>
            </p:cNvSpPr>
            <p:nvPr/>
          </p:nvSpPr>
          <p:spPr bwMode="auto">
            <a:xfrm>
              <a:off x="5071" y="3103"/>
              <a:ext cx="39" cy="56"/>
            </a:xfrm>
            <a:custGeom>
              <a:avLst/>
              <a:gdLst>
                <a:gd name="T0" fmla="*/ 38 w 173"/>
                <a:gd name="T1" fmla="*/ 150 h 242"/>
                <a:gd name="T2" fmla="*/ 38 w 173"/>
                <a:gd name="T3" fmla="*/ 242 h 242"/>
                <a:gd name="T4" fmla="*/ 0 w 173"/>
                <a:gd name="T5" fmla="*/ 242 h 242"/>
                <a:gd name="T6" fmla="*/ 0 w 173"/>
                <a:gd name="T7" fmla="*/ 2 h 242"/>
                <a:gd name="T8" fmla="*/ 52 w 173"/>
                <a:gd name="T9" fmla="*/ 0 h 242"/>
                <a:gd name="T10" fmla="*/ 173 w 173"/>
                <a:gd name="T11" fmla="*/ 70 h 242"/>
                <a:gd name="T12" fmla="*/ 66 w 173"/>
                <a:gd name="T13" fmla="*/ 151 h 242"/>
                <a:gd name="T14" fmla="*/ 38 w 173"/>
                <a:gd name="T15" fmla="*/ 150 h 242"/>
                <a:gd name="T16" fmla="*/ 38 w 173"/>
                <a:gd name="T17" fmla="*/ 31 h 242"/>
                <a:gd name="T18" fmla="*/ 38 w 173"/>
                <a:gd name="T19" fmla="*/ 120 h 242"/>
                <a:gd name="T20" fmla="*/ 64 w 173"/>
                <a:gd name="T21" fmla="*/ 122 h 242"/>
                <a:gd name="T22" fmla="*/ 134 w 173"/>
                <a:gd name="T23" fmla="*/ 74 h 242"/>
                <a:gd name="T24" fmla="*/ 59 w 173"/>
                <a:gd name="T25" fmla="*/ 30 h 242"/>
                <a:gd name="T26" fmla="*/ 38 w 173"/>
                <a:gd name="T27" fmla="*/ 3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3" h="242">
                  <a:moveTo>
                    <a:pt x="38" y="150"/>
                  </a:moveTo>
                  <a:lnTo>
                    <a:pt x="38" y="242"/>
                  </a:lnTo>
                  <a:lnTo>
                    <a:pt x="0" y="242"/>
                  </a:lnTo>
                  <a:lnTo>
                    <a:pt x="0" y="2"/>
                  </a:lnTo>
                  <a:cubicBezTo>
                    <a:pt x="29" y="1"/>
                    <a:pt x="46" y="0"/>
                    <a:pt x="52" y="0"/>
                  </a:cubicBezTo>
                  <a:cubicBezTo>
                    <a:pt x="133" y="0"/>
                    <a:pt x="173" y="24"/>
                    <a:pt x="173" y="70"/>
                  </a:cubicBezTo>
                  <a:cubicBezTo>
                    <a:pt x="173" y="124"/>
                    <a:pt x="138" y="151"/>
                    <a:pt x="66" y="151"/>
                  </a:cubicBezTo>
                  <a:cubicBezTo>
                    <a:pt x="62" y="151"/>
                    <a:pt x="53" y="151"/>
                    <a:pt x="38" y="150"/>
                  </a:cubicBezTo>
                  <a:close/>
                  <a:moveTo>
                    <a:pt x="38" y="31"/>
                  </a:moveTo>
                  <a:lnTo>
                    <a:pt x="38" y="120"/>
                  </a:lnTo>
                  <a:cubicBezTo>
                    <a:pt x="54" y="121"/>
                    <a:pt x="63" y="122"/>
                    <a:pt x="64" y="122"/>
                  </a:cubicBezTo>
                  <a:cubicBezTo>
                    <a:pt x="111" y="122"/>
                    <a:pt x="134" y="106"/>
                    <a:pt x="134" y="74"/>
                  </a:cubicBezTo>
                  <a:cubicBezTo>
                    <a:pt x="134" y="44"/>
                    <a:pt x="109" y="30"/>
                    <a:pt x="59" y="30"/>
                  </a:cubicBezTo>
                  <a:cubicBezTo>
                    <a:pt x="54" y="30"/>
                    <a:pt x="47" y="30"/>
                    <a:pt x="38" y="3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4" name="Freeform 65"/>
            <p:cNvSpPr>
              <a:spLocks/>
            </p:cNvSpPr>
            <p:nvPr/>
          </p:nvSpPr>
          <p:spPr bwMode="auto">
            <a:xfrm>
              <a:off x="5118" y="3102"/>
              <a:ext cx="35" cy="58"/>
            </a:xfrm>
            <a:custGeom>
              <a:avLst/>
              <a:gdLst>
                <a:gd name="T0" fmla="*/ 0 w 156"/>
                <a:gd name="T1" fmla="*/ 233 h 248"/>
                <a:gd name="T2" fmla="*/ 14 w 156"/>
                <a:gd name="T3" fmla="*/ 203 h 248"/>
                <a:gd name="T4" fmla="*/ 41 w 156"/>
                <a:gd name="T5" fmla="*/ 214 h 248"/>
                <a:gd name="T6" fmla="*/ 69 w 156"/>
                <a:gd name="T7" fmla="*/ 219 h 248"/>
                <a:gd name="T8" fmla="*/ 105 w 156"/>
                <a:gd name="T9" fmla="*/ 208 h 248"/>
                <a:gd name="T10" fmla="*/ 118 w 156"/>
                <a:gd name="T11" fmla="*/ 182 h 248"/>
                <a:gd name="T12" fmla="*/ 111 w 156"/>
                <a:gd name="T13" fmla="*/ 159 h 248"/>
                <a:gd name="T14" fmla="*/ 73 w 156"/>
                <a:gd name="T15" fmla="*/ 136 h 248"/>
                <a:gd name="T16" fmla="*/ 51 w 156"/>
                <a:gd name="T17" fmla="*/ 127 h 248"/>
                <a:gd name="T18" fmla="*/ 11 w 156"/>
                <a:gd name="T19" fmla="*/ 100 h 248"/>
                <a:gd name="T20" fmla="*/ 0 w 156"/>
                <a:gd name="T21" fmla="*/ 62 h 248"/>
                <a:gd name="T22" fmla="*/ 22 w 156"/>
                <a:gd name="T23" fmla="*/ 17 h 248"/>
                <a:gd name="T24" fmla="*/ 78 w 156"/>
                <a:gd name="T25" fmla="*/ 0 h 248"/>
                <a:gd name="T26" fmla="*/ 142 w 156"/>
                <a:gd name="T27" fmla="*/ 13 h 248"/>
                <a:gd name="T28" fmla="*/ 131 w 156"/>
                <a:gd name="T29" fmla="*/ 41 h 248"/>
                <a:gd name="T30" fmla="*/ 108 w 156"/>
                <a:gd name="T31" fmla="*/ 32 h 248"/>
                <a:gd name="T32" fmla="*/ 79 w 156"/>
                <a:gd name="T33" fmla="*/ 28 h 248"/>
                <a:gd name="T34" fmla="*/ 49 w 156"/>
                <a:gd name="T35" fmla="*/ 37 h 248"/>
                <a:gd name="T36" fmla="*/ 37 w 156"/>
                <a:gd name="T37" fmla="*/ 62 h 248"/>
                <a:gd name="T38" fmla="*/ 41 w 156"/>
                <a:gd name="T39" fmla="*/ 78 h 248"/>
                <a:gd name="T40" fmla="*/ 53 w 156"/>
                <a:gd name="T41" fmla="*/ 91 h 248"/>
                <a:gd name="T42" fmla="*/ 82 w 156"/>
                <a:gd name="T43" fmla="*/ 105 h 248"/>
                <a:gd name="T44" fmla="*/ 104 w 156"/>
                <a:gd name="T45" fmla="*/ 115 h 248"/>
                <a:gd name="T46" fmla="*/ 144 w 156"/>
                <a:gd name="T47" fmla="*/ 142 h 248"/>
                <a:gd name="T48" fmla="*/ 156 w 156"/>
                <a:gd name="T49" fmla="*/ 184 h 248"/>
                <a:gd name="T50" fmla="*/ 131 w 156"/>
                <a:gd name="T51" fmla="*/ 230 h 248"/>
                <a:gd name="T52" fmla="*/ 63 w 156"/>
                <a:gd name="T53" fmla="*/ 248 h 248"/>
                <a:gd name="T54" fmla="*/ 0 w 156"/>
                <a:gd name="T55" fmla="*/ 233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56" h="248">
                  <a:moveTo>
                    <a:pt x="0" y="233"/>
                  </a:moveTo>
                  <a:lnTo>
                    <a:pt x="14" y="203"/>
                  </a:lnTo>
                  <a:cubicBezTo>
                    <a:pt x="21" y="208"/>
                    <a:pt x="30" y="211"/>
                    <a:pt x="41" y="214"/>
                  </a:cubicBezTo>
                  <a:cubicBezTo>
                    <a:pt x="51" y="217"/>
                    <a:pt x="61" y="219"/>
                    <a:pt x="69" y="219"/>
                  </a:cubicBezTo>
                  <a:cubicBezTo>
                    <a:pt x="84" y="219"/>
                    <a:pt x="96" y="215"/>
                    <a:pt x="105" y="208"/>
                  </a:cubicBezTo>
                  <a:cubicBezTo>
                    <a:pt x="114" y="201"/>
                    <a:pt x="118" y="192"/>
                    <a:pt x="118" y="182"/>
                  </a:cubicBezTo>
                  <a:cubicBezTo>
                    <a:pt x="118" y="174"/>
                    <a:pt x="116" y="166"/>
                    <a:pt x="111" y="159"/>
                  </a:cubicBezTo>
                  <a:cubicBezTo>
                    <a:pt x="106" y="152"/>
                    <a:pt x="93" y="145"/>
                    <a:pt x="73" y="136"/>
                  </a:cubicBezTo>
                  <a:lnTo>
                    <a:pt x="51" y="127"/>
                  </a:lnTo>
                  <a:cubicBezTo>
                    <a:pt x="32" y="120"/>
                    <a:pt x="18" y="111"/>
                    <a:pt x="11" y="100"/>
                  </a:cubicBezTo>
                  <a:cubicBezTo>
                    <a:pt x="3" y="90"/>
                    <a:pt x="0" y="77"/>
                    <a:pt x="0" y="62"/>
                  </a:cubicBezTo>
                  <a:cubicBezTo>
                    <a:pt x="0" y="44"/>
                    <a:pt x="7" y="29"/>
                    <a:pt x="22" y="17"/>
                  </a:cubicBezTo>
                  <a:cubicBezTo>
                    <a:pt x="36" y="6"/>
                    <a:pt x="55" y="0"/>
                    <a:pt x="78" y="0"/>
                  </a:cubicBezTo>
                  <a:cubicBezTo>
                    <a:pt x="109" y="0"/>
                    <a:pt x="130" y="4"/>
                    <a:pt x="142" y="13"/>
                  </a:cubicBezTo>
                  <a:lnTo>
                    <a:pt x="131" y="41"/>
                  </a:lnTo>
                  <a:cubicBezTo>
                    <a:pt x="126" y="38"/>
                    <a:pt x="118" y="35"/>
                    <a:pt x="108" y="32"/>
                  </a:cubicBezTo>
                  <a:cubicBezTo>
                    <a:pt x="97" y="29"/>
                    <a:pt x="88" y="28"/>
                    <a:pt x="79" y="28"/>
                  </a:cubicBezTo>
                  <a:cubicBezTo>
                    <a:pt x="66" y="28"/>
                    <a:pt x="56" y="31"/>
                    <a:pt x="49" y="37"/>
                  </a:cubicBezTo>
                  <a:cubicBezTo>
                    <a:pt x="41" y="44"/>
                    <a:pt x="37" y="52"/>
                    <a:pt x="37" y="62"/>
                  </a:cubicBezTo>
                  <a:cubicBezTo>
                    <a:pt x="37" y="68"/>
                    <a:pt x="39" y="73"/>
                    <a:pt x="41" y="78"/>
                  </a:cubicBezTo>
                  <a:cubicBezTo>
                    <a:pt x="44" y="83"/>
                    <a:pt x="48" y="88"/>
                    <a:pt x="53" y="91"/>
                  </a:cubicBezTo>
                  <a:cubicBezTo>
                    <a:pt x="57" y="94"/>
                    <a:pt x="67" y="99"/>
                    <a:pt x="82" y="105"/>
                  </a:cubicBezTo>
                  <a:lnTo>
                    <a:pt x="104" y="115"/>
                  </a:lnTo>
                  <a:cubicBezTo>
                    <a:pt x="123" y="122"/>
                    <a:pt x="137" y="132"/>
                    <a:pt x="144" y="142"/>
                  </a:cubicBezTo>
                  <a:cubicBezTo>
                    <a:pt x="152" y="153"/>
                    <a:pt x="156" y="167"/>
                    <a:pt x="156" y="184"/>
                  </a:cubicBezTo>
                  <a:cubicBezTo>
                    <a:pt x="156" y="202"/>
                    <a:pt x="147" y="217"/>
                    <a:pt x="131" y="230"/>
                  </a:cubicBezTo>
                  <a:cubicBezTo>
                    <a:pt x="114" y="242"/>
                    <a:pt x="91" y="248"/>
                    <a:pt x="63" y="248"/>
                  </a:cubicBezTo>
                  <a:cubicBezTo>
                    <a:pt x="39" y="248"/>
                    <a:pt x="18" y="243"/>
                    <a:pt x="0" y="23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5" name="Freeform 66"/>
            <p:cNvSpPr>
              <a:spLocks/>
            </p:cNvSpPr>
            <p:nvPr/>
          </p:nvSpPr>
          <p:spPr bwMode="auto">
            <a:xfrm>
              <a:off x="5163" y="3103"/>
              <a:ext cx="45" cy="56"/>
            </a:xfrm>
            <a:custGeom>
              <a:avLst/>
              <a:gdLst>
                <a:gd name="T0" fmla="*/ 154 w 195"/>
                <a:gd name="T1" fmla="*/ 240 h 240"/>
                <a:gd name="T2" fmla="*/ 75 w 195"/>
                <a:gd name="T3" fmla="*/ 130 h 240"/>
                <a:gd name="T4" fmla="*/ 38 w 195"/>
                <a:gd name="T5" fmla="*/ 175 h 240"/>
                <a:gd name="T6" fmla="*/ 38 w 195"/>
                <a:gd name="T7" fmla="*/ 240 h 240"/>
                <a:gd name="T8" fmla="*/ 0 w 195"/>
                <a:gd name="T9" fmla="*/ 240 h 240"/>
                <a:gd name="T10" fmla="*/ 0 w 195"/>
                <a:gd name="T11" fmla="*/ 0 h 240"/>
                <a:gd name="T12" fmla="*/ 38 w 195"/>
                <a:gd name="T13" fmla="*/ 0 h 240"/>
                <a:gd name="T14" fmla="*/ 38 w 195"/>
                <a:gd name="T15" fmla="*/ 131 h 240"/>
                <a:gd name="T16" fmla="*/ 141 w 195"/>
                <a:gd name="T17" fmla="*/ 0 h 240"/>
                <a:gd name="T18" fmla="*/ 184 w 195"/>
                <a:gd name="T19" fmla="*/ 0 h 240"/>
                <a:gd name="T20" fmla="*/ 101 w 195"/>
                <a:gd name="T21" fmla="*/ 104 h 240"/>
                <a:gd name="T22" fmla="*/ 195 w 195"/>
                <a:gd name="T23" fmla="*/ 240 h 240"/>
                <a:gd name="T24" fmla="*/ 154 w 195"/>
                <a:gd name="T2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5" h="240">
                  <a:moveTo>
                    <a:pt x="154" y="240"/>
                  </a:moveTo>
                  <a:lnTo>
                    <a:pt x="75" y="130"/>
                  </a:lnTo>
                  <a:lnTo>
                    <a:pt x="38" y="175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38" y="0"/>
                  </a:lnTo>
                  <a:lnTo>
                    <a:pt x="38" y="131"/>
                  </a:lnTo>
                  <a:lnTo>
                    <a:pt x="141" y="0"/>
                  </a:lnTo>
                  <a:lnTo>
                    <a:pt x="184" y="0"/>
                  </a:lnTo>
                  <a:lnTo>
                    <a:pt x="101" y="104"/>
                  </a:lnTo>
                  <a:lnTo>
                    <a:pt x="195" y="240"/>
                  </a:lnTo>
                  <a:lnTo>
                    <a:pt x="154" y="2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6" name="Freeform 67"/>
            <p:cNvSpPr>
              <a:spLocks noEditPoints="1"/>
            </p:cNvSpPr>
            <p:nvPr/>
          </p:nvSpPr>
          <p:spPr bwMode="auto">
            <a:xfrm>
              <a:off x="5208" y="3086"/>
              <a:ext cx="52" cy="73"/>
            </a:xfrm>
            <a:custGeom>
              <a:avLst/>
              <a:gdLst>
                <a:gd name="T0" fmla="*/ 185 w 228"/>
                <a:gd name="T1" fmla="*/ 315 h 315"/>
                <a:gd name="T2" fmla="*/ 166 w 228"/>
                <a:gd name="T3" fmla="*/ 265 h 315"/>
                <a:gd name="T4" fmla="*/ 63 w 228"/>
                <a:gd name="T5" fmla="*/ 265 h 315"/>
                <a:gd name="T6" fmla="*/ 43 w 228"/>
                <a:gd name="T7" fmla="*/ 315 h 315"/>
                <a:gd name="T8" fmla="*/ 0 w 228"/>
                <a:gd name="T9" fmla="*/ 315 h 315"/>
                <a:gd name="T10" fmla="*/ 113 w 228"/>
                <a:gd name="T11" fmla="*/ 72 h 315"/>
                <a:gd name="T12" fmla="*/ 123 w 228"/>
                <a:gd name="T13" fmla="*/ 72 h 315"/>
                <a:gd name="T14" fmla="*/ 228 w 228"/>
                <a:gd name="T15" fmla="*/ 315 h 315"/>
                <a:gd name="T16" fmla="*/ 185 w 228"/>
                <a:gd name="T17" fmla="*/ 315 h 315"/>
                <a:gd name="T18" fmla="*/ 116 w 228"/>
                <a:gd name="T19" fmla="*/ 135 h 315"/>
                <a:gd name="T20" fmla="*/ 73 w 228"/>
                <a:gd name="T21" fmla="*/ 240 h 315"/>
                <a:gd name="T22" fmla="*/ 156 w 228"/>
                <a:gd name="T23" fmla="*/ 240 h 315"/>
                <a:gd name="T24" fmla="*/ 116 w 228"/>
                <a:gd name="T25" fmla="*/ 135 h 315"/>
                <a:gd name="T26" fmla="*/ 162 w 228"/>
                <a:gd name="T27" fmla="*/ 0 h 315"/>
                <a:gd name="T28" fmla="*/ 119 w 228"/>
                <a:gd name="T29" fmla="*/ 55 h 315"/>
                <a:gd name="T30" fmla="*/ 93 w 228"/>
                <a:gd name="T31" fmla="*/ 55 h 315"/>
                <a:gd name="T32" fmla="*/ 125 w 228"/>
                <a:gd name="T33" fmla="*/ 0 h 315"/>
                <a:gd name="T34" fmla="*/ 162 w 228"/>
                <a:gd name="T3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28" h="315">
                  <a:moveTo>
                    <a:pt x="185" y="315"/>
                  </a:moveTo>
                  <a:lnTo>
                    <a:pt x="166" y="265"/>
                  </a:lnTo>
                  <a:lnTo>
                    <a:pt x="63" y="265"/>
                  </a:lnTo>
                  <a:lnTo>
                    <a:pt x="43" y="315"/>
                  </a:lnTo>
                  <a:lnTo>
                    <a:pt x="0" y="315"/>
                  </a:lnTo>
                  <a:lnTo>
                    <a:pt x="113" y="72"/>
                  </a:lnTo>
                  <a:lnTo>
                    <a:pt x="123" y="72"/>
                  </a:lnTo>
                  <a:lnTo>
                    <a:pt x="228" y="315"/>
                  </a:lnTo>
                  <a:lnTo>
                    <a:pt x="185" y="315"/>
                  </a:lnTo>
                  <a:close/>
                  <a:moveTo>
                    <a:pt x="116" y="135"/>
                  </a:moveTo>
                  <a:lnTo>
                    <a:pt x="73" y="240"/>
                  </a:lnTo>
                  <a:lnTo>
                    <a:pt x="156" y="240"/>
                  </a:lnTo>
                  <a:lnTo>
                    <a:pt x="116" y="135"/>
                  </a:lnTo>
                  <a:close/>
                  <a:moveTo>
                    <a:pt x="162" y="0"/>
                  </a:moveTo>
                  <a:lnTo>
                    <a:pt x="119" y="55"/>
                  </a:lnTo>
                  <a:lnTo>
                    <a:pt x="93" y="55"/>
                  </a:lnTo>
                  <a:lnTo>
                    <a:pt x="125" y="0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7" name="Freeform 68"/>
            <p:cNvSpPr>
              <a:spLocks/>
            </p:cNvSpPr>
            <p:nvPr/>
          </p:nvSpPr>
          <p:spPr bwMode="auto">
            <a:xfrm>
              <a:off x="5294" y="3103"/>
              <a:ext cx="44" cy="57"/>
            </a:xfrm>
            <a:custGeom>
              <a:avLst/>
              <a:gdLst>
                <a:gd name="T0" fmla="*/ 0 w 194"/>
                <a:gd name="T1" fmla="*/ 0 h 244"/>
                <a:gd name="T2" fmla="*/ 38 w 194"/>
                <a:gd name="T3" fmla="*/ 0 h 244"/>
                <a:gd name="T4" fmla="*/ 38 w 194"/>
                <a:gd name="T5" fmla="*/ 164 h 244"/>
                <a:gd name="T6" fmla="*/ 54 w 194"/>
                <a:gd name="T7" fmla="*/ 201 h 244"/>
                <a:gd name="T8" fmla="*/ 96 w 194"/>
                <a:gd name="T9" fmla="*/ 215 h 244"/>
                <a:gd name="T10" fmla="*/ 140 w 194"/>
                <a:gd name="T11" fmla="*/ 201 h 244"/>
                <a:gd name="T12" fmla="*/ 156 w 194"/>
                <a:gd name="T13" fmla="*/ 164 h 244"/>
                <a:gd name="T14" fmla="*/ 156 w 194"/>
                <a:gd name="T15" fmla="*/ 0 h 244"/>
                <a:gd name="T16" fmla="*/ 194 w 194"/>
                <a:gd name="T17" fmla="*/ 0 h 244"/>
                <a:gd name="T18" fmla="*/ 194 w 194"/>
                <a:gd name="T19" fmla="*/ 167 h 244"/>
                <a:gd name="T20" fmla="*/ 168 w 194"/>
                <a:gd name="T21" fmla="*/ 224 h 244"/>
                <a:gd name="T22" fmla="*/ 97 w 194"/>
                <a:gd name="T23" fmla="*/ 244 h 244"/>
                <a:gd name="T24" fmla="*/ 25 w 194"/>
                <a:gd name="T25" fmla="*/ 224 h 244"/>
                <a:gd name="T26" fmla="*/ 0 w 194"/>
                <a:gd name="T27" fmla="*/ 167 h 244"/>
                <a:gd name="T28" fmla="*/ 0 w 194"/>
                <a:gd name="T2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4" h="244">
                  <a:moveTo>
                    <a:pt x="0" y="0"/>
                  </a:moveTo>
                  <a:lnTo>
                    <a:pt x="38" y="0"/>
                  </a:lnTo>
                  <a:lnTo>
                    <a:pt x="38" y="164"/>
                  </a:lnTo>
                  <a:cubicBezTo>
                    <a:pt x="38" y="179"/>
                    <a:pt x="43" y="191"/>
                    <a:pt x="54" y="201"/>
                  </a:cubicBezTo>
                  <a:cubicBezTo>
                    <a:pt x="64" y="210"/>
                    <a:pt x="79" y="215"/>
                    <a:pt x="96" y="215"/>
                  </a:cubicBezTo>
                  <a:cubicBezTo>
                    <a:pt x="115" y="215"/>
                    <a:pt x="130" y="210"/>
                    <a:pt x="140" y="201"/>
                  </a:cubicBezTo>
                  <a:cubicBezTo>
                    <a:pt x="151" y="192"/>
                    <a:pt x="156" y="179"/>
                    <a:pt x="156" y="164"/>
                  </a:cubicBezTo>
                  <a:lnTo>
                    <a:pt x="156" y="0"/>
                  </a:lnTo>
                  <a:lnTo>
                    <a:pt x="194" y="0"/>
                  </a:lnTo>
                  <a:lnTo>
                    <a:pt x="194" y="167"/>
                  </a:lnTo>
                  <a:cubicBezTo>
                    <a:pt x="194" y="191"/>
                    <a:pt x="186" y="210"/>
                    <a:pt x="168" y="224"/>
                  </a:cubicBezTo>
                  <a:cubicBezTo>
                    <a:pt x="151" y="238"/>
                    <a:pt x="127" y="244"/>
                    <a:pt x="97" y="244"/>
                  </a:cubicBezTo>
                  <a:cubicBezTo>
                    <a:pt x="66" y="244"/>
                    <a:pt x="42" y="238"/>
                    <a:pt x="25" y="224"/>
                  </a:cubicBezTo>
                  <a:cubicBezTo>
                    <a:pt x="8" y="211"/>
                    <a:pt x="0" y="192"/>
                    <a:pt x="0" y="16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8" name="Freeform 69"/>
            <p:cNvSpPr>
              <a:spLocks/>
            </p:cNvSpPr>
            <p:nvPr/>
          </p:nvSpPr>
          <p:spPr bwMode="auto">
            <a:xfrm>
              <a:off x="5351" y="3103"/>
              <a:ext cx="44" cy="57"/>
            </a:xfrm>
            <a:custGeom>
              <a:avLst/>
              <a:gdLst>
                <a:gd name="T0" fmla="*/ 180 w 191"/>
                <a:gd name="T1" fmla="*/ 244 h 244"/>
                <a:gd name="T2" fmla="*/ 36 w 191"/>
                <a:gd name="T3" fmla="*/ 68 h 244"/>
                <a:gd name="T4" fmla="*/ 36 w 191"/>
                <a:gd name="T5" fmla="*/ 240 h 244"/>
                <a:gd name="T6" fmla="*/ 0 w 191"/>
                <a:gd name="T7" fmla="*/ 240 h 244"/>
                <a:gd name="T8" fmla="*/ 0 w 191"/>
                <a:gd name="T9" fmla="*/ 0 h 244"/>
                <a:gd name="T10" fmla="*/ 15 w 191"/>
                <a:gd name="T11" fmla="*/ 0 h 244"/>
                <a:gd name="T12" fmla="*/ 155 w 191"/>
                <a:gd name="T13" fmla="*/ 166 h 244"/>
                <a:gd name="T14" fmla="*/ 155 w 191"/>
                <a:gd name="T15" fmla="*/ 0 h 244"/>
                <a:gd name="T16" fmla="*/ 191 w 191"/>
                <a:gd name="T17" fmla="*/ 0 h 244"/>
                <a:gd name="T18" fmla="*/ 191 w 191"/>
                <a:gd name="T19" fmla="*/ 244 h 244"/>
                <a:gd name="T20" fmla="*/ 180 w 191"/>
                <a:gd name="T21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1" h="244">
                  <a:moveTo>
                    <a:pt x="180" y="244"/>
                  </a:moveTo>
                  <a:lnTo>
                    <a:pt x="36" y="68"/>
                  </a:lnTo>
                  <a:lnTo>
                    <a:pt x="36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5" y="166"/>
                  </a:lnTo>
                  <a:lnTo>
                    <a:pt x="155" y="0"/>
                  </a:lnTo>
                  <a:lnTo>
                    <a:pt x="191" y="0"/>
                  </a:lnTo>
                  <a:lnTo>
                    <a:pt x="191" y="244"/>
                  </a:lnTo>
                  <a:lnTo>
                    <a:pt x="180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79" name="Rectangle 70"/>
            <p:cNvSpPr>
              <a:spLocks noChangeArrowheads="1"/>
            </p:cNvSpPr>
            <p:nvPr/>
          </p:nvSpPr>
          <p:spPr bwMode="auto">
            <a:xfrm>
              <a:off x="5410" y="3103"/>
              <a:ext cx="8" cy="5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0" name="Freeform 71"/>
            <p:cNvSpPr>
              <a:spLocks/>
            </p:cNvSpPr>
            <p:nvPr/>
          </p:nvSpPr>
          <p:spPr bwMode="auto">
            <a:xfrm>
              <a:off x="5433" y="3103"/>
              <a:ext cx="38" cy="56"/>
            </a:xfrm>
            <a:custGeom>
              <a:avLst/>
              <a:gdLst>
                <a:gd name="T0" fmla="*/ 38 w 166"/>
                <a:gd name="T1" fmla="*/ 29 h 240"/>
                <a:gd name="T2" fmla="*/ 38 w 166"/>
                <a:gd name="T3" fmla="*/ 96 h 240"/>
                <a:gd name="T4" fmla="*/ 129 w 166"/>
                <a:gd name="T5" fmla="*/ 96 h 240"/>
                <a:gd name="T6" fmla="*/ 129 w 166"/>
                <a:gd name="T7" fmla="*/ 124 h 240"/>
                <a:gd name="T8" fmla="*/ 38 w 166"/>
                <a:gd name="T9" fmla="*/ 124 h 240"/>
                <a:gd name="T10" fmla="*/ 38 w 166"/>
                <a:gd name="T11" fmla="*/ 211 h 240"/>
                <a:gd name="T12" fmla="*/ 164 w 166"/>
                <a:gd name="T13" fmla="*/ 211 h 240"/>
                <a:gd name="T14" fmla="*/ 164 w 166"/>
                <a:gd name="T15" fmla="*/ 240 h 240"/>
                <a:gd name="T16" fmla="*/ 0 w 166"/>
                <a:gd name="T17" fmla="*/ 240 h 240"/>
                <a:gd name="T18" fmla="*/ 0 w 166"/>
                <a:gd name="T19" fmla="*/ 0 h 240"/>
                <a:gd name="T20" fmla="*/ 166 w 166"/>
                <a:gd name="T21" fmla="*/ 0 h 240"/>
                <a:gd name="T22" fmla="*/ 166 w 166"/>
                <a:gd name="T23" fmla="*/ 29 h 240"/>
                <a:gd name="T24" fmla="*/ 38 w 166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6" h="240">
                  <a:moveTo>
                    <a:pt x="38" y="29"/>
                  </a:moveTo>
                  <a:lnTo>
                    <a:pt x="38" y="96"/>
                  </a:lnTo>
                  <a:lnTo>
                    <a:pt x="129" y="96"/>
                  </a:lnTo>
                  <a:lnTo>
                    <a:pt x="129" y="124"/>
                  </a:lnTo>
                  <a:lnTo>
                    <a:pt x="38" y="124"/>
                  </a:lnTo>
                  <a:lnTo>
                    <a:pt x="38" y="211"/>
                  </a:lnTo>
                  <a:lnTo>
                    <a:pt x="164" y="211"/>
                  </a:lnTo>
                  <a:lnTo>
                    <a:pt x="164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66" y="0"/>
                  </a:lnTo>
                  <a:lnTo>
                    <a:pt x="166" y="29"/>
                  </a:lnTo>
                  <a:lnTo>
                    <a:pt x="3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1" name="Freeform 72"/>
            <p:cNvSpPr>
              <a:spLocks/>
            </p:cNvSpPr>
            <p:nvPr/>
          </p:nvSpPr>
          <p:spPr bwMode="auto">
            <a:xfrm>
              <a:off x="4859" y="3198"/>
              <a:ext cx="32" cy="56"/>
            </a:xfrm>
            <a:custGeom>
              <a:avLst/>
              <a:gdLst>
                <a:gd name="T0" fmla="*/ 33 w 143"/>
                <a:gd name="T1" fmla="*/ 29 h 240"/>
                <a:gd name="T2" fmla="*/ 33 w 143"/>
                <a:gd name="T3" fmla="*/ 96 h 240"/>
                <a:gd name="T4" fmla="*/ 112 w 143"/>
                <a:gd name="T5" fmla="*/ 96 h 240"/>
                <a:gd name="T6" fmla="*/ 112 w 143"/>
                <a:gd name="T7" fmla="*/ 124 h 240"/>
                <a:gd name="T8" fmla="*/ 33 w 143"/>
                <a:gd name="T9" fmla="*/ 124 h 240"/>
                <a:gd name="T10" fmla="*/ 33 w 143"/>
                <a:gd name="T11" fmla="*/ 211 h 240"/>
                <a:gd name="T12" fmla="*/ 142 w 143"/>
                <a:gd name="T13" fmla="*/ 211 h 240"/>
                <a:gd name="T14" fmla="*/ 142 w 143"/>
                <a:gd name="T15" fmla="*/ 240 h 240"/>
                <a:gd name="T16" fmla="*/ 0 w 143"/>
                <a:gd name="T17" fmla="*/ 240 h 240"/>
                <a:gd name="T18" fmla="*/ 0 w 143"/>
                <a:gd name="T19" fmla="*/ 0 h 240"/>
                <a:gd name="T20" fmla="*/ 143 w 143"/>
                <a:gd name="T21" fmla="*/ 0 h 240"/>
                <a:gd name="T22" fmla="*/ 143 w 143"/>
                <a:gd name="T23" fmla="*/ 29 h 240"/>
                <a:gd name="T24" fmla="*/ 33 w 143"/>
                <a:gd name="T25" fmla="*/ 29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3" h="240">
                  <a:moveTo>
                    <a:pt x="33" y="29"/>
                  </a:moveTo>
                  <a:lnTo>
                    <a:pt x="33" y="96"/>
                  </a:lnTo>
                  <a:lnTo>
                    <a:pt x="112" y="96"/>
                  </a:lnTo>
                  <a:lnTo>
                    <a:pt x="112" y="124"/>
                  </a:lnTo>
                  <a:lnTo>
                    <a:pt x="33" y="124"/>
                  </a:lnTo>
                  <a:lnTo>
                    <a:pt x="33" y="211"/>
                  </a:lnTo>
                  <a:lnTo>
                    <a:pt x="142" y="211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lnTo>
                    <a:pt x="143" y="0"/>
                  </a:lnTo>
                  <a:lnTo>
                    <a:pt x="143" y="29"/>
                  </a:lnTo>
                  <a:lnTo>
                    <a:pt x="33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2" name="Freeform 73"/>
            <p:cNvSpPr>
              <a:spLocks/>
            </p:cNvSpPr>
            <p:nvPr/>
          </p:nvSpPr>
          <p:spPr bwMode="auto">
            <a:xfrm>
              <a:off x="4894" y="3213"/>
              <a:ext cx="36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3" name="Freeform 74"/>
            <p:cNvSpPr>
              <a:spLocks/>
            </p:cNvSpPr>
            <p:nvPr/>
          </p:nvSpPr>
          <p:spPr bwMode="auto">
            <a:xfrm>
              <a:off x="4935" y="3212"/>
              <a:ext cx="24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2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4" name="Freeform 75"/>
            <p:cNvSpPr>
              <a:spLocks noEditPoints="1"/>
            </p:cNvSpPr>
            <p:nvPr/>
          </p:nvSpPr>
          <p:spPr bwMode="auto">
            <a:xfrm>
              <a:off x="4961" y="3212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6 w 159"/>
                <a:gd name="T25" fmla="*/ 91 h 183"/>
                <a:gd name="T26" fmla="*/ 80 w 159"/>
                <a:gd name="T27" fmla="*/ 26 h 183"/>
                <a:gd name="T28" fmla="*/ 45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6" y="0"/>
                    <a:pt x="80" y="0"/>
                  </a:cubicBezTo>
                  <a:cubicBezTo>
                    <a:pt x="105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3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8" y="157"/>
                    <a:pt x="80" y="157"/>
                  </a:cubicBezTo>
                  <a:cubicBezTo>
                    <a:pt x="94" y="157"/>
                    <a:pt x="106" y="151"/>
                    <a:pt x="114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1" y="26"/>
                    <a:pt x="80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5" name="Freeform 76"/>
            <p:cNvSpPr>
              <a:spLocks noEditPoints="1"/>
            </p:cNvSpPr>
            <p:nvPr/>
          </p:nvSpPr>
          <p:spPr bwMode="auto">
            <a:xfrm>
              <a:off x="5003" y="3212"/>
              <a:ext cx="36" cy="58"/>
            </a:xfrm>
            <a:custGeom>
              <a:avLst/>
              <a:gdLst>
                <a:gd name="T0" fmla="*/ 32 w 154"/>
                <a:gd name="T1" fmla="*/ 170 h 248"/>
                <a:gd name="T2" fmla="*/ 32 w 154"/>
                <a:gd name="T3" fmla="*/ 248 h 248"/>
                <a:gd name="T4" fmla="*/ 0 w 154"/>
                <a:gd name="T5" fmla="*/ 248 h 248"/>
                <a:gd name="T6" fmla="*/ 0 w 154"/>
                <a:gd name="T7" fmla="*/ 4 h 248"/>
                <a:gd name="T8" fmla="*/ 32 w 154"/>
                <a:gd name="T9" fmla="*/ 4 h 248"/>
                <a:gd name="T10" fmla="*/ 32 w 154"/>
                <a:gd name="T11" fmla="*/ 18 h 248"/>
                <a:gd name="T12" fmla="*/ 74 w 154"/>
                <a:gd name="T13" fmla="*/ 0 h 248"/>
                <a:gd name="T14" fmla="*/ 133 w 154"/>
                <a:gd name="T15" fmla="*/ 24 h 248"/>
                <a:gd name="T16" fmla="*/ 154 w 154"/>
                <a:gd name="T17" fmla="*/ 92 h 248"/>
                <a:gd name="T18" fmla="*/ 133 w 154"/>
                <a:gd name="T19" fmla="*/ 157 h 248"/>
                <a:gd name="T20" fmla="*/ 72 w 154"/>
                <a:gd name="T21" fmla="*/ 183 h 248"/>
                <a:gd name="T22" fmla="*/ 48 w 154"/>
                <a:gd name="T23" fmla="*/ 179 h 248"/>
                <a:gd name="T24" fmla="*/ 32 w 154"/>
                <a:gd name="T25" fmla="*/ 170 h 248"/>
                <a:gd name="T26" fmla="*/ 32 w 154"/>
                <a:gd name="T27" fmla="*/ 42 h 248"/>
                <a:gd name="T28" fmla="*/ 32 w 154"/>
                <a:gd name="T29" fmla="*/ 144 h 248"/>
                <a:gd name="T30" fmla="*/ 44 w 154"/>
                <a:gd name="T31" fmla="*/ 152 h 248"/>
                <a:gd name="T32" fmla="*/ 63 w 154"/>
                <a:gd name="T33" fmla="*/ 156 h 248"/>
                <a:gd name="T34" fmla="*/ 121 w 154"/>
                <a:gd name="T35" fmla="*/ 91 h 248"/>
                <a:gd name="T36" fmla="*/ 107 w 154"/>
                <a:gd name="T37" fmla="*/ 42 h 248"/>
                <a:gd name="T38" fmla="*/ 63 w 154"/>
                <a:gd name="T39" fmla="*/ 27 h 248"/>
                <a:gd name="T40" fmla="*/ 47 w 154"/>
                <a:gd name="T41" fmla="*/ 31 h 248"/>
                <a:gd name="T42" fmla="*/ 32 w 154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4" h="248">
                  <a:moveTo>
                    <a:pt x="32" y="170"/>
                  </a:moveTo>
                  <a:lnTo>
                    <a:pt x="32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18"/>
                  </a:lnTo>
                  <a:cubicBezTo>
                    <a:pt x="43" y="6"/>
                    <a:pt x="58" y="0"/>
                    <a:pt x="74" y="0"/>
                  </a:cubicBezTo>
                  <a:cubicBezTo>
                    <a:pt x="99" y="0"/>
                    <a:pt x="119" y="8"/>
                    <a:pt x="133" y="24"/>
                  </a:cubicBezTo>
                  <a:cubicBezTo>
                    <a:pt x="147" y="39"/>
                    <a:pt x="154" y="62"/>
                    <a:pt x="154" y="92"/>
                  </a:cubicBezTo>
                  <a:cubicBezTo>
                    <a:pt x="154" y="119"/>
                    <a:pt x="147" y="140"/>
                    <a:pt x="133" y="157"/>
                  </a:cubicBezTo>
                  <a:cubicBezTo>
                    <a:pt x="119" y="174"/>
                    <a:pt x="98" y="183"/>
                    <a:pt x="72" y="183"/>
                  </a:cubicBezTo>
                  <a:cubicBezTo>
                    <a:pt x="64" y="183"/>
                    <a:pt x="56" y="181"/>
                    <a:pt x="48" y="179"/>
                  </a:cubicBezTo>
                  <a:cubicBezTo>
                    <a:pt x="39" y="176"/>
                    <a:pt x="34" y="173"/>
                    <a:pt x="32" y="170"/>
                  </a:cubicBezTo>
                  <a:close/>
                  <a:moveTo>
                    <a:pt x="32" y="42"/>
                  </a:moveTo>
                  <a:lnTo>
                    <a:pt x="32" y="144"/>
                  </a:lnTo>
                  <a:cubicBezTo>
                    <a:pt x="34" y="147"/>
                    <a:pt x="38" y="150"/>
                    <a:pt x="44" y="152"/>
                  </a:cubicBezTo>
                  <a:cubicBezTo>
                    <a:pt x="50" y="155"/>
                    <a:pt x="57" y="156"/>
                    <a:pt x="63" y="156"/>
                  </a:cubicBezTo>
                  <a:cubicBezTo>
                    <a:pt x="101" y="156"/>
                    <a:pt x="121" y="135"/>
                    <a:pt x="121" y="91"/>
                  </a:cubicBezTo>
                  <a:cubicBezTo>
                    <a:pt x="121" y="69"/>
                    <a:pt x="116" y="52"/>
                    <a:pt x="107" y="42"/>
                  </a:cubicBezTo>
                  <a:cubicBezTo>
                    <a:pt x="98" y="32"/>
                    <a:pt x="83" y="27"/>
                    <a:pt x="63" y="27"/>
                  </a:cubicBezTo>
                  <a:cubicBezTo>
                    <a:pt x="58" y="27"/>
                    <a:pt x="53" y="28"/>
                    <a:pt x="47" y="31"/>
                  </a:cubicBezTo>
                  <a:cubicBezTo>
                    <a:pt x="40" y="34"/>
                    <a:pt x="35" y="38"/>
                    <a:pt x="32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6" name="Freeform 77"/>
            <p:cNvSpPr>
              <a:spLocks/>
            </p:cNvSpPr>
            <p:nvPr/>
          </p:nvSpPr>
          <p:spPr bwMode="auto">
            <a:xfrm>
              <a:off x="5042" y="3212"/>
              <a:ext cx="27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6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1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5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6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1" y="32"/>
                  </a:cubicBezTo>
                  <a:cubicBezTo>
                    <a:pt x="36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5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7" name="Freeform 78"/>
            <p:cNvSpPr>
              <a:spLocks/>
            </p:cNvSpPr>
            <p:nvPr/>
          </p:nvSpPr>
          <p:spPr bwMode="auto">
            <a:xfrm>
              <a:off x="5075" y="3196"/>
              <a:ext cx="34" cy="58"/>
            </a:xfrm>
            <a:custGeom>
              <a:avLst/>
              <a:gdLst>
                <a:gd name="T0" fmla="*/ 114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9 w 147"/>
                <a:gd name="T17" fmla="*/ 73 h 248"/>
                <a:gd name="T18" fmla="*/ 135 w 147"/>
                <a:gd name="T19" fmla="*/ 73 h 248"/>
                <a:gd name="T20" fmla="*/ 79 w 147"/>
                <a:gd name="T21" fmla="*/ 139 h 248"/>
                <a:gd name="T22" fmla="*/ 147 w 147"/>
                <a:gd name="T23" fmla="*/ 248 h 248"/>
                <a:gd name="T24" fmla="*/ 114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4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9" y="73"/>
                  </a:lnTo>
                  <a:lnTo>
                    <a:pt x="135" y="73"/>
                  </a:lnTo>
                  <a:lnTo>
                    <a:pt x="79" y="139"/>
                  </a:lnTo>
                  <a:lnTo>
                    <a:pt x="147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8" name="Freeform 79"/>
            <p:cNvSpPr>
              <a:spLocks noEditPoints="1"/>
            </p:cNvSpPr>
            <p:nvPr/>
          </p:nvSpPr>
          <p:spPr bwMode="auto">
            <a:xfrm>
              <a:off x="5110" y="3192"/>
              <a:ext cx="37" cy="63"/>
            </a:xfrm>
            <a:custGeom>
              <a:avLst/>
              <a:gdLst>
                <a:gd name="T0" fmla="*/ 159 w 162"/>
                <a:gd name="T1" fmla="*/ 181 h 269"/>
                <a:gd name="T2" fmla="*/ 33 w 162"/>
                <a:gd name="T3" fmla="*/ 181 h 269"/>
                <a:gd name="T4" fmla="*/ 49 w 162"/>
                <a:gd name="T5" fmla="*/ 228 h 269"/>
                <a:gd name="T6" fmla="*/ 88 w 162"/>
                <a:gd name="T7" fmla="*/ 242 h 269"/>
                <a:gd name="T8" fmla="*/ 133 w 162"/>
                <a:gd name="T9" fmla="*/ 227 h 269"/>
                <a:gd name="T10" fmla="*/ 146 w 162"/>
                <a:gd name="T11" fmla="*/ 249 h 269"/>
                <a:gd name="T12" fmla="*/ 124 w 162"/>
                <a:gd name="T13" fmla="*/ 262 h 269"/>
                <a:gd name="T14" fmla="*/ 82 w 162"/>
                <a:gd name="T15" fmla="*/ 269 h 269"/>
                <a:gd name="T16" fmla="*/ 25 w 162"/>
                <a:gd name="T17" fmla="*/ 246 h 269"/>
                <a:gd name="T18" fmla="*/ 0 w 162"/>
                <a:gd name="T19" fmla="*/ 180 h 269"/>
                <a:gd name="T20" fmla="*/ 26 w 162"/>
                <a:gd name="T21" fmla="*/ 110 h 269"/>
                <a:gd name="T22" fmla="*/ 82 w 162"/>
                <a:gd name="T23" fmla="*/ 86 h 269"/>
                <a:gd name="T24" fmla="*/ 141 w 162"/>
                <a:gd name="T25" fmla="*/ 108 h 269"/>
                <a:gd name="T26" fmla="*/ 162 w 162"/>
                <a:gd name="T27" fmla="*/ 161 h 269"/>
                <a:gd name="T28" fmla="*/ 159 w 162"/>
                <a:gd name="T29" fmla="*/ 181 h 269"/>
                <a:gd name="T30" fmla="*/ 84 w 162"/>
                <a:gd name="T31" fmla="*/ 113 h 269"/>
                <a:gd name="T32" fmla="*/ 49 w 162"/>
                <a:gd name="T33" fmla="*/ 126 h 269"/>
                <a:gd name="T34" fmla="*/ 33 w 162"/>
                <a:gd name="T35" fmla="*/ 158 h 269"/>
                <a:gd name="T36" fmla="*/ 131 w 162"/>
                <a:gd name="T37" fmla="*/ 158 h 269"/>
                <a:gd name="T38" fmla="*/ 119 w 162"/>
                <a:gd name="T39" fmla="*/ 126 h 269"/>
                <a:gd name="T40" fmla="*/ 84 w 162"/>
                <a:gd name="T41" fmla="*/ 113 h 269"/>
                <a:gd name="T42" fmla="*/ 124 w 162"/>
                <a:gd name="T43" fmla="*/ 0 h 269"/>
                <a:gd name="T44" fmla="*/ 87 w 162"/>
                <a:gd name="T45" fmla="*/ 54 h 269"/>
                <a:gd name="T46" fmla="*/ 64 w 162"/>
                <a:gd name="T47" fmla="*/ 54 h 269"/>
                <a:gd name="T48" fmla="*/ 92 w 162"/>
                <a:gd name="T49" fmla="*/ 0 h 269"/>
                <a:gd name="T50" fmla="*/ 124 w 162"/>
                <a:gd name="T5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62" h="269">
                  <a:moveTo>
                    <a:pt x="159" y="181"/>
                  </a:moveTo>
                  <a:lnTo>
                    <a:pt x="33" y="181"/>
                  </a:lnTo>
                  <a:cubicBezTo>
                    <a:pt x="33" y="201"/>
                    <a:pt x="38" y="217"/>
                    <a:pt x="49" y="228"/>
                  </a:cubicBezTo>
                  <a:cubicBezTo>
                    <a:pt x="59" y="238"/>
                    <a:pt x="72" y="242"/>
                    <a:pt x="88" y="242"/>
                  </a:cubicBezTo>
                  <a:cubicBezTo>
                    <a:pt x="106" y="242"/>
                    <a:pt x="121" y="237"/>
                    <a:pt x="133" y="227"/>
                  </a:cubicBezTo>
                  <a:lnTo>
                    <a:pt x="146" y="249"/>
                  </a:lnTo>
                  <a:cubicBezTo>
                    <a:pt x="141" y="254"/>
                    <a:pt x="133" y="258"/>
                    <a:pt x="124" y="262"/>
                  </a:cubicBezTo>
                  <a:cubicBezTo>
                    <a:pt x="111" y="266"/>
                    <a:pt x="97" y="269"/>
                    <a:pt x="82" y="269"/>
                  </a:cubicBezTo>
                  <a:cubicBezTo>
                    <a:pt x="60" y="269"/>
                    <a:pt x="41" y="261"/>
                    <a:pt x="25" y="246"/>
                  </a:cubicBezTo>
                  <a:cubicBezTo>
                    <a:pt x="8" y="230"/>
                    <a:pt x="0" y="207"/>
                    <a:pt x="0" y="180"/>
                  </a:cubicBezTo>
                  <a:cubicBezTo>
                    <a:pt x="0" y="151"/>
                    <a:pt x="9" y="127"/>
                    <a:pt x="26" y="110"/>
                  </a:cubicBezTo>
                  <a:cubicBezTo>
                    <a:pt x="42" y="94"/>
                    <a:pt x="61" y="86"/>
                    <a:pt x="82" y="86"/>
                  </a:cubicBezTo>
                  <a:cubicBezTo>
                    <a:pt x="107" y="86"/>
                    <a:pt x="127" y="93"/>
                    <a:pt x="141" y="108"/>
                  </a:cubicBezTo>
                  <a:cubicBezTo>
                    <a:pt x="155" y="121"/>
                    <a:pt x="162" y="139"/>
                    <a:pt x="162" y="161"/>
                  </a:cubicBezTo>
                  <a:cubicBezTo>
                    <a:pt x="162" y="168"/>
                    <a:pt x="161" y="175"/>
                    <a:pt x="159" y="181"/>
                  </a:cubicBezTo>
                  <a:close/>
                  <a:moveTo>
                    <a:pt x="84" y="113"/>
                  </a:moveTo>
                  <a:cubicBezTo>
                    <a:pt x="70" y="113"/>
                    <a:pt x="58" y="117"/>
                    <a:pt x="49" y="126"/>
                  </a:cubicBezTo>
                  <a:cubicBezTo>
                    <a:pt x="40" y="135"/>
                    <a:pt x="35" y="145"/>
                    <a:pt x="33" y="158"/>
                  </a:cubicBezTo>
                  <a:lnTo>
                    <a:pt x="131" y="158"/>
                  </a:lnTo>
                  <a:cubicBezTo>
                    <a:pt x="131" y="145"/>
                    <a:pt x="127" y="135"/>
                    <a:pt x="119" y="126"/>
                  </a:cubicBezTo>
                  <a:cubicBezTo>
                    <a:pt x="110" y="117"/>
                    <a:pt x="99" y="113"/>
                    <a:pt x="84" y="113"/>
                  </a:cubicBezTo>
                  <a:close/>
                  <a:moveTo>
                    <a:pt x="124" y="0"/>
                  </a:moveTo>
                  <a:lnTo>
                    <a:pt x="87" y="54"/>
                  </a:lnTo>
                  <a:lnTo>
                    <a:pt x="64" y="54"/>
                  </a:lnTo>
                  <a:lnTo>
                    <a:pt x="92" y="0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89" name="Freeform 80"/>
            <p:cNvSpPr>
              <a:spLocks/>
            </p:cNvSpPr>
            <p:nvPr/>
          </p:nvSpPr>
          <p:spPr bwMode="auto">
            <a:xfrm>
              <a:off x="5174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0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5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8" y="151"/>
                    <a:pt x="42" y="156"/>
                    <a:pt x="53" y="156"/>
                  </a:cubicBezTo>
                  <a:cubicBezTo>
                    <a:pt x="72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8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6" y="21"/>
                    <a:pt x="17" y="12"/>
                  </a:cubicBezTo>
                  <a:cubicBezTo>
                    <a:pt x="27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5" y="31"/>
                    <a:pt x="73" y="27"/>
                    <a:pt x="60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0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5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09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6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0" name="Freeform 81"/>
            <p:cNvSpPr>
              <a:spLocks/>
            </p:cNvSpPr>
            <p:nvPr/>
          </p:nvSpPr>
          <p:spPr bwMode="auto">
            <a:xfrm>
              <a:off x="5204" y="3202"/>
              <a:ext cx="26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2 w 112"/>
                <a:gd name="T11" fmla="*/ 0 h 228"/>
                <a:gd name="T12" fmla="*/ 52 w 112"/>
                <a:gd name="T13" fmla="*/ 49 h 228"/>
                <a:gd name="T14" fmla="*/ 100 w 112"/>
                <a:gd name="T15" fmla="*/ 49 h 228"/>
                <a:gd name="T16" fmla="*/ 100 w 112"/>
                <a:gd name="T17" fmla="*/ 73 h 228"/>
                <a:gd name="T18" fmla="*/ 52 w 112"/>
                <a:gd name="T19" fmla="*/ 73 h 228"/>
                <a:gd name="T20" fmla="*/ 52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8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5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8" y="195"/>
                  </a:cubicBezTo>
                  <a:lnTo>
                    <a:pt x="112" y="223"/>
                  </a:lnTo>
                  <a:cubicBezTo>
                    <a:pt x="100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5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1" name="Freeform 82"/>
            <p:cNvSpPr>
              <a:spLocks/>
            </p:cNvSpPr>
            <p:nvPr/>
          </p:nvSpPr>
          <p:spPr bwMode="auto">
            <a:xfrm>
              <a:off x="5236" y="3212"/>
              <a:ext cx="25" cy="42"/>
            </a:xfrm>
            <a:custGeom>
              <a:avLst/>
              <a:gdLst>
                <a:gd name="T0" fmla="*/ 93 w 106"/>
                <a:gd name="T1" fmla="*/ 34 h 179"/>
                <a:gd name="T2" fmla="*/ 72 w 106"/>
                <a:gd name="T3" fmla="*/ 27 h 179"/>
                <a:gd name="T4" fmla="*/ 43 w 106"/>
                <a:gd name="T5" fmla="*/ 42 h 179"/>
                <a:gd name="T6" fmla="*/ 31 w 106"/>
                <a:gd name="T7" fmla="*/ 79 h 179"/>
                <a:gd name="T8" fmla="*/ 31 w 106"/>
                <a:gd name="T9" fmla="*/ 179 h 179"/>
                <a:gd name="T10" fmla="*/ 0 w 106"/>
                <a:gd name="T11" fmla="*/ 179 h 179"/>
                <a:gd name="T12" fmla="*/ 0 w 106"/>
                <a:gd name="T13" fmla="*/ 4 h 179"/>
                <a:gd name="T14" fmla="*/ 31 w 106"/>
                <a:gd name="T15" fmla="*/ 4 h 179"/>
                <a:gd name="T16" fmla="*/ 31 w 106"/>
                <a:gd name="T17" fmla="*/ 32 h 179"/>
                <a:gd name="T18" fmla="*/ 81 w 106"/>
                <a:gd name="T19" fmla="*/ 0 h 179"/>
                <a:gd name="T20" fmla="*/ 106 w 106"/>
                <a:gd name="T21" fmla="*/ 3 h 179"/>
                <a:gd name="T22" fmla="*/ 93 w 106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79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2" name="Freeform 83"/>
            <p:cNvSpPr>
              <a:spLocks/>
            </p:cNvSpPr>
            <p:nvPr/>
          </p:nvSpPr>
          <p:spPr bwMode="auto">
            <a:xfrm>
              <a:off x="5264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6 w 143"/>
                <a:gd name="T5" fmla="*/ 152 h 179"/>
                <a:gd name="T6" fmla="*/ 94 w 143"/>
                <a:gd name="T7" fmla="*/ 144 h 179"/>
                <a:gd name="T8" fmla="*/ 111 w 143"/>
                <a:gd name="T9" fmla="*/ 123 h 179"/>
                <a:gd name="T10" fmla="*/ 111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1 w 143"/>
                <a:gd name="T17" fmla="*/ 175 h 179"/>
                <a:gd name="T18" fmla="*/ 111 w 143"/>
                <a:gd name="T19" fmla="*/ 151 h 179"/>
                <a:gd name="T20" fmla="*/ 90 w 143"/>
                <a:gd name="T21" fmla="*/ 170 h 179"/>
                <a:gd name="T22" fmla="*/ 59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6" y="152"/>
                  </a:cubicBezTo>
                  <a:cubicBezTo>
                    <a:pt x="76" y="152"/>
                    <a:pt x="86" y="149"/>
                    <a:pt x="94" y="144"/>
                  </a:cubicBezTo>
                  <a:cubicBezTo>
                    <a:pt x="103" y="138"/>
                    <a:pt x="109" y="131"/>
                    <a:pt x="111" y="123"/>
                  </a:cubicBezTo>
                  <a:lnTo>
                    <a:pt x="111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1" y="175"/>
                  </a:lnTo>
                  <a:lnTo>
                    <a:pt x="111" y="151"/>
                  </a:lnTo>
                  <a:cubicBezTo>
                    <a:pt x="108" y="158"/>
                    <a:pt x="101" y="164"/>
                    <a:pt x="90" y="170"/>
                  </a:cubicBezTo>
                  <a:cubicBezTo>
                    <a:pt x="80" y="176"/>
                    <a:pt x="69" y="179"/>
                    <a:pt x="59" y="179"/>
                  </a:cubicBezTo>
                  <a:cubicBezTo>
                    <a:pt x="40" y="179"/>
                    <a:pt x="25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3" name="Freeform 84"/>
            <p:cNvSpPr>
              <a:spLocks/>
            </p:cNvSpPr>
            <p:nvPr/>
          </p:nvSpPr>
          <p:spPr bwMode="auto">
            <a:xfrm>
              <a:off x="5305" y="3196"/>
              <a:ext cx="34" cy="58"/>
            </a:xfrm>
            <a:custGeom>
              <a:avLst/>
              <a:gdLst>
                <a:gd name="T0" fmla="*/ 113 w 147"/>
                <a:gd name="T1" fmla="*/ 248 h 248"/>
                <a:gd name="T2" fmla="*/ 58 w 147"/>
                <a:gd name="T3" fmla="*/ 160 h 248"/>
                <a:gd name="T4" fmla="*/ 31 w 147"/>
                <a:gd name="T5" fmla="*/ 189 h 248"/>
                <a:gd name="T6" fmla="*/ 31 w 147"/>
                <a:gd name="T7" fmla="*/ 248 h 248"/>
                <a:gd name="T8" fmla="*/ 0 w 147"/>
                <a:gd name="T9" fmla="*/ 248 h 248"/>
                <a:gd name="T10" fmla="*/ 0 w 147"/>
                <a:gd name="T11" fmla="*/ 0 h 248"/>
                <a:gd name="T12" fmla="*/ 31 w 147"/>
                <a:gd name="T13" fmla="*/ 0 h 248"/>
                <a:gd name="T14" fmla="*/ 31 w 147"/>
                <a:gd name="T15" fmla="*/ 154 h 248"/>
                <a:gd name="T16" fmla="*/ 98 w 147"/>
                <a:gd name="T17" fmla="*/ 73 h 248"/>
                <a:gd name="T18" fmla="*/ 135 w 147"/>
                <a:gd name="T19" fmla="*/ 73 h 248"/>
                <a:gd name="T20" fmla="*/ 78 w 147"/>
                <a:gd name="T21" fmla="*/ 139 h 248"/>
                <a:gd name="T22" fmla="*/ 147 w 147"/>
                <a:gd name="T23" fmla="*/ 248 h 248"/>
                <a:gd name="T24" fmla="*/ 113 w 147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248">
                  <a:moveTo>
                    <a:pt x="113" y="248"/>
                  </a:moveTo>
                  <a:lnTo>
                    <a:pt x="58" y="160"/>
                  </a:lnTo>
                  <a:lnTo>
                    <a:pt x="31" y="189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4"/>
                  </a:lnTo>
                  <a:lnTo>
                    <a:pt x="98" y="73"/>
                  </a:lnTo>
                  <a:lnTo>
                    <a:pt x="135" y="73"/>
                  </a:lnTo>
                  <a:lnTo>
                    <a:pt x="78" y="139"/>
                  </a:lnTo>
                  <a:lnTo>
                    <a:pt x="147" y="248"/>
                  </a:lnTo>
                  <a:lnTo>
                    <a:pt x="113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4" name="Freeform 85"/>
            <p:cNvSpPr>
              <a:spLocks/>
            </p:cNvSpPr>
            <p:nvPr/>
          </p:nvSpPr>
          <p:spPr bwMode="auto">
            <a:xfrm>
              <a:off x="5341" y="3202"/>
              <a:ext cx="25" cy="53"/>
            </a:xfrm>
            <a:custGeom>
              <a:avLst/>
              <a:gdLst>
                <a:gd name="T0" fmla="*/ 20 w 112"/>
                <a:gd name="T1" fmla="*/ 73 h 228"/>
                <a:gd name="T2" fmla="*/ 0 w 112"/>
                <a:gd name="T3" fmla="*/ 73 h 228"/>
                <a:gd name="T4" fmla="*/ 0 w 112"/>
                <a:gd name="T5" fmla="*/ 49 h 228"/>
                <a:gd name="T6" fmla="*/ 20 w 112"/>
                <a:gd name="T7" fmla="*/ 49 h 228"/>
                <a:gd name="T8" fmla="*/ 20 w 112"/>
                <a:gd name="T9" fmla="*/ 12 h 228"/>
                <a:gd name="T10" fmla="*/ 51 w 112"/>
                <a:gd name="T11" fmla="*/ 0 h 228"/>
                <a:gd name="T12" fmla="*/ 51 w 112"/>
                <a:gd name="T13" fmla="*/ 49 h 228"/>
                <a:gd name="T14" fmla="*/ 99 w 112"/>
                <a:gd name="T15" fmla="*/ 49 h 228"/>
                <a:gd name="T16" fmla="*/ 99 w 112"/>
                <a:gd name="T17" fmla="*/ 73 h 228"/>
                <a:gd name="T18" fmla="*/ 51 w 112"/>
                <a:gd name="T19" fmla="*/ 73 h 228"/>
                <a:gd name="T20" fmla="*/ 51 w 112"/>
                <a:gd name="T21" fmla="*/ 161 h 228"/>
                <a:gd name="T22" fmla="*/ 59 w 112"/>
                <a:gd name="T23" fmla="*/ 192 h 228"/>
                <a:gd name="T24" fmla="*/ 83 w 112"/>
                <a:gd name="T25" fmla="*/ 201 h 228"/>
                <a:gd name="T26" fmla="*/ 107 w 112"/>
                <a:gd name="T27" fmla="*/ 195 h 228"/>
                <a:gd name="T28" fmla="*/ 112 w 112"/>
                <a:gd name="T29" fmla="*/ 223 h 228"/>
                <a:gd name="T30" fmla="*/ 70 w 112"/>
                <a:gd name="T31" fmla="*/ 228 h 228"/>
                <a:gd name="T32" fmla="*/ 34 w 112"/>
                <a:gd name="T33" fmla="*/ 212 h 228"/>
                <a:gd name="T34" fmla="*/ 20 w 112"/>
                <a:gd name="T35" fmla="*/ 173 h 228"/>
                <a:gd name="T36" fmla="*/ 20 w 112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2" h="228">
                  <a:moveTo>
                    <a:pt x="20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0" y="49"/>
                  </a:lnTo>
                  <a:lnTo>
                    <a:pt x="20" y="12"/>
                  </a:lnTo>
                  <a:lnTo>
                    <a:pt x="51" y="0"/>
                  </a:lnTo>
                  <a:lnTo>
                    <a:pt x="51" y="49"/>
                  </a:lnTo>
                  <a:lnTo>
                    <a:pt x="99" y="49"/>
                  </a:lnTo>
                  <a:lnTo>
                    <a:pt x="99" y="73"/>
                  </a:lnTo>
                  <a:lnTo>
                    <a:pt x="51" y="73"/>
                  </a:lnTo>
                  <a:lnTo>
                    <a:pt x="51" y="161"/>
                  </a:lnTo>
                  <a:cubicBezTo>
                    <a:pt x="51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99" y="199"/>
                    <a:pt x="107" y="195"/>
                  </a:cubicBezTo>
                  <a:lnTo>
                    <a:pt x="112" y="223"/>
                  </a:lnTo>
                  <a:cubicBezTo>
                    <a:pt x="99" y="226"/>
                    <a:pt x="85" y="228"/>
                    <a:pt x="70" y="228"/>
                  </a:cubicBezTo>
                  <a:cubicBezTo>
                    <a:pt x="56" y="228"/>
                    <a:pt x="44" y="223"/>
                    <a:pt x="34" y="212"/>
                  </a:cubicBezTo>
                  <a:cubicBezTo>
                    <a:pt x="25" y="202"/>
                    <a:pt x="20" y="189"/>
                    <a:pt x="20" y="173"/>
                  </a:cubicBezTo>
                  <a:lnTo>
                    <a:pt x="20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5" name="Freeform 86"/>
            <p:cNvSpPr>
              <a:spLocks/>
            </p:cNvSpPr>
            <p:nvPr/>
          </p:nvSpPr>
          <p:spPr bwMode="auto">
            <a:xfrm>
              <a:off x="5372" y="3213"/>
              <a:ext cx="33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2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5 h 179"/>
                <a:gd name="T16" fmla="*/ 112 w 143"/>
                <a:gd name="T17" fmla="*/ 175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5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2"/>
                    <a:pt x="67" y="152"/>
                  </a:cubicBezTo>
                  <a:cubicBezTo>
                    <a:pt x="77" y="152"/>
                    <a:pt x="86" y="149"/>
                    <a:pt x="95" y="144"/>
                  </a:cubicBezTo>
                  <a:cubicBezTo>
                    <a:pt x="103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5"/>
                  </a:lnTo>
                  <a:lnTo>
                    <a:pt x="112" y="175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0" y="179"/>
                    <a:pt x="26" y="173"/>
                    <a:pt x="15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6" name="Freeform 87"/>
            <p:cNvSpPr>
              <a:spLocks/>
            </p:cNvSpPr>
            <p:nvPr/>
          </p:nvSpPr>
          <p:spPr bwMode="auto">
            <a:xfrm>
              <a:off x="5413" y="3212"/>
              <a:ext cx="25" cy="42"/>
            </a:xfrm>
            <a:custGeom>
              <a:avLst/>
              <a:gdLst>
                <a:gd name="T0" fmla="*/ 94 w 107"/>
                <a:gd name="T1" fmla="*/ 34 h 179"/>
                <a:gd name="T2" fmla="*/ 73 w 107"/>
                <a:gd name="T3" fmla="*/ 27 h 179"/>
                <a:gd name="T4" fmla="*/ 44 w 107"/>
                <a:gd name="T5" fmla="*/ 42 h 179"/>
                <a:gd name="T6" fmla="*/ 32 w 107"/>
                <a:gd name="T7" fmla="*/ 79 h 179"/>
                <a:gd name="T8" fmla="*/ 32 w 107"/>
                <a:gd name="T9" fmla="*/ 179 h 179"/>
                <a:gd name="T10" fmla="*/ 0 w 107"/>
                <a:gd name="T11" fmla="*/ 179 h 179"/>
                <a:gd name="T12" fmla="*/ 0 w 107"/>
                <a:gd name="T13" fmla="*/ 4 h 179"/>
                <a:gd name="T14" fmla="*/ 32 w 107"/>
                <a:gd name="T15" fmla="*/ 4 h 179"/>
                <a:gd name="T16" fmla="*/ 32 w 107"/>
                <a:gd name="T17" fmla="*/ 32 h 179"/>
                <a:gd name="T18" fmla="*/ 82 w 107"/>
                <a:gd name="T19" fmla="*/ 0 h 179"/>
                <a:gd name="T20" fmla="*/ 107 w 107"/>
                <a:gd name="T21" fmla="*/ 3 h 179"/>
                <a:gd name="T22" fmla="*/ 94 w 107"/>
                <a:gd name="T23" fmla="*/ 34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7" h="179">
                  <a:moveTo>
                    <a:pt x="94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2" y="64"/>
                    <a:pt x="32" y="79"/>
                  </a:cubicBezTo>
                  <a:lnTo>
                    <a:pt x="32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32" y="4"/>
                  </a:lnTo>
                  <a:lnTo>
                    <a:pt x="32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7" y="3"/>
                  </a:cubicBezTo>
                  <a:lnTo>
                    <a:pt x="94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7" name="Freeform 88"/>
            <p:cNvSpPr>
              <a:spLocks noEditPoints="1"/>
            </p:cNvSpPr>
            <p:nvPr/>
          </p:nvSpPr>
          <p:spPr bwMode="auto">
            <a:xfrm>
              <a:off x="5440" y="3192"/>
              <a:ext cx="34" cy="63"/>
            </a:xfrm>
            <a:custGeom>
              <a:avLst/>
              <a:gdLst>
                <a:gd name="T0" fmla="*/ 109 w 151"/>
                <a:gd name="T1" fmla="*/ 245 h 269"/>
                <a:gd name="T2" fmla="*/ 51 w 151"/>
                <a:gd name="T3" fmla="*/ 269 h 269"/>
                <a:gd name="T4" fmla="*/ 15 w 151"/>
                <a:gd name="T5" fmla="*/ 254 h 269"/>
                <a:gd name="T6" fmla="*/ 0 w 151"/>
                <a:gd name="T7" fmla="*/ 216 h 269"/>
                <a:gd name="T8" fmla="*/ 24 w 151"/>
                <a:gd name="T9" fmla="*/ 171 h 269"/>
                <a:gd name="T10" fmla="*/ 83 w 151"/>
                <a:gd name="T11" fmla="*/ 153 h 269"/>
                <a:gd name="T12" fmla="*/ 106 w 151"/>
                <a:gd name="T13" fmla="*/ 157 h 269"/>
                <a:gd name="T14" fmla="*/ 68 w 151"/>
                <a:gd name="T15" fmla="*/ 114 h 269"/>
                <a:gd name="T16" fmla="*/ 23 w 151"/>
                <a:gd name="T17" fmla="*/ 130 h 269"/>
                <a:gd name="T18" fmla="*/ 9 w 151"/>
                <a:gd name="T19" fmla="*/ 104 h 269"/>
                <a:gd name="T20" fmla="*/ 34 w 151"/>
                <a:gd name="T21" fmla="*/ 91 h 269"/>
                <a:gd name="T22" fmla="*/ 64 w 151"/>
                <a:gd name="T23" fmla="*/ 86 h 269"/>
                <a:gd name="T24" fmla="*/ 120 w 151"/>
                <a:gd name="T25" fmla="*/ 104 h 269"/>
                <a:gd name="T26" fmla="*/ 137 w 151"/>
                <a:gd name="T27" fmla="*/ 159 h 269"/>
                <a:gd name="T28" fmla="*/ 137 w 151"/>
                <a:gd name="T29" fmla="*/ 222 h 269"/>
                <a:gd name="T30" fmla="*/ 151 w 151"/>
                <a:gd name="T31" fmla="*/ 253 h 269"/>
                <a:gd name="T32" fmla="*/ 151 w 151"/>
                <a:gd name="T33" fmla="*/ 269 h 269"/>
                <a:gd name="T34" fmla="*/ 122 w 151"/>
                <a:gd name="T35" fmla="*/ 263 h 269"/>
                <a:gd name="T36" fmla="*/ 109 w 151"/>
                <a:gd name="T37" fmla="*/ 245 h 269"/>
                <a:gd name="T38" fmla="*/ 106 w 151"/>
                <a:gd name="T39" fmla="*/ 179 h 269"/>
                <a:gd name="T40" fmla="*/ 85 w 151"/>
                <a:gd name="T41" fmla="*/ 176 h 269"/>
                <a:gd name="T42" fmla="*/ 46 w 151"/>
                <a:gd name="T43" fmla="*/ 188 h 269"/>
                <a:gd name="T44" fmla="*/ 31 w 151"/>
                <a:gd name="T45" fmla="*/ 217 h 269"/>
                <a:gd name="T46" fmla="*/ 64 w 151"/>
                <a:gd name="T47" fmla="*/ 244 h 269"/>
                <a:gd name="T48" fmla="*/ 106 w 151"/>
                <a:gd name="T49" fmla="*/ 222 h 269"/>
                <a:gd name="T50" fmla="*/ 106 w 151"/>
                <a:gd name="T51" fmla="*/ 179 h 269"/>
                <a:gd name="T52" fmla="*/ 113 w 151"/>
                <a:gd name="T53" fmla="*/ 0 h 269"/>
                <a:gd name="T54" fmla="*/ 76 w 151"/>
                <a:gd name="T55" fmla="*/ 54 h 269"/>
                <a:gd name="T56" fmla="*/ 53 w 151"/>
                <a:gd name="T57" fmla="*/ 54 h 269"/>
                <a:gd name="T58" fmla="*/ 80 w 151"/>
                <a:gd name="T59" fmla="*/ 0 h 269"/>
                <a:gd name="T60" fmla="*/ 113 w 151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1" h="269">
                  <a:moveTo>
                    <a:pt x="109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6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3"/>
                    <a:pt x="24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6" y="157"/>
                  </a:cubicBezTo>
                  <a:cubicBezTo>
                    <a:pt x="106" y="128"/>
                    <a:pt x="93" y="114"/>
                    <a:pt x="68" y="114"/>
                  </a:cubicBezTo>
                  <a:cubicBezTo>
                    <a:pt x="48" y="114"/>
                    <a:pt x="33" y="119"/>
                    <a:pt x="23" y="130"/>
                  </a:cubicBezTo>
                  <a:lnTo>
                    <a:pt x="9" y="104"/>
                  </a:lnTo>
                  <a:cubicBezTo>
                    <a:pt x="15" y="99"/>
                    <a:pt x="24" y="95"/>
                    <a:pt x="34" y="91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20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1" y="253"/>
                  </a:cubicBezTo>
                  <a:lnTo>
                    <a:pt x="151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9" y="245"/>
                  </a:cubicBezTo>
                  <a:close/>
                  <a:moveTo>
                    <a:pt x="106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6" y="222"/>
                  </a:cubicBezTo>
                  <a:lnTo>
                    <a:pt x="106" y="179"/>
                  </a:lnTo>
                  <a:close/>
                  <a:moveTo>
                    <a:pt x="113" y="0"/>
                  </a:moveTo>
                  <a:lnTo>
                    <a:pt x="76" y="54"/>
                  </a:lnTo>
                  <a:lnTo>
                    <a:pt x="53" y="54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5481" y="3196"/>
              <a:ext cx="14" cy="59"/>
            </a:xfrm>
            <a:custGeom>
              <a:avLst/>
              <a:gdLst>
                <a:gd name="T0" fmla="*/ 0 w 61"/>
                <a:gd name="T1" fmla="*/ 199 h 252"/>
                <a:gd name="T2" fmla="*/ 0 w 61"/>
                <a:gd name="T3" fmla="*/ 0 h 252"/>
                <a:gd name="T4" fmla="*/ 31 w 61"/>
                <a:gd name="T5" fmla="*/ 0 h 252"/>
                <a:gd name="T6" fmla="*/ 31 w 61"/>
                <a:gd name="T7" fmla="*/ 193 h 252"/>
                <a:gd name="T8" fmla="*/ 39 w 61"/>
                <a:gd name="T9" fmla="*/ 216 h 252"/>
                <a:gd name="T10" fmla="*/ 61 w 61"/>
                <a:gd name="T11" fmla="*/ 224 h 252"/>
                <a:gd name="T12" fmla="*/ 61 w 61"/>
                <a:gd name="T13" fmla="*/ 252 h 252"/>
                <a:gd name="T14" fmla="*/ 0 w 61"/>
                <a:gd name="T15" fmla="*/ 199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2">
                  <a:moveTo>
                    <a:pt x="0" y="199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3"/>
                    <a:pt x="34" y="210"/>
                    <a:pt x="39" y="216"/>
                  </a:cubicBezTo>
                  <a:cubicBezTo>
                    <a:pt x="45" y="221"/>
                    <a:pt x="52" y="224"/>
                    <a:pt x="61" y="224"/>
                  </a:cubicBezTo>
                  <a:lnTo>
                    <a:pt x="61" y="252"/>
                  </a:lnTo>
                  <a:cubicBezTo>
                    <a:pt x="20" y="252"/>
                    <a:pt x="0" y="234"/>
                    <a:pt x="0" y="19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5502" y="3212"/>
              <a:ext cx="32" cy="42"/>
            </a:xfrm>
            <a:custGeom>
              <a:avLst/>
              <a:gdLst>
                <a:gd name="T0" fmla="*/ 108 w 140"/>
                <a:gd name="T1" fmla="*/ 179 h 179"/>
                <a:gd name="T2" fmla="*/ 108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8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0" name="Freeform 91"/>
            <p:cNvSpPr>
              <a:spLocks noEditPoints="1"/>
            </p:cNvSpPr>
            <p:nvPr/>
          </p:nvSpPr>
          <p:spPr bwMode="auto">
            <a:xfrm>
              <a:off x="5541" y="3192"/>
              <a:ext cx="17" cy="62"/>
            </a:xfrm>
            <a:custGeom>
              <a:avLst/>
              <a:gdLst>
                <a:gd name="T0" fmla="*/ 25 w 76"/>
                <a:gd name="T1" fmla="*/ 265 h 265"/>
                <a:gd name="T2" fmla="*/ 25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5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4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5" y="265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5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1" name="Freeform 92"/>
            <p:cNvSpPr>
              <a:spLocks noEditPoints="1"/>
            </p:cNvSpPr>
            <p:nvPr/>
          </p:nvSpPr>
          <p:spPr bwMode="auto">
            <a:xfrm>
              <a:off x="5585" y="3212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5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7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2"/>
                    <a:pt x="93" y="28"/>
                    <a:pt x="68" y="28"/>
                  </a:cubicBezTo>
                  <a:cubicBezTo>
                    <a:pt x="48" y="28"/>
                    <a:pt x="33" y="33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4" y="9"/>
                    <a:pt x="34" y="5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2" name="Freeform 93"/>
            <p:cNvSpPr>
              <a:spLocks noEditPoints="1"/>
            </p:cNvSpPr>
            <p:nvPr/>
          </p:nvSpPr>
          <p:spPr bwMode="auto">
            <a:xfrm>
              <a:off x="5648" y="3198"/>
              <a:ext cx="13" cy="56"/>
            </a:xfrm>
            <a:custGeom>
              <a:avLst/>
              <a:gdLst>
                <a:gd name="T0" fmla="*/ 41 w 60"/>
                <a:gd name="T1" fmla="*/ 0 h 242"/>
                <a:gd name="T2" fmla="*/ 55 w 60"/>
                <a:gd name="T3" fmla="*/ 6 h 242"/>
                <a:gd name="T4" fmla="*/ 60 w 60"/>
                <a:gd name="T5" fmla="*/ 19 h 242"/>
                <a:gd name="T6" fmla="*/ 55 w 60"/>
                <a:gd name="T7" fmla="*/ 33 h 242"/>
                <a:gd name="T8" fmla="*/ 41 w 60"/>
                <a:gd name="T9" fmla="*/ 39 h 242"/>
                <a:gd name="T10" fmla="*/ 27 w 60"/>
                <a:gd name="T11" fmla="*/ 33 h 242"/>
                <a:gd name="T12" fmla="*/ 22 w 60"/>
                <a:gd name="T13" fmla="*/ 19 h 242"/>
                <a:gd name="T14" fmla="*/ 27 w 60"/>
                <a:gd name="T15" fmla="*/ 6 h 242"/>
                <a:gd name="T16" fmla="*/ 41 w 60"/>
                <a:gd name="T17" fmla="*/ 0 h 242"/>
                <a:gd name="T18" fmla="*/ 24 w 60"/>
                <a:gd name="T19" fmla="*/ 242 h 242"/>
                <a:gd name="T20" fmla="*/ 24 w 60"/>
                <a:gd name="T21" fmla="*/ 93 h 242"/>
                <a:gd name="T22" fmla="*/ 0 w 60"/>
                <a:gd name="T23" fmla="*/ 93 h 242"/>
                <a:gd name="T24" fmla="*/ 0 w 60"/>
                <a:gd name="T25" fmla="*/ 67 h 242"/>
                <a:gd name="T26" fmla="*/ 55 w 60"/>
                <a:gd name="T27" fmla="*/ 67 h 242"/>
                <a:gd name="T28" fmla="*/ 55 w 60"/>
                <a:gd name="T29" fmla="*/ 242 h 242"/>
                <a:gd name="T30" fmla="*/ 24 w 60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0" h="242">
                  <a:moveTo>
                    <a:pt x="41" y="0"/>
                  </a:moveTo>
                  <a:cubicBezTo>
                    <a:pt x="46" y="0"/>
                    <a:pt x="51" y="2"/>
                    <a:pt x="55" y="6"/>
                  </a:cubicBezTo>
                  <a:cubicBezTo>
                    <a:pt x="59" y="10"/>
                    <a:pt x="60" y="14"/>
                    <a:pt x="60" y="19"/>
                  </a:cubicBezTo>
                  <a:cubicBezTo>
                    <a:pt x="60" y="25"/>
                    <a:pt x="59" y="29"/>
                    <a:pt x="55" y="33"/>
                  </a:cubicBezTo>
                  <a:cubicBezTo>
                    <a:pt x="51" y="37"/>
                    <a:pt x="46" y="39"/>
                    <a:pt x="41" y="39"/>
                  </a:cubicBezTo>
                  <a:cubicBezTo>
                    <a:pt x="36" y="39"/>
                    <a:pt x="31" y="37"/>
                    <a:pt x="27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7" y="6"/>
                  </a:cubicBezTo>
                  <a:cubicBezTo>
                    <a:pt x="31" y="2"/>
                    <a:pt x="36" y="0"/>
                    <a:pt x="41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5" y="67"/>
                  </a:lnTo>
                  <a:lnTo>
                    <a:pt x="55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3" name="Freeform 94"/>
            <p:cNvSpPr>
              <a:spLocks/>
            </p:cNvSpPr>
            <p:nvPr/>
          </p:nvSpPr>
          <p:spPr bwMode="auto">
            <a:xfrm>
              <a:off x="5670" y="3212"/>
              <a:ext cx="32" cy="42"/>
            </a:xfrm>
            <a:custGeom>
              <a:avLst/>
              <a:gdLst>
                <a:gd name="T0" fmla="*/ 109 w 140"/>
                <a:gd name="T1" fmla="*/ 179 h 179"/>
                <a:gd name="T2" fmla="*/ 109 w 140"/>
                <a:gd name="T3" fmla="*/ 77 h 179"/>
                <a:gd name="T4" fmla="*/ 100 w 140"/>
                <a:gd name="T5" fmla="*/ 38 h 179"/>
                <a:gd name="T6" fmla="*/ 72 w 140"/>
                <a:gd name="T7" fmla="*/ 27 h 179"/>
                <a:gd name="T8" fmla="*/ 49 w 140"/>
                <a:gd name="T9" fmla="*/ 33 h 179"/>
                <a:gd name="T10" fmla="*/ 31 w 140"/>
                <a:gd name="T11" fmla="*/ 49 h 179"/>
                <a:gd name="T12" fmla="*/ 31 w 140"/>
                <a:gd name="T13" fmla="*/ 179 h 179"/>
                <a:gd name="T14" fmla="*/ 0 w 140"/>
                <a:gd name="T15" fmla="*/ 179 h 179"/>
                <a:gd name="T16" fmla="*/ 0 w 140"/>
                <a:gd name="T17" fmla="*/ 4 h 179"/>
                <a:gd name="T18" fmla="*/ 22 w 140"/>
                <a:gd name="T19" fmla="*/ 4 h 179"/>
                <a:gd name="T20" fmla="*/ 31 w 140"/>
                <a:gd name="T21" fmla="*/ 26 h 179"/>
                <a:gd name="T22" fmla="*/ 82 w 140"/>
                <a:gd name="T23" fmla="*/ 0 h 179"/>
                <a:gd name="T24" fmla="*/ 140 w 140"/>
                <a:gd name="T25" fmla="*/ 71 h 179"/>
                <a:gd name="T26" fmla="*/ 140 w 140"/>
                <a:gd name="T27" fmla="*/ 179 h 179"/>
                <a:gd name="T28" fmla="*/ 109 w 140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179">
                  <a:moveTo>
                    <a:pt x="109" y="179"/>
                  </a:moveTo>
                  <a:lnTo>
                    <a:pt x="109" y="77"/>
                  </a:lnTo>
                  <a:cubicBezTo>
                    <a:pt x="109" y="58"/>
                    <a:pt x="106" y="45"/>
                    <a:pt x="100" y="38"/>
                  </a:cubicBezTo>
                  <a:cubicBezTo>
                    <a:pt x="94" y="30"/>
                    <a:pt x="85" y="27"/>
                    <a:pt x="72" y="27"/>
                  </a:cubicBezTo>
                  <a:cubicBezTo>
                    <a:pt x="65" y="27"/>
                    <a:pt x="57" y="29"/>
                    <a:pt x="49" y="33"/>
                  </a:cubicBezTo>
                  <a:cubicBezTo>
                    <a:pt x="42" y="37"/>
                    <a:pt x="36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2" y="4"/>
                  </a:lnTo>
                  <a:lnTo>
                    <a:pt x="31" y="26"/>
                  </a:lnTo>
                  <a:cubicBezTo>
                    <a:pt x="42" y="9"/>
                    <a:pt x="59" y="0"/>
                    <a:pt x="82" y="0"/>
                  </a:cubicBezTo>
                  <a:cubicBezTo>
                    <a:pt x="120" y="0"/>
                    <a:pt x="140" y="24"/>
                    <a:pt x="140" y="71"/>
                  </a:cubicBezTo>
                  <a:lnTo>
                    <a:pt x="140" y="179"/>
                  </a:lnTo>
                  <a:lnTo>
                    <a:pt x="109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4" name="Freeform 95"/>
            <p:cNvSpPr>
              <a:spLocks/>
            </p:cNvSpPr>
            <p:nvPr/>
          </p:nvSpPr>
          <p:spPr bwMode="auto">
            <a:xfrm>
              <a:off x="5706" y="3213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5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5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5" name="Freeform 96"/>
            <p:cNvSpPr>
              <a:spLocks noEditPoints="1"/>
            </p:cNvSpPr>
            <p:nvPr/>
          </p:nvSpPr>
          <p:spPr bwMode="auto">
            <a:xfrm>
              <a:off x="5745" y="3212"/>
              <a:ext cx="37" cy="43"/>
            </a:xfrm>
            <a:custGeom>
              <a:avLst/>
              <a:gdLst>
                <a:gd name="T0" fmla="*/ 160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6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7 w 162"/>
                <a:gd name="T21" fmla="*/ 24 h 183"/>
                <a:gd name="T22" fmla="*/ 83 w 162"/>
                <a:gd name="T23" fmla="*/ 0 h 183"/>
                <a:gd name="T24" fmla="*/ 142 w 162"/>
                <a:gd name="T25" fmla="*/ 22 h 183"/>
                <a:gd name="T26" fmla="*/ 162 w 162"/>
                <a:gd name="T27" fmla="*/ 75 h 183"/>
                <a:gd name="T28" fmla="*/ 160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4 w 162"/>
                <a:gd name="T35" fmla="*/ 72 h 183"/>
                <a:gd name="T36" fmla="*/ 131 w 162"/>
                <a:gd name="T37" fmla="*/ 72 h 183"/>
                <a:gd name="T38" fmla="*/ 120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60" y="95"/>
                  </a:moveTo>
                  <a:lnTo>
                    <a:pt x="33" y="95"/>
                  </a:lnTo>
                  <a:cubicBezTo>
                    <a:pt x="33" y="115"/>
                    <a:pt x="39" y="131"/>
                    <a:pt x="50" y="142"/>
                  </a:cubicBezTo>
                  <a:cubicBezTo>
                    <a:pt x="60" y="152"/>
                    <a:pt x="73" y="156"/>
                    <a:pt x="88" y="156"/>
                  </a:cubicBezTo>
                  <a:cubicBezTo>
                    <a:pt x="106" y="156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2" y="180"/>
                    <a:pt x="98" y="183"/>
                    <a:pt x="82" y="183"/>
                  </a:cubicBezTo>
                  <a:cubicBezTo>
                    <a:pt x="60" y="183"/>
                    <a:pt x="42" y="175"/>
                    <a:pt x="26" y="160"/>
                  </a:cubicBezTo>
                  <a:cubicBezTo>
                    <a:pt x="9" y="144"/>
                    <a:pt x="0" y="121"/>
                    <a:pt x="0" y="94"/>
                  </a:cubicBezTo>
                  <a:cubicBezTo>
                    <a:pt x="0" y="65"/>
                    <a:pt x="9" y="41"/>
                    <a:pt x="27" y="24"/>
                  </a:cubicBezTo>
                  <a:cubicBezTo>
                    <a:pt x="42" y="8"/>
                    <a:pt x="61" y="0"/>
                    <a:pt x="83" y="0"/>
                  </a:cubicBezTo>
                  <a:cubicBezTo>
                    <a:pt x="108" y="0"/>
                    <a:pt x="127" y="7"/>
                    <a:pt x="142" y="22"/>
                  </a:cubicBezTo>
                  <a:cubicBezTo>
                    <a:pt x="155" y="35"/>
                    <a:pt x="162" y="53"/>
                    <a:pt x="162" y="75"/>
                  </a:cubicBezTo>
                  <a:cubicBezTo>
                    <a:pt x="162" y="82"/>
                    <a:pt x="162" y="89"/>
                    <a:pt x="160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9" y="31"/>
                    <a:pt x="49" y="40"/>
                  </a:cubicBezTo>
                  <a:cubicBezTo>
                    <a:pt x="40" y="49"/>
                    <a:pt x="35" y="59"/>
                    <a:pt x="34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20" y="40"/>
                  </a:cubicBezTo>
                  <a:cubicBezTo>
                    <a:pt x="111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5786" y="3212"/>
              <a:ext cx="26" cy="43"/>
            </a:xfrm>
            <a:custGeom>
              <a:avLst/>
              <a:gdLst>
                <a:gd name="T0" fmla="*/ 0 w 115"/>
                <a:gd name="T1" fmla="*/ 169 h 183"/>
                <a:gd name="T2" fmla="*/ 11 w 115"/>
                <a:gd name="T3" fmla="*/ 139 h 183"/>
                <a:gd name="T4" fmla="*/ 53 w 115"/>
                <a:gd name="T5" fmla="*/ 156 h 183"/>
                <a:gd name="T6" fmla="*/ 82 w 115"/>
                <a:gd name="T7" fmla="*/ 132 h 183"/>
                <a:gd name="T8" fmla="*/ 54 w 115"/>
                <a:gd name="T9" fmla="*/ 102 h 183"/>
                <a:gd name="T10" fmla="*/ 25 w 115"/>
                <a:gd name="T11" fmla="*/ 87 h 183"/>
                <a:gd name="T12" fmla="*/ 12 w 115"/>
                <a:gd name="T13" fmla="*/ 76 h 183"/>
                <a:gd name="T14" fmla="*/ 4 w 115"/>
                <a:gd name="T15" fmla="*/ 62 h 183"/>
                <a:gd name="T16" fmla="*/ 1 w 115"/>
                <a:gd name="T17" fmla="*/ 46 h 183"/>
                <a:gd name="T18" fmla="*/ 17 w 115"/>
                <a:gd name="T19" fmla="*/ 12 h 183"/>
                <a:gd name="T20" fmla="*/ 58 w 115"/>
                <a:gd name="T21" fmla="*/ 0 h 183"/>
                <a:gd name="T22" fmla="*/ 107 w 115"/>
                <a:gd name="T23" fmla="*/ 12 h 183"/>
                <a:gd name="T24" fmla="*/ 98 w 115"/>
                <a:gd name="T25" fmla="*/ 41 h 183"/>
                <a:gd name="T26" fmla="*/ 61 w 115"/>
                <a:gd name="T27" fmla="*/ 27 h 183"/>
                <a:gd name="T28" fmla="*/ 42 w 115"/>
                <a:gd name="T29" fmla="*/ 32 h 183"/>
                <a:gd name="T30" fmla="*/ 34 w 115"/>
                <a:gd name="T31" fmla="*/ 45 h 183"/>
                <a:gd name="T32" fmla="*/ 53 w 115"/>
                <a:gd name="T33" fmla="*/ 71 h 183"/>
                <a:gd name="T34" fmla="*/ 76 w 115"/>
                <a:gd name="T35" fmla="*/ 81 h 183"/>
                <a:gd name="T36" fmla="*/ 106 w 115"/>
                <a:gd name="T37" fmla="*/ 102 h 183"/>
                <a:gd name="T38" fmla="*/ 115 w 115"/>
                <a:gd name="T39" fmla="*/ 132 h 183"/>
                <a:gd name="T40" fmla="*/ 98 w 115"/>
                <a:gd name="T41" fmla="*/ 169 h 183"/>
                <a:gd name="T42" fmla="*/ 52 w 115"/>
                <a:gd name="T43" fmla="*/ 183 h 183"/>
                <a:gd name="T44" fmla="*/ 0 w 115"/>
                <a:gd name="T45" fmla="*/ 169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183">
                  <a:moveTo>
                    <a:pt x="0" y="169"/>
                  </a:moveTo>
                  <a:lnTo>
                    <a:pt x="11" y="139"/>
                  </a:lnTo>
                  <a:cubicBezTo>
                    <a:pt x="29" y="151"/>
                    <a:pt x="43" y="156"/>
                    <a:pt x="53" y="156"/>
                  </a:cubicBezTo>
                  <a:cubicBezTo>
                    <a:pt x="73" y="156"/>
                    <a:pt x="82" y="148"/>
                    <a:pt x="82" y="132"/>
                  </a:cubicBezTo>
                  <a:cubicBezTo>
                    <a:pt x="82" y="121"/>
                    <a:pt x="73" y="111"/>
                    <a:pt x="54" y="102"/>
                  </a:cubicBezTo>
                  <a:cubicBezTo>
                    <a:pt x="40" y="96"/>
                    <a:pt x="30" y="91"/>
                    <a:pt x="25" y="87"/>
                  </a:cubicBezTo>
                  <a:cubicBezTo>
                    <a:pt x="20" y="84"/>
                    <a:pt x="16" y="80"/>
                    <a:pt x="12" y="76"/>
                  </a:cubicBezTo>
                  <a:cubicBezTo>
                    <a:pt x="9" y="71"/>
                    <a:pt x="6" y="67"/>
                    <a:pt x="4" y="62"/>
                  </a:cubicBezTo>
                  <a:cubicBezTo>
                    <a:pt x="2" y="57"/>
                    <a:pt x="1" y="52"/>
                    <a:pt x="1" y="46"/>
                  </a:cubicBezTo>
                  <a:cubicBezTo>
                    <a:pt x="1" y="32"/>
                    <a:pt x="7" y="21"/>
                    <a:pt x="17" y="12"/>
                  </a:cubicBezTo>
                  <a:cubicBezTo>
                    <a:pt x="28" y="4"/>
                    <a:pt x="41" y="0"/>
                    <a:pt x="58" y="0"/>
                  </a:cubicBezTo>
                  <a:cubicBezTo>
                    <a:pt x="71" y="0"/>
                    <a:pt x="87" y="4"/>
                    <a:pt x="107" y="12"/>
                  </a:cubicBezTo>
                  <a:lnTo>
                    <a:pt x="98" y="41"/>
                  </a:lnTo>
                  <a:cubicBezTo>
                    <a:pt x="86" y="31"/>
                    <a:pt x="73" y="27"/>
                    <a:pt x="61" y="27"/>
                  </a:cubicBezTo>
                  <a:cubicBezTo>
                    <a:pt x="53" y="27"/>
                    <a:pt x="47" y="28"/>
                    <a:pt x="42" y="32"/>
                  </a:cubicBezTo>
                  <a:cubicBezTo>
                    <a:pt x="37" y="35"/>
                    <a:pt x="34" y="40"/>
                    <a:pt x="34" y="45"/>
                  </a:cubicBezTo>
                  <a:cubicBezTo>
                    <a:pt x="34" y="56"/>
                    <a:pt x="41" y="65"/>
                    <a:pt x="53" y="71"/>
                  </a:cubicBezTo>
                  <a:lnTo>
                    <a:pt x="76" y="81"/>
                  </a:lnTo>
                  <a:cubicBezTo>
                    <a:pt x="89" y="87"/>
                    <a:pt x="99" y="94"/>
                    <a:pt x="106" y="102"/>
                  </a:cubicBezTo>
                  <a:cubicBezTo>
                    <a:pt x="112" y="110"/>
                    <a:pt x="115" y="120"/>
                    <a:pt x="115" y="132"/>
                  </a:cubicBezTo>
                  <a:cubicBezTo>
                    <a:pt x="115" y="148"/>
                    <a:pt x="110" y="160"/>
                    <a:pt x="98" y="169"/>
                  </a:cubicBezTo>
                  <a:cubicBezTo>
                    <a:pt x="87" y="178"/>
                    <a:pt x="72" y="183"/>
                    <a:pt x="52" y="183"/>
                  </a:cubicBezTo>
                  <a:cubicBezTo>
                    <a:pt x="34" y="183"/>
                    <a:pt x="17" y="178"/>
                    <a:pt x="0" y="169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7" name="Freeform 98"/>
            <p:cNvSpPr>
              <a:spLocks/>
            </p:cNvSpPr>
            <p:nvPr/>
          </p:nvSpPr>
          <p:spPr bwMode="auto">
            <a:xfrm>
              <a:off x="5816" y="3202"/>
              <a:ext cx="26" cy="53"/>
            </a:xfrm>
            <a:custGeom>
              <a:avLst/>
              <a:gdLst>
                <a:gd name="T0" fmla="*/ 21 w 113"/>
                <a:gd name="T1" fmla="*/ 73 h 228"/>
                <a:gd name="T2" fmla="*/ 0 w 113"/>
                <a:gd name="T3" fmla="*/ 73 h 228"/>
                <a:gd name="T4" fmla="*/ 0 w 113"/>
                <a:gd name="T5" fmla="*/ 49 h 228"/>
                <a:gd name="T6" fmla="*/ 21 w 113"/>
                <a:gd name="T7" fmla="*/ 49 h 228"/>
                <a:gd name="T8" fmla="*/ 21 w 113"/>
                <a:gd name="T9" fmla="*/ 12 h 228"/>
                <a:gd name="T10" fmla="*/ 52 w 113"/>
                <a:gd name="T11" fmla="*/ 0 h 228"/>
                <a:gd name="T12" fmla="*/ 52 w 113"/>
                <a:gd name="T13" fmla="*/ 49 h 228"/>
                <a:gd name="T14" fmla="*/ 100 w 113"/>
                <a:gd name="T15" fmla="*/ 49 h 228"/>
                <a:gd name="T16" fmla="*/ 100 w 113"/>
                <a:gd name="T17" fmla="*/ 73 h 228"/>
                <a:gd name="T18" fmla="*/ 52 w 113"/>
                <a:gd name="T19" fmla="*/ 73 h 228"/>
                <a:gd name="T20" fmla="*/ 52 w 113"/>
                <a:gd name="T21" fmla="*/ 161 h 228"/>
                <a:gd name="T22" fmla="*/ 59 w 113"/>
                <a:gd name="T23" fmla="*/ 192 h 228"/>
                <a:gd name="T24" fmla="*/ 83 w 113"/>
                <a:gd name="T25" fmla="*/ 201 h 228"/>
                <a:gd name="T26" fmla="*/ 108 w 113"/>
                <a:gd name="T27" fmla="*/ 195 h 228"/>
                <a:gd name="T28" fmla="*/ 113 w 113"/>
                <a:gd name="T29" fmla="*/ 223 h 228"/>
                <a:gd name="T30" fmla="*/ 70 w 113"/>
                <a:gd name="T31" fmla="*/ 228 h 228"/>
                <a:gd name="T32" fmla="*/ 35 w 113"/>
                <a:gd name="T33" fmla="*/ 212 h 228"/>
                <a:gd name="T34" fmla="*/ 21 w 113"/>
                <a:gd name="T35" fmla="*/ 173 h 228"/>
                <a:gd name="T36" fmla="*/ 21 w 113"/>
                <a:gd name="T37" fmla="*/ 7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228">
                  <a:moveTo>
                    <a:pt x="21" y="73"/>
                  </a:moveTo>
                  <a:lnTo>
                    <a:pt x="0" y="73"/>
                  </a:lnTo>
                  <a:lnTo>
                    <a:pt x="0" y="49"/>
                  </a:lnTo>
                  <a:lnTo>
                    <a:pt x="21" y="49"/>
                  </a:lnTo>
                  <a:lnTo>
                    <a:pt x="21" y="12"/>
                  </a:lnTo>
                  <a:lnTo>
                    <a:pt x="52" y="0"/>
                  </a:lnTo>
                  <a:lnTo>
                    <a:pt x="52" y="49"/>
                  </a:lnTo>
                  <a:lnTo>
                    <a:pt x="100" y="49"/>
                  </a:lnTo>
                  <a:lnTo>
                    <a:pt x="100" y="73"/>
                  </a:lnTo>
                  <a:lnTo>
                    <a:pt x="52" y="73"/>
                  </a:lnTo>
                  <a:lnTo>
                    <a:pt x="52" y="161"/>
                  </a:lnTo>
                  <a:cubicBezTo>
                    <a:pt x="52" y="175"/>
                    <a:pt x="54" y="186"/>
                    <a:pt x="59" y="192"/>
                  </a:cubicBezTo>
                  <a:cubicBezTo>
                    <a:pt x="64" y="198"/>
                    <a:pt x="72" y="201"/>
                    <a:pt x="83" y="201"/>
                  </a:cubicBezTo>
                  <a:cubicBezTo>
                    <a:pt x="91" y="201"/>
                    <a:pt x="100" y="199"/>
                    <a:pt x="108" y="195"/>
                  </a:cubicBezTo>
                  <a:lnTo>
                    <a:pt x="113" y="223"/>
                  </a:lnTo>
                  <a:cubicBezTo>
                    <a:pt x="100" y="226"/>
                    <a:pt x="86" y="228"/>
                    <a:pt x="70" y="228"/>
                  </a:cubicBezTo>
                  <a:cubicBezTo>
                    <a:pt x="56" y="228"/>
                    <a:pt x="45" y="223"/>
                    <a:pt x="35" y="212"/>
                  </a:cubicBezTo>
                  <a:cubicBezTo>
                    <a:pt x="25" y="202"/>
                    <a:pt x="21" y="189"/>
                    <a:pt x="21" y="173"/>
                  </a:cubicBezTo>
                  <a:lnTo>
                    <a:pt x="21" y="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8" name="Freeform 99"/>
            <p:cNvSpPr>
              <a:spLocks noEditPoints="1"/>
            </p:cNvSpPr>
            <p:nvPr/>
          </p:nvSpPr>
          <p:spPr bwMode="auto">
            <a:xfrm>
              <a:off x="5845" y="3198"/>
              <a:ext cx="14" cy="56"/>
            </a:xfrm>
            <a:custGeom>
              <a:avLst/>
              <a:gdLst>
                <a:gd name="T0" fmla="*/ 42 w 61"/>
                <a:gd name="T1" fmla="*/ 0 h 242"/>
                <a:gd name="T2" fmla="*/ 55 w 61"/>
                <a:gd name="T3" fmla="*/ 6 h 242"/>
                <a:gd name="T4" fmla="*/ 61 w 61"/>
                <a:gd name="T5" fmla="*/ 19 h 242"/>
                <a:gd name="T6" fmla="*/ 55 w 61"/>
                <a:gd name="T7" fmla="*/ 33 h 242"/>
                <a:gd name="T8" fmla="*/ 42 w 61"/>
                <a:gd name="T9" fmla="*/ 39 h 242"/>
                <a:gd name="T10" fmla="*/ 28 w 61"/>
                <a:gd name="T11" fmla="*/ 33 h 242"/>
                <a:gd name="T12" fmla="*/ 22 w 61"/>
                <a:gd name="T13" fmla="*/ 19 h 242"/>
                <a:gd name="T14" fmla="*/ 28 w 61"/>
                <a:gd name="T15" fmla="*/ 6 h 242"/>
                <a:gd name="T16" fmla="*/ 42 w 61"/>
                <a:gd name="T17" fmla="*/ 0 h 242"/>
                <a:gd name="T18" fmla="*/ 24 w 61"/>
                <a:gd name="T19" fmla="*/ 242 h 242"/>
                <a:gd name="T20" fmla="*/ 24 w 61"/>
                <a:gd name="T21" fmla="*/ 93 h 242"/>
                <a:gd name="T22" fmla="*/ 0 w 61"/>
                <a:gd name="T23" fmla="*/ 93 h 242"/>
                <a:gd name="T24" fmla="*/ 0 w 61"/>
                <a:gd name="T25" fmla="*/ 67 h 242"/>
                <a:gd name="T26" fmla="*/ 56 w 61"/>
                <a:gd name="T27" fmla="*/ 67 h 242"/>
                <a:gd name="T28" fmla="*/ 56 w 61"/>
                <a:gd name="T29" fmla="*/ 242 h 242"/>
                <a:gd name="T30" fmla="*/ 24 w 61"/>
                <a:gd name="T31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242">
                  <a:moveTo>
                    <a:pt x="42" y="0"/>
                  </a:moveTo>
                  <a:cubicBezTo>
                    <a:pt x="47" y="0"/>
                    <a:pt x="51" y="2"/>
                    <a:pt x="55" y="6"/>
                  </a:cubicBezTo>
                  <a:cubicBezTo>
                    <a:pt x="59" y="10"/>
                    <a:pt x="61" y="14"/>
                    <a:pt x="61" y="19"/>
                  </a:cubicBezTo>
                  <a:cubicBezTo>
                    <a:pt x="61" y="25"/>
                    <a:pt x="59" y="29"/>
                    <a:pt x="55" y="33"/>
                  </a:cubicBezTo>
                  <a:cubicBezTo>
                    <a:pt x="51" y="37"/>
                    <a:pt x="47" y="39"/>
                    <a:pt x="42" y="39"/>
                  </a:cubicBezTo>
                  <a:cubicBezTo>
                    <a:pt x="36" y="39"/>
                    <a:pt x="32" y="37"/>
                    <a:pt x="28" y="33"/>
                  </a:cubicBezTo>
                  <a:cubicBezTo>
                    <a:pt x="24" y="29"/>
                    <a:pt x="22" y="25"/>
                    <a:pt x="22" y="19"/>
                  </a:cubicBezTo>
                  <a:cubicBezTo>
                    <a:pt x="22" y="14"/>
                    <a:pt x="24" y="9"/>
                    <a:pt x="28" y="6"/>
                  </a:cubicBezTo>
                  <a:cubicBezTo>
                    <a:pt x="32" y="2"/>
                    <a:pt x="36" y="0"/>
                    <a:pt x="42" y="0"/>
                  </a:cubicBezTo>
                  <a:close/>
                  <a:moveTo>
                    <a:pt x="24" y="242"/>
                  </a:moveTo>
                  <a:lnTo>
                    <a:pt x="24" y="93"/>
                  </a:lnTo>
                  <a:lnTo>
                    <a:pt x="0" y="93"/>
                  </a:lnTo>
                  <a:lnTo>
                    <a:pt x="0" y="67"/>
                  </a:lnTo>
                  <a:lnTo>
                    <a:pt x="56" y="67"/>
                  </a:lnTo>
                  <a:lnTo>
                    <a:pt x="56" y="242"/>
                  </a:lnTo>
                  <a:lnTo>
                    <a:pt x="24" y="2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09" name="Freeform 100"/>
            <p:cNvSpPr>
              <a:spLocks noEditPoints="1"/>
            </p:cNvSpPr>
            <p:nvPr/>
          </p:nvSpPr>
          <p:spPr bwMode="auto">
            <a:xfrm>
              <a:off x="5866" y="3192"/>
              <a:ext cx="33" cy="63"/>
            </a:xfrm>
            <a:custGeom>
              <a:avLst/>
              <a:gdLst>
                <a:gd name="T0" fmla="*/ 145 w 145"/>
                <a:gd name="T1" fmla="*/ 105 h 270"/>
                <a:gd name="T2" fmla="*/ 129 w 145"/>
                <a:gd name="T3" fmla="*/ 127 h 270"/>
                <a:gd name="T4" fmla="*/ 112 w 145"/>
                <a:gd name="T5" fmla="*/ 118 h 270"/>
                <a:gd name="T6" fmla="*/ 89 w 145"/>
                <a:gd name="T7" fmla="*/ 114 h 270"/>
                <a:gd name="T8" fmla="*/ 48 w 145"/>
                <a:gd name="T9" fmla="*/ 131 h 270"/>
                <a:gd name="T10" fmla="*/ 33 w 145"/>
                <a:gd name="T11" fmla="*/ 180 h 270"/>
                <a:gd name="T12" fmla="*/ 48 w 145"/>
                <a:gd name="T13" fmla="*/ 227 h 270"/>
                <a:gd name="T14" fmla="*/ 91 w 145"/>
                <a:gd name="T15" fmla="*/ 243 h 270"/>
                <a:gd name="T16" fmla="*/ 133 w 145"/>
                <a:gd name="T17" fmla="*/ 227 h 270"/>
                <a:gd name="T18" fmla="*/ 145 w 145"/>
                <a:gd name="T19" fmla="*/ 253 h 270"/>
                <a:gd name="T20" fmla="*/ 83 w 145"/>
                <a:gd name="T21" fmla="*/ 270 h 270"/>
                <a:gd name="T22" fmla="*/ 24 w 145"/>
                <a:gd name="T23" fmla="*/ 246 h 270"/>
                <a:gd name="T24" fmla="*/ 0 w 145"/>
                <a:gd name="T25" fmla="*/ 180 h 270"/>
                <a:gd name="T26" fmla="*/ 25 w 145"/>
                <a:gd name="T27" fmla="*/ 113 h 270"/>
                <a:gd name="T28" fmla="*/ 91 w 145"/>
                <a:gd name="T29" fmla="*/ 87 h 270"/>
                <a:gd name="T30" fmla="*/ 121 w 145"/>
                <a:gd name="T31" fmla="*/ 93 h 270"/>
                <a:gd name="T32" fmla="*/ 145 w 145"/>
                <a:gd name="T33" fmla="*/ 105 h 270"/>
                <a:gd name="T34" fmla="*/ 141 w 145"/>
                <a:gd name="T35" fmla="*/ 1 h 270"/>
                <a:gd name="T36" fmla="*/ 90 w 145"/>
                <a:gd name="T37" fmla="*/ 55 h 270"/>
                <a:gd name="T38" fmla="*/ 73 w 145"/>
                <a:gd name="T39" fmla="*/ 55 h 270"/>
                <a:gd name="T40" fmla="*/ 24 w 145"/>
                <a:gd name="T41" fmla="*/ 0 h 270"/>
                <a:gd name="T42" fmla="*/ 52 w 145"/>
                <a:gd name="T43" fmla="*/ 0 h 270"/>
                <a:gd name="T44" fmla="*/ 81 w 145"/>
                <a:gd name="T45" fmla="*/ 31 h 270"/>
                <a:gd name="T46" fmla="*/ 108 w 145"/>
                <a:gd name="T47" fmla="*/ 1 h 270"/>
                <a:gd name="T48" fmla="*/ 141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5" y="105"/>
                  </a:moveTo>
                  <a:lnTo>
                    <a:pt x="129" y="127"/>
                  </a:lnTo>
                  <a:cubicBezTo>
                    <a:pt x="126" y="124"/>
                    <a:pt x="120" y="121"/>
                    <a:pt x="112" y="118"/>
                  </a:cubicBezTo>
                  <a:cubicBezTo>
                    <a:pt x="104" y="115"/>
                    <a:pt x="96" y="114"/>
                    <a:pt x="89" y="114"/>
                  </a:cubicBezTo>
                  <a:cubicBezTo>
                    <a:pt x="72" y="114"/>
                    <a:pt x="58" y="119"/>
                    <a:pt x="48" y="131"/>
                  </a:cubicBezTo>
                  <a:cubicBezTo>
                    <a:pt x="38" y="143"/>
                    <a:pt x="33" y="160"/>
                    <a:pt x="33" y="180"/>
                  </a:cubicBezTo>
                  <a:cubicBezTo>
                    <a:pt x="33" y="201"/>
                    <a:pt x="38" y="217"/>
                    <a:pt x="48" y="227"/>
                  </a:cubicBezTo>
                  <a:cubicBezTo>
                    <a:pt x="59" y="238"/>
                    <a:pt x="73" y="243"/>
                    <a:pt x="91" y="243"/>
                  </a:cubicBezTo>
                  <a:cubicBezTo>
                    <a:pt x="105" y="243"/>
                    <a:pt x="119" y="238"/>
                    <a:pt x="133" y="227"/>
                  </a:cubicBezTo>
                  <a:lnTo>
                    <a:pt x="145" y="253"/>
                  </a:lnTo>
                  <a:cubicBezTo>
                    <a:pt x="129" y="264"/>
                    <a:pt x="108" y="270"/>
                    <a:pt x="83" y="270"/>
                  </a:cubicBezTo>
                  <a:cubicBezTo>
                    <a:pt x="59" y="270"/>
                    <a:pt x="39" y="262"/>
                    <a:pt x="24" y="246"/>
                  </a:cubicBezTo>
                  <a:cubicBezTo>
                    <a:pt x="8" y="230"/>
                    <a:pt x="0" y="208"/>
                    <a:pt x="0" y="180"/>
                  </a:cubicBezTo>
                  <a:cubicBezTo>
                    <a:pt x="0" y="152"/>
                    <a:pt x="8" y="130"/>
                    <a:pt x="25" y="113"/>
                  </a:cubicBezTo>
                  <a:cubicBezTo>
                    <a:pt x="41" y="96"/>
                    <a:pt x="63" y="87"/>
                    <a:pt x="91" y="87"/>
                  </a:cubicBezTo>
                  <a:cubicBezTo>
                    <a:pt x="101" y="87"/>
                    <a:pt x="110" y="89"/>
                    <a:pt x="121" y="93"/>
                  </a:cubicBezTo>
                  <a:cubicBezTo>
                    <a:pt x="132" y="97"/>
                    <a:pt x="139" y="101"/>
                    <a:pt x="145" y="105"/>
                  </a:cubicBezTo>
                  <a:close/>
                  <a:moveTo>
                    <a:pt x="141" y="1"/>
                  </a:moveTo>
                  <a:lnTo>
                    <a:pt x="90" y="55"/>
                  </a:lnTo>
                  <a:lnTo>
                    <a:pt x="73" y="55"/>
                  </a:lnTo>
                  <a:lnTo>
                    <a:pt x="24" y="0"/>
                  </a:lnTo>
                  <a:lnTo>
                    <a:pt x="52" y="0"/>
                  </a:lnTo>
                  <a:lnTo>
                    <a:pt x="81" y="31"/>
                  </a:lnTo>
                  <a:lnTo>
                    <a:pt x="108" y="1"/>
                  </a:lnTo>
                  <a:lnTo>
                    <a:pt x="141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0" name="Freeform 101"/>
            <p:cNvSpPr>
              <a:spLocks/>
            </p:cNvSpPr>
            <p:nvPr/>
          </p:nvSpPr>
          <p:spPr bwMode="auto">
            <a:xfrm>
              <a:off x="5905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5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1" name="Freeform 102"/>
            <p:cNvSpPr>
              <a:spLocks noEditPoints="1"/>
            </p:cNvSpPr>
            <p:nvPr/>
          </p:nvSpPr>
          <p:spPr bwMode="auto">
            <a:xfrm>
              <a:off x="5944" y="3192"/>
              <a:ext cx="17" cy="62"/>
            </a:xfrm>
            <a:custGeom>
              <a:avLst/>
              <a:gdLst>
                <a:gd name="T0" fmla="*/ 24 w 76"/>
                <a:gd name="T1" fmla="*/ 265 h 265"/>
                <a:gd name="T2" fmla="*/ 24 w 76"/>
                <a:gd name="T3" fmla="*/ 116 h 265"/>
                <a:gd name="T4" fmla="*/ 0 w 76"/>
                <a:gd name="T5" fmla="*/ 116 h 265"/>
                <a:gd name="T6" fmla="*/ 0 w 76"/>
                <a:gd name="T7" fmla="*/ 90 h 265"/>
                <a:gd name="T8" fmla="*/ 56 w 76"/>
                <a:gd name="T9" fmla="*/ 90 h 265"/>
                <a:gd name="T10" fmla="*/ 56 w 76"/>
                <a:gd name="T11" fmla="*/ 265 h 265"/>
                <a:gd name="T12" fmla="*/ 24 w 76"/>
                <a:gd name="T13" fmla="*/ 265 h 265"/>
                <a:gd name="T14" fmla="*/ 76 w 76"/>
                <a:gd name="T15" fmla="*/ 0 h 265"/>
                <a:gd name="T16" fmla="*/ 39 w 76"/>
                <a:gd name="T17" fmla="*/ 54 h 265"/>
                <a:gd name="T18" fmla="*/ 16 w 76"/>
                <a:gd name="T19" fmla="*/ 54 h 265"/>
                <a:gd name="T20" fmla="*/ 43 w 76"/>
                <a:gd name="T21" fmla="*/ 0 h 265"/>
                <a:gd name="T22" fmla="*/ 76 w 76"/>
                <a:gd name="T23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5">
                  <a:moveTo>
                    <a:pt x="24" y="265"/>
                  </a:moveTo>
                  <a:lnTo>
                    <a:pt x="24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5"/>
                  </a:lnTo>
                  <a:lnTo>
                    <a:pt x="24" y="265"/>
                  </a:lnTo>
                  <a:close/>
                  <a:moveTo>
                    <a:pt x="76" y="0"/>
                  </a:moveTo>
                  <a:lnTo>
                    <a:pt x="39" y="54"/>
                  </a:lnTo>
                  <a:lnTo>
                    <a:pt x="16" y="54"/>
                  </a:lnTo>
                  <a:lnTo>
                    <a:pt x="43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2" name="Freeform 103"/>
            <p:cNvSpPr>
              <a:spLocks/>
            </p:cNvSpPr>
            <p:nvPr/>
          </p:nvSpPr>
          <p:spPr bwMode="auto">
            <a:xfrm>
              <a:off x="5987" y="3196"/>
              <a:ext cx="27" cy="58"/>
            </a:xfrm>
            <a:custGeom>
              <a:avLst/>
              <a:gdLst>
                <a:gd name="T0" fmla="*/ 107 w 116"/>
                <a:gd name="T1" fmla="*/ 28 h 248"/>
                <a:gd name="T2" fmla="*/ 89 w 116"/>
                <a:gd name="T3" fmla="*/ 25 h 248"/>
                <a:gd name="T4" fmla="*/ 66 w 116"/>
                <a:gd name="T5" fmla="*/ 36 h 248"/>
                <a:gd name="T6" fmla="*/ 56 w 116"/>
                <a:gd name="T7" fmla="*/ 63 h 248"/>
                <a:gd name="T8" fmla="*/ 57 w 116"/>
                <a:gd name="T9" fmla="*/ 73 h 248"/>
                <a:gd name="T10" fmla="*/ 93 w 116"/>
                <a:gd name="T11" fmla="*/ 73 h 248"/>
                <a:gd name="T12" fmla="*/ 93 w 116"/>
                <a:gd name="T13" fmla="*/ 99 h 248"/>
                <a:gd name="T14" fmla="*/ 57 w 116"/>
                <a:gd name="T15" fmla="*/ 99 h 248"/>
                <a:gd name="T16" fmla="*/ 57 w 116"/>
                <a:gd name="T17" fmla="*/ 248 h 248"/>
                <a:gd name="T18" fmla="*/ 26 w 116"/>
                <a:gd name="T19" fmla="*/ 248 h 248"/>
                <a:gd name="T20" fmla="*/ 26 w 116"/>
                <a:gd name="T21" fmla="*/ 99 h 248"/>
                <a:gd name="T22" fmla="*/ 0 w 116"/>
                <a:gd name="T23" fmla="*/ 99 h 248"/>
                <a:gd name="T24" fmla="*/ 0 w 116"/>
                <a:gd name="T25" fmla="*/ 73 h 248"/>
                <a:gd name="T26" fmla="*/ 26 w 116"/>
                <a:gd name="T27" fmla="*/ 73 h 248"/>
                <a:gd name="T28" fmla="*/ 43 w 116"/>
                <a:gd name="T29" fmla="*/ 20 h 248"/>
                <a:gd name="T30" fmla="*/ 87 w 116"/>
                <a:gd name="T31" fmla="*/ 0 h 248"/>
                <a:gd name="T32" fmla="*/ 116 w 116"/>
                <a:gd name="T33" fmla="*/ 5 h 248"/>
                <a:gd name="T34" fmla="*/ 107 w 116"/>
                <a:gd name="T35" fmla="*/ 2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6" h="248">
                  <a:moveTo>
                    <a:pt x="107" y="28"/>
                  </a:moveTo>
                  <a:cubicBezTo>
                    <a:pt x="101" y="26"/>
                    <a:pt x="95" y="25"/>
                    <a:pt x="89" y="25"/>
                  </a:cubicBezTo>
                  <a:cubicBezTo>
                    <a:pt x="80" y="25"/>
                    <a:pt x="72" y="29"/>
                    <a:pt x="66" y="36"/>
                  </a:cubicBezTo>
                  <a:cubicBezTo>
                    <a:pt x="60" y="43"/>
                    <a:pt x="56" y="52"/>
                    <a:pt x="56" y="63"/>
                  </a:cubicBezTo>
                  <a:cubicBezTo>
                    <a:pt x="56" y="66"/>
                    <a:pt x="57" y="69"/>
                    <a:pt x="57" y="73"/>
                  </a:cubicBezTo>
                  <a:lnTo>
                    <a:pt x="93" y="73"/>
                  </a:lnTo>
                  <a:lnTo>
                    <a:pt x="93" y="99"/>
                  </a:lnTo>
                  <a:lnTo>
                    <a:pt x="57" y="99"/>
                  </a:lnTo>
                  <a:lnTo>
                    <a:pt x="57" y="248"/>
                  </a:lnTo>
                  <a:lnTo>
                    <a:pt x="26" y="248"/>
                  </a:lnTo>
                  <a:lnTo>
                    <a:pt x="26" y="99"/>
                  </a:lnTo>
                  <a:lnTo>
                    <a:pt x="0" y="99"/>
                  </a:lnTo>
                  <a:lnTo>
                    <a:pt x="0" y="73"/>
                  </a:lnTo>
                  <a:lnTo>
                    <a:pt x="26" y="73"/>
                  </a:lnTo>
                  <a:cubicBezTo>
                    <a:pt x="26" y="50"/>
                    <a:pt x="32" y="32"/>
                    <a:pt x="43" y="20"/>
                  </a:cubicBezTo>
                  <a:cubicBezTo>
                    <a:pt x="54" y="7"/>
                    <a:pt x="68" y="0"/>
                    <a:pt x="87" y="0"/>
                  </a:cubicBezTo>
                  <a:cubicBezTo>
                    <a:pt x="96" y="0"/>
                    <a:pt x="105" y="2"/>
                    <a:pt x="116" y="5"/>
                  </a:cubicBezTo>
                  <a:lnTo>
                    <a:pt x="107" y="2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3" name="Freeform 104"/>
            <p:cNvSpPr>
              <a:spLocks noEditPoints="1"/>
            </p:cNvSpPr>
            <p:nvPr/>
          </p:nvSpPr>
          <p:spPr bwMode="auto">
            <a:xfrm>
              <a:off x="6014" y="3212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19"/>
                    <a:pt x="152" y="142"/>
                    <a:pt x="138" y="158"/>
                  </a:cubicBezTo>
                  <a:cubicBezTo>
                    <a:pt x="124" y="175"/>
                    <a:pt x="104" y="183"/>
                    <a:pt x="80" y="183"/>
                  </a:cubicBezTo>
                  <a:cubicBezTo>
                    <a:pt x="55" y="183"/>
                    <a:pt x="35" y="174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2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4" name="Freeform 105"/>
            <p:cNvSpPr>
              <a:spLocks/>
            </p:cNvSpPr>
            <p:nvPr/>
          </p:nvSpPr>
          <p:spPr bwMode="auto">
            <a:xfrm>
              <a:off x="6057" y="3212"/>
              <a:ext cx="32" cy="42"/>
            </a:xfrm>
            <a:custGeom>
              <a:avLst/>
              <a:gdLst>
                <a:gd name="T0" fmla="*/ 108 w 139"/>
                <a:gd name="T1" fmla="*/ 179 h 179"/>
                <a:gd name="T2" fmla="*/ 108 w 139"/>
                <a:gd name="T3" fmla="*/ 77 h 179"/>
                <a:gd name="T4" fmla="*/ 100 w 139"/>
                <a:gd name="T5" fmla="*/ 38 h 179"/>
                <a:gd name="T6" fmla="*/ 71 w 139"/>
                <a:gd name="T7" fmla="*/ 27 h 179"/>
                <a:gd name="T8" fmla="*/ 49 w 139"/>
                <a:gd name="T9" fmla="*/ 33 h 179"/>
                <a:gd name="T10" fmla="*/ 31 w 139"/>
                <a:gd name="T11" fmla="*/ 49 h 179"/>
                <a:gd name="T12" fmla="*/ 31 w 139"/>
                <a:gd name="T13" fmla="*/ 179 h 179"/>
                <a:gd name="T14" fmla="*/ 0 w 139"/>
                <a:gd name="T15" fmla="*/ 179 h 179"/>
                <a:gd name="T16" fmla="*/ 0 w 139"/>
                <a:gd name="T17" fmla="*/ 4 h 179"/>
                <a:gd name="T18" fmla="*/ 21 w 139"/>
                <a:gd name="T19" fmla="*/ 4 h 179"/>
                <a:gd name="T20" fmla="*/ 31 w 139"/>
                <a:gd name="T21" fmla="*/ 26 h 179"/>
                <a:gd name="T22" fmla="*/ 81 w 139"/>
                <a:gd name="T23" fmla="*/ 0 h 179"/>
                <a:gd name="T24" fmla="*/ 139 w 139"/>
                <a:gd name="T25" fmla="*/ 71 h 179"/>
                <a:gd name="T26" fmla="*/ 139 w 139"/>
                <a:gd name="T27" fmla="*/ 179 h 179"/>
                <a:gd name="T28" fmla="*/ 108 w 139"/>
                <a:gd name="T29" fmla="*/ 179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79">
                  <a:moveTo>
                    <a:pt x="108" y="179"/>
                  </a:moveTo>
                  <a:lnTo>
                    <a:pt x="108" y="77"/>
                  </a:lnTo>
                  <a:cubicBezTo>
                    <a:pt x="108" y="58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79"/>
                  </a:lnTo>
                  <a:lnTo>
                    <a:pt x="0" y="179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79"/>
                  </a:lnTo>
                  <a:lnTo>
                    <a:pt x="108" y="17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5" name="Freeform 106"/>
            <p:cNvSpPr>
              <a:spLocks noEditPoints="1"/>
            </p:cNvSpPr>
            <p:nvPr/>
          </p:nvSpPr>
          <p:spPr bwMode="auto">
            <a:xfrm>
              <a:off x="6096" y="3196"/>
              <a:ext cx="35" cy="59"/>
            </a:xfrm>
            <a:custGeom>
              <a:avLst/>
              <a:gdLst>
                <a:gd name="T0" fmla="*/ 122 w 153"/>
                <a:gd name="T1" fmla="*/ 248 h 252"/>
                <a:gd name="T2" fmla="*/ 122 w 153"/>
                <a:gd name="T3" fmla="*/ 235 h 252"/>
                <a:gd name="T4" fmla="*/ 74 w 153"/>
                <a:gd name="T5" fmla="*/ 252 h 252"/>
                <a:gd name="T6" fmla="*/ 21 w 153"/>
                <a:gd name="T7" fmla="*/ 228 h 252"/>
                <a:gd name="T8" fmla="*/ 0 w 153"/>
                <a:gd name="T9" fmla="*/ 165 h 252"/>
                <a:gd name="T10" fmla="*/ 24 w 153"/>
                <a:gd name="T11" fmla="*/ 97 h 252"/>
                <a:gd name="T12" fmla="*/ 80 w 153"/>
                <a:gd name="T13" fmla="*/ 69 h 252"/>
                <a:gd name="T14" fmla="*/ 122 w 153"/>
                <a:gd name="T15" fmla="*/ 82 h 252"/>
                <a:gd name="T16" fmla="*/ 122 w 153"/>
                <a:gd name="T17" fmla="*/ 0 h 252"/>
                <a:gd name="T18" fmla="*/ 153 w 153"/>
                <a:gd name="T19" fmla="*/ 0 h 252"/>
                <a:gd name="T20" fmla="*/ 153 w 153"/>
                <a:gd name="T21" fmla="*/ 248 h 252"/>
                <a:gd name="T22" fmla="*/ 122 w 153"/>
                <a:gd name="T23" fmla="*/ 248 h 252"/>
                <a:gd name="T24" fmla="*/ 122 w 153"/>
                <a:gd name="T25" fmla="*/ 113 h 252"/>
                <a:gd name="T26" fmla="*/ 89 w 153"/>
                <a:gd name="T27" fmla="*/ 96 h 252"/>
                <a:gd name="T28" fmla="*/ 49 w 153"/>
                <a:gd name="T29" fmla="*/ 114 h 252"/>
                <a:gd name="T30" fmla="*/ 33 w 153"/>
                <a:gd name="T31" fmla="*/ 162 h 252"/>
                <a:gd name="T32" fmla="*/ 91 w 153"/>
                <a:gd name="T33" fmla="*/ 225 h 252"/>
                <a:gd name="T34" fmla="*/ 109 w 153"/>
                <a:gd name="T35" fmla="*/ 221 h 252"/>
                <a:gd name="T36" fmla="*/ 122 w 153"/>
                <a:gd name="T37" fmla="*/ 211 h 252"/>
                <a:gd name="T38" fmla="*/ 122 w 153"/>
                <a:gd name="T39" fmla="*/ 113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3" h="252">
                  <a:moveTo>
                    <a:pt x="122" y="248"/>
                  </a:moveTo>
                  <a:lnTo>
                    <a:pt x="122" y="235"/>
                  </a:lnTo>
                  <a:cubicBezTo>
                    <a:pt x="111" y="246"/>
                    <a:pt x="95" y="252"/>
                    <a:pt x="74" y="252"/>
                  </a:cubicBezTo>
                  <a:cubicBezTo>
                    <a:pt x="52" y="252"/>
                    <a:pt x="34" y="244"/>
                    <a:pt x="21" y="228"/>
                  </a:cubicBezTo>
                  <a:cubicBezTo>
                    <a:pt x="7" y="212"/>
                    <a:pt x="0" y="191"/>
                    <a:pt x="0" y="165"/>
                  </a:cubicBezTo>
                  <a:cubicBezTo>
                    <a:pt x="0" y="138"/>
                    <a:pt x="8" y="116"/>
                    <a:pt x="24" y="97"/>
                  </a:cubicBezTo>
                  <a:cubicBezTo>
                    <a:pt x="40" y="79"/>
                    <a:pt x="58" y="69"/>
                    <a:pt x="80" y="69"/>
                  </a:cubicBezTo>
                  <a:cubicBezTo>
                    <a:pt x="98" y="69"/>
                    <a:pt x="112" y="74"/>
                    <a:pt x="122" y="82"/>
                  </a:cubicBezTo>
                  <a:lnTo>
                    <a:pt x="122" y="0"/>
                  </a:lnTo>
                  <a:lnTo>
                    <a:pt x="153" y="0"/>
                  </a:lnTo>
                  <a:lnTo>
                    <a:pt x="153" y="248"/>
                  </a:lnTo>
                  <a:lnTo>
                    <a:pt x="122" y="248"/>
                  </a:lnTo>
                  <a:close/>
                  <a:moveTo>
                    <a:pt x="122" y="113"/>
                  </a:moveTo>
                  <a:cubicBezTo>
                    <a:pt x="114" y="101"/>
                    <a:pt x="103" y="96"/>
                    <a:pt x="89" y="96"/>
                  </a:cubicBezTo>
                  <a:cubicBezTo>
                    <a:pt x="73" y="96"/>
                    <a:pt x="59" y="102"/>
                    <a:pt x="49" y="114"/>
                  </a:cubicBezTo>
                  <a:cubicBezTo>
                    <a:pt x="38" y="127"/>
                    <a:pt x="33" y="143"/>
                    <a:pt x="33" y="162"/>
                  </a:cubicBezTo>
                  <a:cubicBezTo>
                    <a:pt x="33" y="204"/>
                    <a:pt x="52" y="225"/>
                    <a:pt x="91" y="225"/>
                  </a:cubicBezTo>
                  <a:cubicBezTo>
                    <a:pt x="96" y="225"/>
                    <a:pt x="102" y="224"/>
                    <a:pt x="109" y="221"/>
                  </a:cubicBezTo>
                  <a:cubicBezTo>
                    <a:pt x="116" y="218"/>
                    <a:pt x="120" y="214"/>
                    <a:pt x="122" y="211"/>
                  </a:cubicBezTo>
                  <a:lnTo>
                    <a:pt x="122" y="11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6" name="Freeform 107"/>
            <p:cNvSpPr>
              <a:spLocks/>
            </p:cNvSpPr>
            <p:nvPr/>
          </p:nvSpPr>
          <p:spPr bwMode="auto">
            <a:xfrm>
              <a:off x="6135" y="3213"/>
              <a:ext cx="37" cy="57"/>
            </a:xfrm>
            <a:custGeom>
              <a:avLst/>
              <a:gdLst>
                <a:gd name="T0" fmla="*/ 87 w 162"/>
                <a:gd name="T1" fmla="*/ 205 h 244"/>
                <a:gd name="T2" fmla="*/ 62 w 162"/>
                <a:gd name="T3" fmla="*/ 233 h 244"/>
                <a:gd name="T4" fmla="*/ 18 w 162"/>
                <a:gd name="T5" fmla="*/ 244 h 244"/>
                <a:gd name="T6" fmla="*/ 18 w 162"/>
                <a:gd name="T7" fmla="*/ 216 h 244"/>
                <a:gd name="T8" fmla="*/ 52 w 162"/>
                <a:gd name="T9" fmla="*/ 207 h 244"/>
                <a:gd name="T10" fmla="*/ 66 w 162"/>
                <a:gd name="T11" fmla="*/ 185 h 244"/>
                <a:gd name="T12" fmla="*/ 61 w 162"/>
                <a:gd name="T13" fmla="*/ 157 h 244"/>
                <a:gd name="T14" fmla="*/ 47 w 162"/>
                <a:gd name="T15" fmla="*/ 122 h 244"/>
                <a:gd name="T16" fmla="*/ 0 w 162"/>
                <a:gd name="T17" fmla="*/ 0 h 244"/>
                <a:gd name="T18" fmla="*/ 32 w 162"/>
                <a:gd name="T19" fmla="*/ 0 h 244"/>
                <a:gd name="T20" fmla="*/ 83 w 162"/>
                <a:gd name="T21" fmla="*/ 136 h 244"/>
                <a:gd name="T22" fmla="*/ 130 w 162"/>
                <a:gd name="T23" fmla="*/ 0 h 244"/>
                <a:gd name="T24" fmla="*/ 162 w 162"/>
                <a:gd name="T25" fmla="*/ 0 h 244"/>
                <a:gd name="T26" fmla="*/ 87 w 162"/>
                <a:gd name="T27" fmla="*/ 205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2" h="244">
                  <a:moveTo>
                    <a:pt x="87" y="205"/>
                  </a:moveTo>
                  <a:cubicBezTo>
                    <a:pt x="83" y="216"/>
                    <a:pt x="75" y="226"/>
                    <a:pt x="62" y="233"/>
                  </a:cubicBezTo>
                  <a:cubicBezTo>
                    <a:pt x="49" y="241"/>
                    <a:pt x="34" y="244"/>
                    <a:pt x="18" y="244"/>
                  </a:cubicBezTo>
                  <a:lnTo>
                    <a:pt x="18" y="216"/>
                  </a:lnTo>
                  <a:cubicBezTo>
                    <a:pt x="31" y="216"/>
                    <a:pt x="42" y="213"/>
                    <a:pt x="52" y="207"/>
                  </a:cubicBezTo>
                  <a:cubicBezTo>
                    <a:pt x="61" y="201"/>
                    <a:pt x="66" y="194"/>
                    <a:pt x="66" y="185"/>
                  </a:cubicBezTo>
                  <a:cubicBezTo>
                    <a:pt x="66" y="176"/>
                    <a:pt x="64" y="166"/>
                    <a:pt x="61" y="157"/>
                  </a:cubicBezTo>
                  <a:cubicBezTo>
                    <a:pt x="57" y="147"/>
                    <a:pt x="53" y="136"/>
                    <a:pt x="47" y="122"/>
                  </a:cubicBezTo>
                  <a:lnTo>
                    <a:pt x="0" y="0"/>
                  </a:lnTo>
                  <a:lnTo>
                    <a:pt x="32" y="0"/>
                  </a:lnTo>
                  <a:lnTo>
                    <a:pt x="83" y="136"/>
                  </a:lnTo>
                  <a:lnTo>
                    <a:pt x="130" y="0"/>
                  </a:lnTo>
                  <a:lnTo>
                    <a:pt x="162" y="0"/>
                  </a:lnTo>
                  <a:lnTo>
                    <a:pt x="87" y="20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7" name="Freeform 108"/>
            <p:cNvSpPr>
              <a:spLocks noEditPoints="1"/>
            </p:cNvSpPr>
            <p:nvPr/>
          </p:nvSpPr>
          <p:spPr bwMode="auto">
            <a:xfrm>
              <a:off x="4856" y="3292"/>
              <a:ext cx="46" cy="58"/>
            </a:xfrm>
            <a:custGeom>
              <a:avLst/>
              <a:gdLst>
                <a:gd name="T0" fmla="*/ 0 w 201"/>
                <a:gd name="T1" fmla="*/ 122 h 249"/>
                <a:gd name="T2" fmla="*/ 26 w 201"/>
                <a:gd name="T3" fmla="*/ 35 h 249"/>
                <a:gd name="T4" fmla="*/ 97 w 201"/>
                <a:gd name="T5" fmla="*/ 0 h 249"/>
                <a:gd name="T6" fmla="*/ 174 w 201"/>
                <a:gd name="T7" fmla="*/ 32 h 249"/>
                <a:gd name="T8" fmla="*/ 201 w 201"/>
                <a:gd name="T9" fmla="*/ 122 h 249"/>
                <a:gd name="T10" fmla="*/ 174 w 201"/>
                <a:gd name="T11" fmla="*/ 215 h 249"/>
                <a:gd name="T12" fmla="*/ 97 w 201"/>
                <a:gd name="T13" fmla="*/ 249 h 249"/>
                <a:gd name="T14" fmla="*/ 26 w 201"/>
                <a:gd name="T15" fmla="*/ 213 h 249"/>
                <a:gd name="T16" fmla="*/ 0 w 201"/>
                <a:gd name="T17" fmla="*/ 122 h 249"/>
                <a:gd name="T18" fmla="*/ 35 w 201"/>
                <a:gd name="T19" fmla="*/ 122 h 249"/>
                <a:gd name="T20" fmla="*/ 51 w 201"/>
                <a:gd name="T21" fmla="*/ 191 h 249"/>
                <a:gd name="T22" fmla="*/ 97 w 201"/>
                <a:gd name="T23" fmla="*/ 219 h 249"/>
                <a:gd name="T24" fmla="*/ 148 w 201"/>
                <a:gd name="T25" fmla="*/ 194 h 249"/>
                <a:gd name="T26" fmla="*/ 166 w 201"/>
                <a:gd name="T27" fmla="*/ 122 h 249"/>
                <a:gd name="T28" fmla="*/ 97 w 201"/>
                <a:gd name="T29" fmla="*/ 29 h 249"/>
                <a:gd name="T30" fmla="*/ 51 w 201"/>
                <a:gd name="T31" fmla="*/ 54 h 249"/>
                <a:gd name="T32" fmla="*/ 35 w 201"/>
                <a:gd name="T33" fmla="*/ 122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01" h="249">
                  <a:moveTo>
                    <a:pt x="0" y="122"/>
                  </a:moveTo>
                  <a:cubicBezTo>
                    <a:pt x="0" y="87"/>
                    <a:pt x="9" y="58"/>
                    <a:pt x="26" y="35"/>
                  </a:cubicBezTo>
                  <a:cubicBezTo>
                    <a:pt x="44" y="11"/>
                    <a:pt x="67" y="0"/>
                    <a:pt x="97" y="0"/>
                  </a:cubicBezTo>
                  <a:cubicBezTo>
                    <a:pt x="131" y="0"/>
                    <a:pt x="156" y="10"/>
                    <a:pt x="174" y="32"/>
                  </a:cubicBezTo>
                  <a:cubicBezTo>
                    <a:pt x="192" y="54"/>
                    <a:pt x="201" y="84"/>
                    <a:pt x="201" y="122"/>
                  </a:cubicBezTo>
                  <a:cubicBezTo>
                    <a:pt x="201" y="162"/>
                    <a:pt x="192" y="193"/>
                    <a:pt x="174" y="215"/>
                  </a:cubicBezTo>
                  <a:cubicBezTo>
                    <a:pt x="156" y="237"/>
                    <a:pt x="130" y="249"/>
                    <a:pt x="97" y="249"/>
                  </a:cubicBezTo>
                  <a:cubicBezTo>
                    <a:pt x="67" y="249"/>
                    <a:pt x="43" y="237"/>
                    <a:pt x="26" y="213"/>
                  </a:cubicBezTo>
                  <a:cubicBezTo>
                    <a:pt x="9" y="190"/>
                    <a:pt x="0" y="159"/>
                    <a:pt x="0" y="122"/>
                  </a:cubicBezTo>
                  <a:close/>
                  <a:moveTo>
                    <a:pt x="35" y="122"/>
                  </a:moveTo>
                  <a:cubicBezTo>
                    <a:pt x="35" y="150"/>
                    <a:pt x="40" y="173"/>
                    <a:pt x="51" y="191"/>
                  </a:cubicBezTo>
                  <a:cubicBezTo>
                    <a:pt x="62" y="210"/>
                    <a:pt x="77" y="219"/>
                    <a:pt x="97" y="219"/>
                  </a:cubicBezTo>
                  <a:cubicBezTo>
                    <a:pt x="119" y="219"/>
                    <a:pt x="137" y="211"/>
                    <a:pt x="148" y="194"/>
                  </a:cubicBezTo>
                  <a:cubicBezTo>
                    <a:pt x="160" y="177"/>
                    <a:pt x="166" y="153"/>
                    <a:pt x="166" y="122"/>
                  </a:cubicBezTo>
                  <a:cubicBezTo>
                    <a:pt x="166" y="60"/>
                    <a:pt x="143" y="29"/>
                    <a:pt x="97" y="29"/>
                  </a:cubicBezTo>
                  <a:cubicBezTo>
                    <a:pt x="77" y="29"/>
                    <a:pt x="61" y="38"/>
                    <a:pt x="51" y="54"/>
                  </a:cubicBezTo>
                  <a:cubicBezTo>
                    <a:pt x="40" y="71"/>
                    <a:pt x="35" y="94"/>
                    <a:pt x="35" y="12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8" name="Freeform 109"/>
            <p:cNvSpPr>
              <a:spLocks noEditPoints="1"/>
            </p:cNvSpPr>
            <p:nvPr/>
          </p:nvSpPr>
          <p:spPr bwMode="auto">
            <a:xfrm>
              <a:off x="4910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4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4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6" y="52"/>
                    <a:pt x="106" y="42"/>
                  </a:cubicBezTo>
                  <a:cubicBezTo>
                    <a:pt x="97" y="32"/>
                    <a:pt x="83" y="27"/>
                    <a:pt x="62" y="27"/>
                  </a:cubicBezTo>
                  <a:cubicBezTo>
                    <a:pt x="58" y="27"/>
                    <a:pt x="53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19" name="Freeform 110"/>
            <p:cNvSpPr>
              <a:spLocks noEditPoints="1"/>
            </p:cNvSpPr>
            <p:nvPr/>
          </p:nvSpPr>
          <p:spPr bwMode="auto">
            <a:xfrm>
              <a:off x="4949" y="3307"/>
              <a:ext cx="38" cy="43"/>
            </a:xfrm>
            <a:custGeom>
              <a:avLst/>
              <a:gdLst>
                <a:gd name="T0" fmla="*/ 159 w 162"/>
                <a:gd name="T1" fmla="*/ 95 h 183"/>
                <a:gd name="T2" fmla="*/ 33 w 162"/>
                <a:gd name="T3" fmla="*/ 95 h 183"/>
                <a:gd name="T4" fmla="*/ 50 w 162"/>
                <a:gd name="T5" fmla="*/ 142 h 183"/>
                <a:gd name="T6" fmla="*/ 88 w 162"/>
                <a:gd name="T7" fmla="*/ 157 h 183"/>
                <a:gd name="T8" fmla="*/ 133 w 162"/>
                <a:gd name="T9" fmla="*/ 141 h 183"/>
                <a:gd name="T10" fmla="*/ 146 w 162"/>
                <a:gd name="T11" fmla="*/ 163 h 183"/>
                <a:gd name="T12" fmla="*/ 124 w 162"/>
                <a:gd name="T13" fmla="*/ 176 h 183"/>
                <a:gd name="T14" fmla="*/ 82 w 162"/>
                <a:gd name="T15" fmla="*/ 183 h 183"/>
                <a:gd name="T16" fmla="*/ 26 w 162"/>
                <a:gd name="T17" fmla="*/ 160 h 183"/>
                <a:gd name="T18" fmla="*/ 0 w 162"/>
                <a:gd name="T19" fmla="*/ 94 h 183"/>
                <a:gd name="T20" fmla="*/ 26 w 162"/>
                <a:gd name="T21" fmla="*/ 24 h 183"/>
                <a:gd name="T22" fmla="*/ 82 w 162"/>
                <a:gd name="T23" fmla="*/ 0 h 183"/>
                <a:gd name="T24" fmla="*/ 141 w 162"/>
                <a:gd name="T25" fmla="*/ 22 h 183"/>
                <a:gd name="T26" fmla="*/ 162 w 162"/>
                <a:gd name="T27" fmla="*/ 76 h 183"/>
                <a:gd name="T28" fmla="*/ 159 w 162"/>
                <a:gd name="T29" fmla="*/ 95 h 183"/>
                <a:gd name="T30" fmla="*/ 84 w 162"/>
                <a:gd name="T31" fmla="*/ 27 h 183"/>
                <a:gd name="T32" fmla="*/ 49 w 162"/>
                <a:gd name="T33" fmla="*/ 40 h 183"/>
                <a:gd name="T34" fmla="*/ 33 w 162"/>
                <a:gd name="T35" fmla="*/ 72 h 183"/>
                <a:gd name="T36" fmla="*/ 131 w 162"/>
                <a:gd name="T37" fmla="*/ 72 h 183"/>
                <a:gd name="T38" fmla="*/ 119 w 162"/>
                <a:gd name="T39" fmla="*/ 40 h 183"/>
                <a:gd name="T40" fmla="*/ 84 w 162"/>
                <a:gd name="T41" fmla="*/ 27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2" h="183">
                  <a:moveTo>
                    <a:pt x="159" y="95"/>
                  </a:moveTo>
                  <a:lnTo>
                    <a:pt x="33" y="95"/>
                  </a:lnTo>
                  <a:cubicBezTo>
                    <a:pt x="33" y="115"/>
                    <a:pt x="38" y="131"/>
                    <a:pt x="50" y="142"/>
                  </a:cubicBezTo>
                  <a:cubicBezTo>
                    <a:pt x="60" y="152"/>
                    <a:pt x="72" y="157"/>
                    <a:pt x="88" y="157"/>
                  </a:cubicBezTo>
                  <a:cubicBezTo>
                    <a:pt x="106" y="157"/>
                    <a:pt x="121" y="151"/>
                    <a:pt x="133" y="141"/>
                  </a:cubicBezTo>
                  <a:lnTo>
                    <a:pt x="146" y="163"/>
                  </a:lnTo>
                  <a:cubicBezTo>
                    <a:pt x="141" y="168"/>
                    <a:pt x="134" y="172"/>
                    <a:pt x="124" y="176"/>
                  </a:cubicBezTo>
                  <a:cubicBezTo>
                    <a:pt x="111" y="181"/>
                    <a:pt x="97" y="183"/>
                    <a:pt x="82" y="183"/>
                  </a:cubicBezTo>
                  <a:cubicBezTo>
                    <a:pt x="60" y="183"/>
                    <a:pt x="41" y="175"/>
                    <a:pt x="26" y="160"/>
                  </a:cubicBezTo>
                  <a:cubicBezTo>
                    <a:pt x="8" y="144"/>
                    <a:pt x="0" y="122"/>
                    <a:pt x="0" y="94"/>
                  </a:cubicBezTo>
                  <a:cubicBezTo>
                    <a:pt x="0" y="65"/>
                    <a:pt x="9" y="41"/>
                    <a:pt x="26" y="24"/>
                  </a:cubicBezTo>
                  <a:cubicBezTo>
                    <a:pt x="42" y="8"/>
                    <a:pt x="61" y="0"/>
                    <a:pt x="82" y="0"/>
                  </a:cubicBezTo>
                  <a:cubicBezTo>
                    <a:pt x="107" y="0"/>
                    <a:pt x="127" y="7"/>
                    <a:pt x="141" y="22"/>
                  </a:cubicBezTo>
                  <a:cubicBezTo>
                    <a:pt x="155" y="35"/>
                    <a:pt x="162" y="53"/>
                    <a:pt x="162" y="76"/>
                  </a:cubicBezTo>
                  <a:cubicBezTo>
                    <a:pt x="162" y="83"/>
                    <a:pt x="161" y="89"/>
                    <a:pt x="159" y="95"/>
                  </a:cubicBezTo>
                  <a:close/>
                  <a:moveTo>
                    <a:pt x="84" y="27"/>
                  </a:moveTo>
                  <a:cubicBezTo>
                    <a:pt x="70" y="27"/>
                    <a:pt x="58" y="31"/>
                    <a:pt x="49" y="40"/>
                  </a:cubicBezTo>
                  <a:cubicBezTo>
                    <a:pt x="40" y="49"/>
                    <a:pt x="35" y="59"/>
                    <a:pt x="33" y="72"/>
                  </a:cubicBezTo>
                  <a:lnTo>
                    <a:pt x="131" y="72"/>
                  </a:lnTo>
                  <a:cubicBezTo>
                    <a:pt x="131" y="59"/>
                    <a:pt x="127" y="49"/>
                    <a:pt x="119" y="40"/>
                  </a:cubicBezTo>
                  <a:cubicBezTo>
                    <a:pt x="110" y="31"/>
                    <a:pt x="99" y="27"/>
                    <a:pt x="84" y="27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0" name="Freeform 111"/>
            <p:cNvSpPr>
              <a:spLocks/>
            </p:cNvSpPr>
            <p:nvPr/>
          </p:nvSpPr>
          <p:spPr bwMode="auto">
            <a:xfrm>
              <a:off x="4994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3 w 106"/>
                <a:gd name="T3" fmla="*/ 27 h 180"/>
                <a:gd name="T4" fmla="*/ 44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7" y="29"/>
                    <a:pt x="80" y="27"/>
                    <a:pt x="73" y="27"/>
                  </a:cubicBezTo>
                  <a:cubicBezTo>
                    <a:pt x="62" y="27"/>
                    <a:pt x="52" y="32"/>
                    <a:pt x="44" y="42"/>
                  </a:cubicBezTo>
                  <a:cubicBezTo>
                    <a:pt x="36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3" y="11"/>
                    <a:pt x="60" y="0"/>
                    <a:pt x="82" y="0"/>
                  </a:cubicBezTo>
                  <a:cubicBezTo>
                    <a:pt x="88" y="0"/>
                    <a:pt x="96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1" name="Freeform 112"/>
            <p:cNvSpPr>
              <a:spLocks noEditPoints="1"/>
            </p:cNvSpPr>
            <p:nvPr/>
          </p:nvSpPr>
          <p:spPr bwMode="auto">
            <a:xfrm>
              <a:off x="5021" y="3307"/>
              <a:ext cx="34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6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10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20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7 w 151"/>
                <a:gd name="T43" fmla="*/ 102 h 183"/>
                <a:gd name="T44" fmla="*/ 32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8" y="183"/>
                    <a:pt x="26" y="178"/>
                    <a:pt x="16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8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10" y="18"/>
                  </a:lnTo>
                  <a:cubicBezTo>
                    <a:pt x="16" y="13"/>
                    <a:pt x="24" y="9"/>
                    <a:pt x="34" y="6"/>
                  </a:cubicBezTo>
                  <a:cubicBezTo>
                    <a:pt x="45" y="2"/>
                    <a:pt x="55" y="0"/>
                    <a:pt x="64" y="0"/>
                  </a:cubicBezTo>
                  <a:cubicBezTo>
                    <a:pt x="90" y="0"/>
                    <a:pt x="108" y="6"/>
                    <a:pt x="120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2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9" y="181"/>
                    <a:pt x="122" y="177"/>
                  </a:cubicBezTo>
                  <a:cubicBezTo>
                    <a:pt x="116" y="174"/>
                    <a:pt x="112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7" y="102"/>
                  </a:cubicBezTo>
                  <a:cubicBezTo>
                    <a:pt x="37" y="110"/>
                    <a:pt x="32" y="120"/>
                    <a:pt x="32" y="131"/>
                  </a:cubicBezTo>
                  <a:cubicBezTo>
                    <a:pt x="32" y="149"/>
                    <a:pt x="42" y="158"/>
                    <a:pt x="64" y="158"/>
                  </a:cubicBezTo>
                  <a:cubicBezTo>
                    <a:pt x="80" y="158"/>
                    <a:pt x="94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2" name="Freeform 113"/>
            <p:cNvSpPr>
              <a:spLocks noEditPoints="1"/>
            </p:cNvSpPr>
            <p:nvPr/>
          </p:nvSpPr>
          <p:spPr bwMode="auto">
            <a:xfrm>
              <a:off x="5060" y="3287"/>
              <a:ext cx="34" cy="63"/>
            </a:xfrm>
            <a:custGeom>
              <a:avLst/>
              <a:gdLst>
                <a:gd name="T0" fmla="*/ 144 w 145"/>
                <a:gd name="T1" fmla="*/ 105 h 270"/>
                <a:gd name="T2" fmla="*/ 128 w 145"/>
                <a:gd name="T3" fmla="*/ 127 h 270"/>
                <a:gd name="T4" fmla="*/ 112 w 145"/>
                <a:gd name="T5" fmla="*/ 118 h 270"/>
                <a:gd name="T6" fmla="*/ 88 w 145"/>
                <a:gd name="T7" fmla="*/ 114 h 270"/>
                <a:gd name="T8" fmla="*/ 47 w 145"/>
                <a:gd name="T9" fmla="*/ 131 h 270"/>
                <a:gd name="T10" fmla="*/ 32 w 145"/>
                <a:gd name="T11" fmla="*/ 180 h 270"/>
                <a:gd name="T12" fmla="*/ 48 w 145"/>
                <a:gd name="T13" fmla="*/ 227 h 270"/>
                <a:gd name="T14" fmla="*/ 90 w 145"/>
                <a:gd name="T15" fmla="*/ 244 h 270"/>
                <a:gd name="T16" fmla="*/ 132 w 145"/>
                <a:gd name="T17" fmla="*/ 227 h 270"/>
                <a:gd name="T18" fmla="*/ 145 w 145"/>
                <a:gd name="T19" fmla="*/ 254 h 270"/>
                <a:gd name="T20" fmla="*/ 83 w 145"/>
                <a:gd name="T21" fmla="*/ 270 h 270"/>
                <a:gd name="T22" fmla="*/ 23 w 145"/>
                <a:gd name="T23" fmla="*/ 246 h 270"/>
                <a:gd name="T24" fmla="*/ 0 w 145"/>
                <a:gd name="T25" fmla="*/ 180 h 270"/>
                <a:gd name="T26" fmla="*/ 24 w 145"/>
                <a:gd name="T27" fmla="*/ 113 h 270"/>
                <a:gd name="T28" fmla="*/ 91 w 145"/>
                <a:gd name="T29" fmla="*/ 87 h 270"/>
                <a:gd name="T30" fmla="*/ 120 w 145"/>
                <a:gd name="T31" fmla="*/ 93 h 270"/>
                <a:gd name="T32" fmla="*/ 144 w 145"/>
                <a:gd name="T33" fmla="*/ 105 h 270"/>
                <a:gd name="T34" fmla="*/ 140 w 145"/>
                <a:gd name="T35" fmla="*/ 1 h 270"/>
                <a:gd name="T36" fmla="*/ 90 w 145"/>
                <a:gd name="T37" fmla="*/ 56 h 270"/>
                <a:gd name="T38" fmla="*/ 72 w 145"/>
                <a:gd name="T39" fmla="*/ 56 h 270"/>
                <a:gd name="T40" fmla="*/ 23 w 145"/>
                <a:gd name="T41" fmla="*/ 0 h 270"/>
                <a:gd name="T42" fmla="*/ 52 w 145"/>
                <a:gd name="T43" fmla="*/ 0 h 270"/>
                <a:gd name="T44" fmla="*/ 81 w 145"/>
                <a:gd name="T45" fmla="*/ 32 h 270"/>
                <a:gd name="T46" fmla="*/ 108 w 145"/>
                <a:gd name="T47" fmla="*/ 1 h 270"/>
                <a:gd name="T48" fmla="*/ 140 w 145"/>
                <a:gd name="T49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5" h="270">
                  <a:moveTo>
                    <a:pt x="144" y="105"/>
                  </a:moveTo>
                  <a:lnTo>
                    <a:pt x="128" y="127"/>
                  </a:lnTo>
                  <a:cubicBezTo>
                    <a:pt x="125" y="124"/>
                    <a:pt x="120" y="121"/>
                    <a:pt x="112" y="118"/>
                  </a:cubicBezTo>
                  <a:cubicBezTo>
                    <a:pt x="103" y="115"/>
                    <a:pt x="96" y="114"/>
                    <a:pt x="88" y="114"/>
                  </a:cubicBezTo>
                  <a:cubicBezTo>
                    <a:pt x="71" y="114"/>
                    <a:pt x="57" y="120"/>
                    <a:pt x="47" y="131"/>
                  </a:cubicBezTo>
                  <a:cubicBezTo>
                    <a:pt x="37" y="143"/>
                    <a:pt x="32" y="160"/>
                    <a:pt x="32" y="180"/>
                  </a:cubicBezTo>
                  <a:cubicBezTo>
                    <a:pt x="32" y="201"/>
                    <a:pt x="38" y="217"/>
                    <a:pt x="48" y="227"/>
                  </a:cubicBezTo>
                  <a:cubicBezTo>
                    <a:pt x="58" y="238"/>
                    <a:pt x="72" y="244"/>
                    <a:pt x="90" y="244"/>
                  </a:cubicBezTo>
                  <a:cubicBezTo>
                    <a:pt x="104" y="244"/>
                    <a:pt x="118" y="238"/>
                    <a:pt x="132" y="227"/>
                  </a:cubicBezTo>
                  <a:lnTo>
                    <a:pt x="145" y="254"/>
                  </a:lnTo>
                  <a:cubicBezTo>
                    <a:pt x="128" y="264"/>
                    <a:pt x="107" y="270"/>
                    <a:pt x="83" y="270"/>
                  </a:cubicBezTo>
                  <a:cubicBezTo>
                    <a:pt x="59" y="270"/>
                    <a:pt x="39" y="262"/>
                    <a:pt x="23" y="246"/>
                  </a:cubicBezTo>
                  <a:cubicBezTo>
                    <a:pt x="7" y="230"/>
                    <a:pt x="0" y="208"/>
                    <a:pt x="0" y="180"/>
                  </a:cubicBezTo>
                  <a:cubicBezTo>
                    <a:pt x="0" y="152"/>
                    <a:pt x="8" y="130"/>
                    <a:pt x="24" y="113"/>
                  </a:cubicBezTo>
                  <a:cubicBezTo>
                    <a:pt x="40" y="96"/>
                    <a:pt x="63" y="87"/>
                    <a:pt x="91" y="87"/>
                  </a:cubicBezTo>
                  <a:cubicBezTo>
                    <a:pt x="100" y="87"/>
                    <a:pt x="110" y="89"/>
                    <a:pt x="120" y="93"/>
                  </a:cubicBezTo>
                  <a:cubicBezTo>
                    <a:pt x="131" y="97"/>
                    <a:pt x="139" y="101"/>
                    <a:pt x="144" y="105"/>
                  </a:cubicBezTo>
                  <a:close/>
                  <a:moveTo>
                    <a:pt x="140" y="1"/>
                  </a:moveTo>
                  <a:lnTo>
                    <a:pt x="90" y="56"/>
                  </a:lnTo>
                  <a:lnTo>
                    <a:pt x="72" y="56"/>
                  </a:lnTo>
                  <a:lnTo>
                    <a:pt x="23" y="0"/>
                  </a:lnTo>
                  <a:lnTo>
                    <a:pt x="52" y="0"/>
                  </a:lnTo>
                  <a:lnTo>
                    <a:pt x="81" y="32"/>
                  </a:lnTo>
                  <a:lnTo>
                    <a:pt x="108" y="1"/>
                  </a:lnTo>
                  <a:lnTo>
                    <a:pt x="14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3" name="Freeform 114"/>
            <p:cNvSpPr>
              <a:spLocks/>
            </p:cNvSpPr>
            <p:nvPr/>
          </p:nvSpPr>
          <p:spPr bwMode="auto">
            <a:xfrm>
              <a:off x="5101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99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99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4" name="Freeform 115"/>
            <p:cNvSpPr>
              <a:spLocks noEditPoints="1"/>
            </p:cNvSpPr>
            <p:nvPr/>
          </p:nvSpPr>
          <p:spPr bwMode="auto">
            <a:xfrm>
              <a:off x="5140" y="3287"/>
              <a:ext cx="18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5" name="Freeform 116"/>
            <p:cNvSpPr>
              <a:spLocks noEditPoints="1"/>
            </p:cNvSpPr>
            <p:nvPr/>
          </p:nvSpPr>
          <p:spPr bwMode="auto">
            <a:xfrm>
              <a:off x="5187" y="3307"/>
              <a:ext cx="35" cy="58"/>
            </a:xfrm>
            <a:custGeom>
              <a:avLst/>
              <a:gdLst>
                <a:gd name="T0" fmla="*/ 31 w 153"/>
                <a:gd name="T1" fmla="*/ 170 h 248"/>
                <a:gd name="T2" fmla="*/ 31 w 153"/>
                <a:gd name="T3" fmla="*/ 248 h 248"/>
                <a:gd name="T4" fmla="*/ 0 w 153"/>
                <a:gd name="T5" fmla="*/ 248 h 248"/>
                <a:gd name="T6" fmla="*/ 0 w 153"/>
                <a:gd name="T7" fmla="*/ 4 h 248"/>
                <a:gd name="T8" fmla="*/ 31 w 153"/>
                <a:gd name="T9" fmla="*/ 4 h 248"/>
                <a:gd name="T10" fmla="*/ 31 w 153"/>
                <a:gd name="T11" fmla="*/ 18 h 248"/>
                <a:gd name="T12" fmla="*/ 74 w 153"/>
                <a:gd name="T13" fmla="*/ 0 h 248"/>
                <a:gd name="T14" fmla="*/ 132 w 153"/>
                <a:gd name="T15" fmla="*/ 24 h 248"/>
                <a:gd name="T16" fmla="*/ 153 w 153"/>
                <a:gd name="T17" fmla="*/ 92 h 248"/>
                <a:gd name="T18" fmla="*/ 132 w 153"/>
                <a:gd name="T19" fmla="*/ 157 h 248"/>
                <a:gd name="T20" fmla="*/ 71 w 153"/>
                <a:gd name="T21" fmla="*/ 183 h 248"/>
                <a:gd name="T22" fmla="*/ 47 w 153"/>
                <a:gd name="T23" fmla="*/ 179 h 248"/>
                <a:gd name="T24" fmla="*/ 31 w 153"/>
                <a:gd name="T25" fmla="*/ 170 h 248"/>
                <a:gd name="T26" fmla="*/ 31 w 153"/>
                <a:gd name="T27" fmla="*/ 42 h 248"/>
                <a:gd name="T28" fmla="*/ 31 w 153"/>
                <a:gd name="T29" fmla="*/ 144 h 248"/>
                <a:gd name="T30" fmla="*/ 43 w 153"/>
                <a:gd name="T31" fmla="*/ 153 h 248"/>
                <a:gd name="T32" fmla="*/ 62 w 153"/>
                <a:gd name="T33" fmla="*/ 157 h 248"/>
                <a:gd name="T34" fmla="*/ 120 w 153"/>
                <a:gd name="T35" fmla="*/ 91 h 248"/>
                <a:gd name="T36" fmla="*/ 106 w 153"/>
                <a:gd name="T37" fmla="*/ 42 h 248"/>
                <a:gd name="T38" fmla="*/ 62 w 153"/>
                <a:gd name="T39" fmla="*/ 27 h 248"/>
                <a:gd name="T40" fmla="*/ 46 w 153"/>
                <a:gd name="T41" fmla="*/ 31 h 248"/>
                <a:gd name="T42" fmla="*/ 31 w 153"/>
                <a:gd name="T43" fmla="*/ 42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3" h="248">
                  <a:moveTo>
                    <a:pt x="31" y="170"/>
                  </a:moveTo>
                  <a:lnTo>
                    <a:pt x="31" y="248"/>
                  </a:lnTo>
                  <a:lnTo>
                    <a:pt x="0" y="248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18"/>
                  </a:lnTo>
                  <a:cubicBezTo>
                    <a:pt x="43" y="6"/>
                    <a:pt x="57" y="0"/>
                    <a:pt x="74" y="0"/>
                  </a:cubicBezTo>
                  <a:cubicBezTo>
                    <a:pt x="99" y="0"/>
                    <a:pt x="118" y="8"/>
                    <a:pt x="132" y="24"/>
                  </a:cubicBezTo>
                  <a:cubicBezTo>
                    <a:pt x="146" y="39"/>
                    <a:pt x="153" y="62"/>
                    <a:pt x="153" y="92"/>
                  </a:cubicBezTo>
                  <a:cubicBezTo>
                    <a:pt x="153" y="119"/>
                    <a:pt x="146" y="141"/>
                    <a:pt x="132" y="157"/>
                  </a:cubicBezTo>
                  <a:cubicBezTo>
                    <a:pt x="118" y="174"/>
                    <a:pt x="98" y="183"/>
                    <a:pt x="71" y="183"/>
                  </a:cubicBezTo>
                  <a:cubicBezTo>
                    <a:pt x="64" y="183"/>
                    <a:pt x="56" y="181"/>
                    <a:pt x="47" y="179"/>
                  </a:cubicBezTo>
                  <a:cubicBezTo>
                    <a:pt x="39" y="176"/>
                    <a:pt x="33" y="173"/>
                    <a:pt x="31" y="170"/>
                  </a:cubicBezTo>
                  <a:close/>
                  <a:moveTo>
                    <a:pt x="31" y="42"/>
                  </a:moveTo>
                  <a:lnTo>
                    <a:pt x="31" y="144"/>
                  </a:lnTo>
                  <a:cubicBezTo>
                    <a:pt x="33" y="147"/>
                    <a:pt x="37" y="150"/>
                    <a:pt x="43" y="153"/>
                  </a:cubicBezTo>
                  <a:cubicBezTo>
                    <a:pt x="50" y="155"/>
                    <a:pt x="56" y="157"/>
                    <a:pt x="62" y="157"/>
                  </a:cubicBezTo>
                  <a:cubicBezTo>
                    <a:pt x="101" y="157"/>
                    <a:pt x="120" y="135"/>
                    <a:pt x="120" y="91"/>
                  </a:cubicBezTo>
                  <a:cubicBezTo>
                    <a:pt x="120" y="69"/>
                    <a:pt x="115" y="52"/>
                    <a:pt x="106" y="42"/>
                  </a:cubicBezTo>
                  <a:cubicBezTo>
                    <a:pt x="97" y="32"/>
                    <a:pt x="82" y="27"/>
                    <a:pt x="62" y="27"/>
                  </a:cubicBezTo>
                  <a:cubicBezTo>
                    <a:pt x="58" y="27"/>
                    <a:pt x="52" y="28"/>
                    <a:pt x="46" y="31"/>
                  </a:cubicBezTo>
                  <a:cubicBezTo>
                    <a:pt x="40" y="34"/>
                    <a:pt x="35" y="38"/>
                    <a:pt x="31" y="4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6" name="Freeform 117"/>
            <p:cNvSpPr>
              <a:spLocks/>
            </p:cNvSpPr>
            <p:nvPr/>
          </p:nvSpPr>
          <p:spPr bwMode="auto">
            <a:xfrm>
              <a:off x="5230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1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1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1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7" name="Freeform 118"/>
            <p:cNvSpPr>
              <a:spLocks noEditPoints="1"/>
            </p:cNvSpPr>
            <p:nvPr/>
          </p:nvSpPr>
          <p:spPr bwMode="auto">
            <a:xfrm>
              <a:off x="5256" y="3307"/>
              <a:ext cx="37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80 w 159"/>
                <a:gd name="T5" fmla="*/ 0 h 183"/>
                <a:gd name="T6" fmla="*/ 139 w 159"/>
                <a:gd name="T7" fmla="*/ 24 h 183"/>
                <a:gd name="T8" fmla="*/ 159 w 159"/>
                <a:gd name="T9" fmla="*/ 91 h 183"/>
                <a:gd name="T10" fmla="*/ 138 w 159"/>
                <a:gd name="T11" fmla="*/ 158 h 183"/>
                <a:gd name="T12" fmla="*/ 80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3 w 159"/>
                <a:gd name="T19" fmla="*/ 91 h 183"/>
                <a:gd name="T20" fmla="*/ 80 w 159"/>
                <a:gd name="T21" fmla="*/ 157 h 183"/>
                <a:gd name="T22" fmla="*/ 114 w 159"/>
                <a:gd name="T23" fmla="*/ 140 h 183"/>
                <a:gd name="T24" fmla="*/ 127 w 159"/>
                <a:gd name="T25" fmla="*/ 91 h 183"/>
                <a:gd name="T26" fmla="*/ 80 w 159"/>
                <a:gd name="T27" fmla="*/ 26 h 183"/>
                <a:gd name="T28" fmla="*/ 46 w 159"/>
                <a:gd name="T29" fmla="*/ 43 h 183"/>
                <a:gd name="T30" fmla="*/ 33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8" y="42"/>
                    <a:pt x="22" y="25"/>
                  </a:cubicBezTo>
                  <a:cubicBezTo>
                    <a:pt x="37" y="9"/>
                    <a:pt x="56" y="0"/>
                    <a:pt x="80" y="0"/>
                  </a:cubicBezTo>
                  <a:cubicBezTo>
                    <a:pt x="105" y="0"/>
                    <a:pt x="125" y="8"/>
                    <a:pt x="139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8" y="158"/>
                  </a:cubicBezTo>
                  <a:cubicBezTo>
                    <a:pt x="124" y="175"/>
                    <a:pt x="105" y="183"/>
                    <a:pt x="80" y="183"/>
                  </a:cubicBezTo>
                  <a:cubicBezTo>
                    <a:pt x="55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3" y="91"/>
                  </a:moveTo>
                  <a:cubicBezTo>
                    <a:pt x="33" y="135"/>
                    <a:pt x="49" y="157"/>
                    <a:pt x="80" y="157"/>
                  </a:cubicBezTo>
                  <a:cubicBezTo>
                    <a:pt x="95" y="157"/>
                    <a:pt x="106" y="151"/>
                    <a:pt x="114" y="140"/>
                  </a:cubicBezTo>
                  <a:cubicBezTo>
                    <a:pt x="123" y="128"/>
                    <a:pt x="127" y="112"/>
                    <a:pt x="127" y="91"/>
                  </a:cubicBezTo>
                  <a:cubicBezTo>
                    <a:pt x="127" y="48"/>
                    <a:pt x="111" y="26"/>
                    <a:pt x="80" y="26"/>
                  </a:cubicBezTo>
                  <a:cubicBezTo>
                    <a:pt x="66" y="26"/>
                    <a:pt x="54" y="32"/>
                    <a:pt x="46" y="43"/>
                  </a:cubicBezTo>
                  <a:cubicBezTo>
                    <a:pt x="37" y="55"/>
                    <a:pt x="33" y="71"/>
                    <a:pt x="33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8" name="Freeform 119"/>
            <p:cNvSpPr>
              <a:spLocks noEditPoints="1"/>
            </p:cNvSpPr>
            <p:nvPr/>
          </p:nvSpPr>
          <p:spPr bwMode="auto">
            <a:xfrm>
              <a:off x="5298" y="3305"/>
              <a:ext cx="33" cy="60"/>
            </a:xfrm>
            <a:custGeom>
              <a:avLst/>
              <a:gdLst>
                <a:gd name="T0" fmla="*/ 3 w 146"/>
                <a:gd name="T1" fmla="*/ 236 h 256"/>
                <a:gd name="T2" fmla="*/ 20 w 146"/>
                <a:gd name="T3" fmla="*/ 211 h 256"/>
                <a:gd name="T4" fmla="*/ 70 w 146"/>
                <a:gd name="T5" fmla="*/ 229 h 256"/>
                <a:gd name="T6" fmla="*/ 104 w 146"/>
                <a:gd name="T7" fmla="*/ 222 h 256"/>
                <a:gd name="T8" fmla="*/ 116 w 146"/>
                <a:gd name="T9" fmla="*/ 203 h 256"/>
                <a:gd name="T10" fmla="*/ 85 w 146"/>
                <a:gd name="T11" fmla="*/ 182 h 256"/>
                <a:gd name="T12" fmla="*/ 66 w 146"/>
                <a:gd name="T13" fmla="*/ 185 h 256"/>
                <a:gd name="T14" fmla="*/ 44 w 146"/>
                <a:gd name="T15" fmla="*/ 187 h 256"/>
                <a:gd name="T16" fmla="*/ 7 w 146"/>
                <a:gd name="T17" fmla="*/ 159 h 256"/>
                <a:gd name="T18" fmla="*/ 16 w 146"/>
                <a:gd name="T19" fmla="*/ 143 h 256"/>
                <a:gd name="T20" fmla="*/ 37 w 146"/>
                <a:gd name="T21" fmla="*/ 133 h 256"/>
                <a:gd name="T22" fmla="*/ 0 w 146"/>
                <a:gd name="T23" fmla="*/ 73 h 256"/>
                <a:gd name="T24" fmla="*/ 20 w 146"/>
                <a:gd name="T25" fmla="*/ 27 h 256"/>
                <a:gd name="T26" fmla="*/ 67 w 146"/>
                <a:gd name="T27" fmla="*/ 8 h 256"/>
                <a:gd name="T28" fmla="*/ 108 w 146"/>
                <a:gd name="T29" fmla="*/ 19 h 256"/>
                <a:gd name="T30" fmla="*/ 123 w 146"/>
                <a:gd name="T31" fmla="*/ 0 h 256"/>
                <a:gd name="T32" fmla="*/ 144 w 146"/>
                <a:gd name="T33" fmla="*/ 20 h 256"/>
                <a:gd name="T34" fmla="*/ 125 w 146"/>
                <a:gd name="T35" fmla="*/ 34 h 256"/>
                <a:gd name="T36" fmla="*/ 137 w 146"/>
                <a:gd name="T37" fmla="*/ 74 h 256"/>
                <a:gd name="T38" fmla="*/ 120 w 146"/>
                <a:gd name="T39" fmla="*/ 119 h 256"/>
                <a:gd name="T40" fmla="*/ 77 w 146"/>
                <a:gd name="T41" fmla="*/ 140 h 256"/>
                <a:gd name="T42" fmla="*/ 51 w 146"/>
                <a:gd name="T43" fmla="*/ 142 h 256"/>
                <a:gd name="T44" fmla="*/ 39 w 146"/>
                <a:gd name="T45" fmla="*/ 146 h 256"/>
                <a:gd name="T46" fmla="*/ 31 w 146"/>
                <a:gd name="T47" fmla="*/ 154 h 256"/>
                <a:gd name="T48" fmla="*/ 47 w 146"/>
                <a:gd name="T49" fmla="*/ 161 h 256"/>
                <a:gd name="T50" fmla="*/ 69 w 146"/>
                <a:gd name="T51" fmla="*/ 158 h 256"/>
                <a:gd name="T52" fmla="*/ 91 w 146"/>
                <a:gd name="T53" fmla="*/ 156 h 256"/>
                <a:gd name="T54" fmla="*/ 132 w 146"/>
                <a:gd name="T55" fmla="*/ 168 h 256"/>
                <a:gd name="T56" fmla="*/ 146 w 146"/>
                <a:gd name="T57" fmla="*/ 202 h 256"/>
                <a:gd name="T58" fmla="*/ 124 w 146"/>
                <a:gd name="T59" fmla="*/ 242 h 256"/>
                <a:gd name="T60" fmla="*/ 69 w 146"/>
                <a:gd name="T61" fmla="*/ 256 h 256"/>
                <a:gd name="T62" fmla="*/ 33 w 146"/>
                <a:gd name="T63" fmla="*/ 250 h 256"/>
                <a:gd name="T64" fmla="*/ 3 w 146"/>
                <a:gd name="T65" fmla="*/ 236 h 256"/>
                <a:gd name="T66" fmla="*/ 69 w 146"/>
                <a:gd name="T67" fmla="*/ 34 h 256"/>
                <a:gd name="T68" fmla="*/ 43 w 146"/>
                <a:gd name="T69" fmla="*/ 45 h 256"/>
                <a:gd name="T70" fmla="*/ 32 w 146"/>
                <a:gd name="T71" fmla="*/ 73 h 256"/>
                <a:gd name="T72" fmla="*/ 42 w 146"/>
                <a:gd name="T73" fmla="*/ 103 h 256"/>
                <a:gd name="T74" fmla="*/ 69 w 146"/>
                <a:gd name="T75" fmla="*/ 115 h 256"/>
                <a:gd name="T76" fmla="*/ 95 w 146"/>
                <a:gd name="T77" fmla="*/ 104 h 256"/>
                <a:gd name="T78" fmla="*/ 104 w 146"/>
                <a:gd name="T79" fmla="*/ 73 h 256"/>
                <a:gd name="T80" fmla="*/ 94 w 146"/>
                <a:gd name="T81" fmla="*/ 45 h 256"/>
                <a:gd name="T82" fmla="*/ 69 w 146"/>
                <a:gd name="T83" fmla="*/ 34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6" h="256">
                  <a:moveTo>
                    <a:pt x="3" y="236"/>
                  </a:moveTo>
                  <a:lnTo>
                    <a:pt x="20" y="211"/>
                  </a:lnTo>
                  <a:cubicBezTo>
                    <a:pt x="38" y="223"/>
                    <a:pt x="55" y="229"/>
                    <a:pt x="70" y="229"/>
                  </a:cubicBezTo>
                  <a:cubicBezTo>
                    <a:pt x="84" y="229"/>
                    <a:pt x="95" y="226"/>
                    <a:pt x="104" y="222"/>
                  </a:cubicBezTo>
                  <a:cubicBezTo>
                    <a:pt x="112" y="217"/>
                    <a:pt x="116" y="211"/>
                    <a:pt x="116" y="203"/>
                  </a:cubicBezTo>
                  <a:cubicBezTo>
                    <a:pt x="116" y="189"/>
                    <a:pt x="105" y="182"/>
                    <a:pt x="85" y="182"/>
                  </a:cubicBezTo>
                  <a:cubicBezTo>
                    <a:pt x="81" y="182"/>
                    <a:pt x="75" y="183"/>
                    <a:pt x="66" y="185"/>
                  </a:cubicBezTo>
                  <a:cubicBezTo>
                    <a:pt x="57" y="186"/>
                    <a:pt x="49" y="187"/>
                    <a:pt x="44" y="187"/>
                  </a:cubicBezTo>
                  <a:cubicBezTo>
                    <a:pt x="19" y="187"/>
                    <a:pt x="7" y="178"/>
                    <a:pt x="7" y="159"/>
                  </a:cubicBezTo>
                  <a:cubicBezTo>
                    <a:pt x="7" y="153"/>
                    <a:pt x="10" y="148"/>
                    <a:pt x="16" y="143"/>
                  </a:cubicBezTo>
                  <a:cubicBezTo>
                    <a:pt x="22" y="139"/>
                    <a:pt x="29" y="135"/>
                    <a:pt x="37" y="133"/>
                  </a:cubicBezTo>
                  <a:cubicBezTo>
                    <a:pt x="13" y="122"/>
                    <a:pt x="0" y="101"/>
                    <a:pt x="0" y="73"/>
                  </a:cubicBezTo>
                  <a:cubicBezTo>
                    <a:pt x="0" y="54"/>
                    <a:pt x="7" y="39"/>
                    <a:pt x="20" y="27"/>
                  </a:cubicBezTo>
                  <a:cubicBezTo>
                    <a:pt x="32" y="15"/>
                    <a:pt x="48" y="8"/>
                    <a:pt x="67" y="8"/>
                  </a:cubicBezTo>
                  <a:cubicBezTo>
                    <a:pt x="84" y="8"/>
                    <a:pt x="98" y="12"/>
                    <a:pt x="108" y="19"/>
                  </a:cubicBezTo>
                  <a:lnTo>
                    <a:pt x="123" y="0"/>
                  </a:lnTo>
                  <a:lnTo>
                    <a:pt x="144" y="20"/>
                  </a:lnTo>
                  <a:lnTo>
                    <a:pt x="125" y="34"/>
                  </a:lnTo>
                  <a:cubicBezTo>
                    <a:pt x="133" y="44"/>
                    <a:pt x="137" y="58"/>
                    <a:pt x="137" y="74"/>
                  </a:cubicBezTo>
                  <a:cubicBezTo>
                    <a:pt x="137" y="92"/>
                    <a:pt x="131" y="107"/>
                    <a:pt x="120" y="119"/>
                  </a:cubicBezTo>
                  <a:cubicBezTo>
                    <a:pt x="109" y="131"/>
                    <a:pt x="95" y="138"/>
                    <a:pt x="77" y="140"/>
                  </a:cubicBezTo>
                  <a:lnTo>
                    <a:pt x="51" y="142"/>
                  </a:lnTo>
                  <a:cubicBezTo>
                    <a:pt x="48" y="143"/>
                    <a:pt x="44" y="144"/>
                    <a:pt x="39" y="146"/>
                  </a:cubicBezTo>
                  <a:cubicBezTo>
                    <a:pt x="33" y="148"/>
                    <a:pt x="31" y="151"/>
                    <a:pt x="31" y="154"/>
                  </a:cubicBezTo>
                  <a:cubicBezTo>
                    <a:pt x="31" y="158"/>
                    <a:pt x="36" y="161"/>
                    <a:pt x="47" y="161"/>
                  </a:cubicBezTo>
                  <a:cubicBezTo>
                    <a:pt x="52" y="161"/>
                    <a:pt x="59" y="160"/>
                    <a:pt x="69" y="158"/>
                  </a:cubicBezTo>
                  <a:cubicBezTo>
                    <a:pt x="79" y="156"/>
                    <a:pt x="86" y="156"/>
                    <a:pt x="91" y="156"/>
                  </a:cubicBezTo>
                  <a:cubicBezTo>
                    <a:pt x="108" y="156"/>
                    <a:pt x="122" y="160"/>
                    <a:pt x="132" y="168"/>
                  </a:cubicBezTo>
                  <a:cubicBezTo>
                    <a:pt x="141" y="176"/>
                    <a:pt x="146" y="188"/>
                    <a:pt x="146" y="202"/>
                  </a:cubicBezTo>
                  <a:cubicBezTo>
                    <a:pt x="146" y="219"/>
                    <a:pt x="139" y="232"/>
                    <a:pt x="124" y="242"/>
                  </a:cubicBezTo>
                  <a:cubicBezTo>
                    <a:pt x="110" y="252"/>
                    <a:pt x="92" y="256"/>
                    <a:pt x="69" y="256"/>
                  </a:cubicBezTo>
                  <a:cubicBezTo>
                    <a:pt x="58" y="256"/>
                    <a:pt x="46" y="254"/>
                    <a:pt x="33" y="250"/>
                  </a:cubicBezTo>
                  <a:cubicBezTo>
                    <a:pt x="21" y="246"/>
                    <a:pt x="11" y="241"/>
                    <a:pt x="3" y="236"/>
                  </a:cubicBezTo>
                  <a:close/>
                  <a:moveTo>
                    <a:pt x="69" y="34"/>
                  </a:moveTo>
                  <a:cubicBezTo>
                    <a:pt x="58" y="34"/>
                    <a:pt x="49" y="37"/>
                    <a:pt x="43" y="45"/>
                  </a:cubicBezTo>
                  <a:cubicBezTo>
                    <a:pt x="36" y="53"/>
                    <a:pt x="32" y="62"/>
                    <a:pt x="32" y="73"/>
                  </a:cubicBezTo>
                  <a:cubicBezTo>
                    <a:pt x="32" y="85"/>
                    <a:pt x="36" y="95"/>
                    <a:pt x="42" y="103"/>
                  </a:cubicBezTo>
                  <a:cubicBezTo>
                    <a:pt x="49" y="111"/>
                    <a:pt x="58" y="115"/>
                    <a:pt x="69" y="115"/>
                  </a:cubicBezTo>
                  <a:cubicBezTo>
                    <a:pt x="80" y="115"/>
                    <a:pt x="89" y="112"/>
                    <a:pt x="95" y="104"/>
                  </a:cubicBezTo>
                  <a:cubicBezTo>
                    <a:pt x="101" y="96"/>
                    <a:pt x="104" y="86"/>
                    <a:pt x="104" y="73"/>
                  </a:cubicBezTo>
                  <a:cubicBezTo>
                    <a:pt x="104" y="62"/>
                    <a:pt x="101" y="53"/>
                    <a:pt x="94" y="45"/>
                  </a:cubicBezTo>
                  <a:cubicBezTo>
                    <a:pt x="88" y="37"/>
                    <a:pt x="79" y="34"/>
                    <a:pt x="69" y="3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29" name="Freeform 120"/>
            <p:cNvSpPr>
              <a:spLocks/>
            </p:cNvSpPr>
            <p:nvPr/>
          </p:nvSpPr>
          <p:spPr bwMode="auto">
            <a:xfrm>
              <a:off x="5339" y="3307"/>
              <a:ext cx="24" cy="42"/>
            </a:xfrm>
            <a:custGeom>
              <a:avLst/>
              <a:gdLst>
                <a:gd name="T0" fmla="*/ 93 w 106"/>
                <a:gd name="T1" fmla="*/ 34 h 180"/>
                <a:gd name="T2" fmla="*/ 72 w 106"/>
                <a:gd name="T3" fmla="*/ 27 h 180"/>
                <a:gd name="T4" fmla="*/ 43 w 106"/>
                <a:gd name="T5" fmla="*/ 42 h 180"/>
                <a:gd name="T6" fmla="*/ 31 w 106"/>
                <a:gd name="T7" fmla="*/ 79 h 180"/>
                <a:gd name="T8" fmla="*/ 31 w 106"/>
                <a:gd name="T9" fmla="*/ 180 h 180"/>
                <a:gd name="T10" fmla="*/ 0 w 106"/>
                <a:gd name="T11" fmla="*/ 180 h 180"/>
                <a:gd name="T12" fmla="*/ 0 w 106"/>
                <a:gd name="T13" fmla="*/ 4 h 180"/>
                <a:gd name="T14" fmla="*/ 31 w 106"/>
                <a:gd name="T15" fmla="*/ 4 h 180"/>
                <a:gd name="T16" fmla="*/ 31 w 106"/>
                <a:gd name="T17" fmla="*/ 32 h 180"/>
                <a:gd name="T18" fmla="*/ 82 w 106"/>
                <a:gd name="T19" fmla="*/ 0 h 180"/>
                <a:gd name="T20" fmla="*/ 106 w 106"/>
                <a:gd name="T21" fmla="*/ 3 h 180"/>
                <a:gd name="T22" fmla="*/ 93 w 106"/>
                <a:gd name="T23" fmla="*/ 3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6" h="180">
                  <a:moveTo>
                    <a:pt x="93" y="34"/>
                  </a:moveTo>
                  <a:cubicBezTo>
                    <a:pt x="86" y="29"/>
                    <a:pt x="79" y="27"/>
                    <a:pt x="72" y="27"/>
                  </a:cubicBezTo>
                  <a:cubicBezTo>
                    <a:pt x="61" y="27"/>
                    <a:pt x="52" y="32"/>
                    <a:pt x="43" y="42"/>
                  </a:cubicBezTo>
                  <a:cubicBezTo>
                    <a:pt x="35" y="52"/>
                    <a:pt x="31" y="64"/>
                    <a:pt x="31" y="7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31" y="4"/>
                  </a:lnTo>
                  <a:lnTo>
                    <a:pt x="31" y="32"/>
                  </a:lnTo>
                  <a:cubicBezTo>
                    <a:pt x="42" y="11"/>
                    <a:pt x="59" y="0"/>
                    <a:pt x="82" y="0"/>
                  </a:cubicBezTo>
                  <a:cubicBezTo>
                    <a:pt x="87" y="0"/>
                    <a:pt x="95" y="1"/>
                    <a:pt x="106" y="3"/>
                  </a:cubicBezTo>
                  <a:lnTo>
                    <a:pt x="93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0" name="Freeform 121"/>
            <p:cNvSpPr>
              <a:spLocks noEditPoints="1"/>
            </p:cNvSpPr>
            <p:nvPr/>
          </p:nvSpPr>
          <p:spPr bwMode="auto">
            <a:xfrm>
              <a:off x="5366" y="3307"/>
              <a:ext cx="34" cy="43"/>
            </a:xfrm>
            <a:custGeom>
              <a:avLst/>
              <a:gdLst>
                <a:gd name="T0" fmla="*/ 108 w 150"/>
                <a:gd name="T1" fmla="*/ 159 h 183"/>
                <a:gd name="T2" fmla="*/ 51 w 150"/>
                <a:gd name="T3" fmla="*/ 183 h 183"/>
                <a:gd name="T4" fmla="*/ 15 w 150"/>
                <a:gd name="T5" fmla="*/ 168 h 183"/>
                <a:gd name="T6" fmla="*/ 0 w 150"/>
                <a:gd name="T7" fmla="*/ 130 h 183"/>
                <a:gd name="T8" fmla="*/ 23 w 150"/>
                <a:gd name="T9" fmla="*/ 85 h 183"/>
                <a:gd name="T10" fmla="*/ 83 w 150"/>
                <a:gd name="T11" fmla="*/ 67 h 183"/>
                <a:gd name="T12" fmla="*/ 105 w 150"/>
                <a:gd name="T13" fmla="*/ 71 h 183"/>
                <a:gd name="T14" fmla="*/ 67 w 150"/>
                <a:gd name="T15" fmla="*/ 28 h 183"/>
                <a:gd name="T16" fmla="*/ 22 w 150"/>
                <a:gd name="T17" fmla="*/ 44 h 183"/>
                <a:gd name="T18" fmla="*/ 9 w 150"/>
                <a:gd name="T19" fmla="*/ 18 h 183"/>
                <a:gd name="T20" fmla="*/ 34 w 150"/>
                <a:gd name="T21" fmla="*/ 6 h 183"/>
                <a:gd name="T22" fmla="*/ 64 w 150"/>
                <a:gd name="T23" fmla="*/ 0 h 183"/>
                <a:gd name="T24" fmla="*/ 119 w 150"/>
                <a:gd name="T25" fmla="*/ 18 h 183"/>
                <a:gd name="T26" fmla="*/ 137 w 150"/>
                <a:gd name="T27" fmla="*/ 73 h 183"/>
                <a:gd name="T28" fmla="*/ 137 w 150"/>
                <a:gd name="T29" fmla="*/ 136 h 183"/>
                <a:gd name="T30" fmla="*/ 150 w 150"/>
                <a:gd name="T31" fmla="*/ 167 h 183"/>
                <a:gd name="T32" fmla="*/ 150 w 150"/>
                <a:gd name="T33" fmla="*/ 183 h 183"/>
                <a:gd name="T34" fmla="*/ 122 w 150"/>
                <a:gd name="T35" fmla="*/ 177 h 183"/>
                <a:gd name="T36" fmla="*/ 108 w 150"/>
                <a:gd name="T37" fmla="*/ 159 h 183"/>
                <a:gd name="T38" fmla="*/ 105 w 150"/>
                <a:gd name="T39" fmla="*/ 93 h 183"/>
                <a:gd name="T40" fmla="*/ 85 w 150"/>
                <a:gd name="T41" fmla="*/ 90 h 183"/>
                <a:gd name="T42" fmla="*/ 46 w 150"/>
                <a:gd name="T43" fmla="*/ 102 h 183"/>
                <a:gd name="T44" fmla="*/ 31 w 150"/>
                <a:gd name="T45" fmla="*/ 131 h 183"/>
                <a:gd name="T46" fmla="*/ 63 w 150"/>
                <a:gd name="T47" fmla="*/ 158 h 183"/>
                <a:gd name="T48" fmla="*/ 105 w 150"/>
                <a:gd name="T49" fmla="*/ 136 h 183"/>
                <a:gd name="T50" fmla="*/ 105 w 150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0" h="183">
                  <a:moveTo>
                    <a:pt x="108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3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5" y="71"/>
                  </a:cubicBezTo>
                  <a:cubicBezTo>
                    <a:pt x="105" y="43"/>
                    <a:pt x="93" y="28"/>
                    <a:pt x="67" y="28"/>
                  </a:cubicBezTo>
                  <a:cubicBezTo>
                    <a:pt x="48" y="28"/>
                    <a:pt x="33" y="34"/>
                    <a:pt x="22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0" y="167"/>
                  </a:cubicBezTo>
                  <a:lnTo>
                    <a:pt x="150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8" y="159"/>
                  </a:cubicBezTo>
                  <a:close/>
                  <a:moveTo>
                    <a:pt x="105" y="93"/>
                  </a:moveTo>
                  <a:cubicBezTo>
                    <a:pt x="95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3" y="158"/>
                  </a:cubicBezTo>
                  <a:cubicBezTo>
                    <a:pt x="79" y="158"/>
                    <a:pt x="93" y="151"/>
                    <a:pt x="105" y="136"/>
                  </a:cubicBezTo>
                  <a:lnTo>
                    <a:pt x="105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1" name="Freeform 122"/>
            <p:cNvSpPr>
              <a:spLocks/>
            </p:cNvSpPr>
            <p:nvPr/>
          </p:nvSpPr>
          <p:spPr bwMode="auto">
            <a:xfrm>
              <a:off x="5408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6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6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2" name="Freeform 123"/>
            <p:cNvSpPr>
              <a:spLocks/>
            </p:cNvSpPr>
            <p:nvPr/>
          </p:nvSpPr>
          <p:spPr bwMode="auto">
            <a:xfrm>
              <a:off x="5490" y="3293"/>
              <a:ext cx="44" cy="57"/>
            </a:xfrm>
            <a:custGeom>
              <a:avLst/>
              <a:gdLst>
                <a:gd name="T0" fmla="*/ 106 w 193"/>
                <a:gd name="T1" fmla="*/ 244 h 244"/>
                <a:gd name="T2" fmla="*/ 90 w 193"/>
                <a:gd name="T3" fmla="*/ 244 h 244"/>
                <a:gd name="T4" fmla="*/ 0 w 193"/>
                <a:gd name="T5" fmla="*/ 0 h 244"/>
                <a:gd name="T6" fmla="*/ 37 w 193"/>
                <a:gd name="T7" fmla="*/ 0 h 244"/>
                <a:gd name="T8" fmla="*/ 98 w 193"/>
                <a:gd name="T9" fmla="*/ 177 h 244"/>
                <a:gd name="T10" fmla="*/ 158 w 193"/>
                <a:gd name="T11" fmla="*/ 0 h 244"/>
                <a:gd name="T12" fmla="*/ 193 w 193"/>
                <a:gd name="T13" fmla="*/ 0 h 244"/>
                <a:gd name="T14" fmla="*/ 106 w 193"/>
                <a:gd name="T15" fmla="*/ 244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3" h="244">
                  <a:moveTo>
                    <a:pt x="106" y="244"/>
                  </a:moveTo>
                  <a:lnTo>
                    <a:pt x="90" y="244"/>
                  </a:lnTo>
                  <a:lnTo>
                    <a:pt x="0" y="0"/>
                  </a:lnTo>
                  <a:lnTo>
                    <a:pt x="37" y="0"/>
                  </a:lnTo>
                  <a:lnTo>
                    <a:pt x="98" y="177"/>
                  </a:lnTo>
                  <a:lnTo>
                    <a:pt x="158" y="0"/>
                  </a:lnTo>
                  <a:lnTo>
                    <a:pt x="193" y="0"/>
                  </a:lnTo>
                  <a:lnTo>
                    <a:pt x="106" y="2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5534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3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3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3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4" name="Freeform 125"/>
            <p:cNvSpPr>
              <a:spLocks/>
            </p:cNvSpPr>
            <p:nvPr/>
          </p:nvSpPr>
          <p:spPr bwMode="auto">
            <a:xfrm>
              <a:off x="5573" y="3308"/>
              <a:ext cx="34" cy="41"/>
            </a:xfrm>
            <a:custGeom>
              <a:avLst/>
              <a:gdLst>
                <a:gd name="T0" fmla="*/ 49 w 146"/>
                <a:gd name="T1" fmla="*/ 148 h 176"/>
                <a:gd name="T2" fmla="*/ 146 w 146"/>
                <a:gd name="T3" fmla="*/ 148 h 176"/>
                <a:gd name="T4" fmla="*/ 146 w 146"/>
                <a:gd name="T5" fmla="*/ 176 h 176"/>
                <a:gd name="T6" fmla="*/ 0 w 146"/>
                <a:gd name="T7" fmla="*/ 176 h 176"/>
                <a:gd name="T8" fmla="*/ 0 w 146"/>
                <a:gd name="T9" fmla="*/ 167 h 176"/>
                <a:gd name="T10" fmla="*/ 100 w 146"/>
                <a:gd name="T11" fmla="*/ 28 h 176"/>
                <a:gd name="T12" fmla="*/ 2 w 146"/>
                <a:gd name="T13" fmla="*/ 28 h 176"/>
                <a:gd name="T14" fmla="*/ 2 w 146"/>
                <a:gd name="T15" fmla="*/ 0 h 176"/>
                <a:gd name="T16" fmla="*/ 145 w 146"/>
                <a:gd name="T17" fmla="*/ 0 h 176"/>
                <a:gd name="T18" fmla="*/ 145 w 146"/>
                <a:gd name="T19" fmla="*/ 9 h 176"/>
                <a:gd name="T20" fmla="*/ 49 w 146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6" h="176">
                  <a:moveTo>
                    <a:pt x="49" y="148"/>
                  </a:moveTo>
                  <a:lnTo>
                    <a:pt x="146" y="148"/>
                  </a:lnTo>
                  <a:lnTo>
                    <a:pt x="146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5" y="0"/>
                  </a:lnTo>
                  <a:lnTo>
                    <a:pt x="145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5" name="Freeform 126"/>
            <p:cNvSpPr>
              <a:spLocks/>
            </p:cNvSpPr>
            <p:nvPr/>
          </p:nvSpPr>
          <p:spPr bwMode="auto">
            <a:xfrm>
              <a:off x="5613" y="3291"/>
              <a:ext cx="34" cy="58"/>
            </a:xfrm>
            <a:custGeom>
              <a:avLst/>
              <a:gdLst>
                <a:gd name="T0" fmla="*/ 114 w 148"/>
                <a:gd name="T1" fmla="*/ 248 h 248"/>
                <a:gd name="T2" fmla="*/ 59 w 148"/>
                <a:gd name="T3" fmla="*/ 160 h 248"/>
                <a:gd name="T4" fmla="*/ 31 w 148"/>
                <a:gd name="T5" fmla="*/ 188 h 248"/>
                <a:gd name="T6" fmla="*/ 31 w 148"/>
                <a:gd name="T7" fmla="*/ 248 h 248"/>
                <a:gd name="T8" fmla="*/ 0 w 148"/>
                <a:gd name="T9" fmla="*/ 248 h 248"/>
                <a:gd name="T10" fmla="*/ 0 w 148"/>
                <a:gd name="T11" fmla="*/ 0 h 248"/>
                <a:gd name="T12" fmla="*/ 31 w 148"/>
                <a:gd name="T13" fmla="*/ 0 h 248"/>
                <a:gd name="T14" fmla="*/ 31 w 148"/>
                <a:gd name="T15" fmla="*/ 153 h 248"/>
                <a:gd name="T16" fmla="*/ 99 w 148"/>
                <a:gd name="T17" fmla="*/ 72 h 248"/>
                <a:gd name="T18" fmla="*/ 135 w 148"/>
                <a:gd name="T19" fmla="*/ 72 h 248"/>
                <a:gd name="T20" fmla="*/ 79 w 148"/>
                <a:gd name="T21" fmla="*/ 139 h 248"/>
                <a:gd name="T22" fmla="*/ 148 w 148"/>
                <a:gd name="T23" fmla="*/ 248 h 248"/>
                <a:gd name="T24" fmla="*/ 114 w 148"/>
                <a:gd name="T25" fmla="*/ 248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8" h="248">
                  <a:moveTo>
                    <a:pt x="114" y="248"/>
                  </a:moveTo>
                  <a:lnTo>
                    <a:pt x="59" y="160"/>
                  </a:lnTo>
                  <a:lnTo>
                    <a:pt x="31" y="188"/>
                  </a:lnTo>
                  <a:lnTo>
                    <a:pt x="31" y="248"/>
                  </a:lnTo>
                  <a:lnTo>
                    <a:pt x="0" y="248"/>
                  </a:lnTo>
                  <a:lnTo>
                    <a:pt x="0" y="0"/>
                  </a:lnTo>
                  <a:lnTo>
                    <a:pt x="31" y="0"/>
                  </a:lnTo>
                  <a:lnTo>
                    <a:pt x="31" y="153"/>
                  </a:lnTo>
                  <a:lnTo>
                    <a:pt x="99" y="72"/>
                  </a:lnTo>
                  <a:lnTo>
                    <a:pt x="135" y="72"/>
                  </a:lnTo>
                  <a:lnTo>
                    <a:pt x="79" y="139"/>
                  </a:lnTo>
                  <a:lnTo>
                    <a:pt x="148" y="248"/>
                  </a:lnTo>
                  <a:lnTo>
                    <a:pt x="114" y="2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6" name="Freeform 127"/>
            <p:cNvSpPr>
              <a:spLocks/>
            </p:cNvSpPr>
            <p:nvPr/>
          </p:nvSpPr>
          <p:spPr bwMode="auto">
            <a:xfrm>
              <a:off x="5651" y="3308"/>
              <a:ext cx="32" cy="42"/>
            </a:xfrm>
            <a:custGeom>
              <a:avLst/>
              <a:gdLst>
                <a:gd name="T0" fmla="*/ 31 w 143"/>
                <a:gd name="T1" fmla="*/ 0 h 179"/>
                <a:gd name="T2" fmla="*/ 31 w 143"/>
                <a:gd name="T3" fmla="*/ 112 h 179"/>
                <a:gd name="T4" fmla="*/ 67 w 143"/>
                <a:gd name="T5" fmla="*/ 153 h 179"/>
                <a:gd name="T6" fmla="*/ 95 w 143"/>
                <a:gd name="T7" fmla="*/ 144 h 179"/>
                <a:gd name="T8" fmla="*/ 112 w 143"/>
                <a:gd name="T9" fmla="*/ 123 h 179"/>
                <a:gd name="T10" fmla="*/ 112 w 143"/>
                <a:gd name="T11" fmla="*/ 0 h 179"/>
                <a:gd name="T12" fmla="*/ 143 w 143"/>
                <a:gd name="T13" fmla="*/ 0 h 179"/>
                <a:gd name="T14" fmla="*/ 143 w 143"/>
                <a:gd name="T15" fmla="*/ 176 h 179"/>
                <a:gd name="T16" fmla="*/ 112 w 143"/>
                <a:gd name="T17" fmla="*/ 176 h 179"/>
                <a:gd name="T18" fmla="*/ 112 w 143"/>
                <a:gd name="T19" fmla="*/ 151 h 179"/>
                <a:gd name="T20" fmla="*/ 91 w 143"/>
                <a:gd name="T21" fmla="*/ 170 h 179"/>
                <a:gd name="T22" fmla="*/ 60 w 143"/>
                <a:gd name="T23" fmla="*/ 179 h 179"/>
                <a:gd name="T24" fmla="*/ 16 w 143"/>
                <a:gd name="T25" fmla="*/ 162 h 179"/>
                <a:gd name="T26" fmla="*/ 0 w 143"/>
                <a:gd name="T27" fmla="*/ 115 h 179"/>
                <a:gd name="T28" fmla="*/ 0 w 143"/>
                <a:gd name="T29" fmla="*/ 0 h 179"/>
                <a:gd name="T30" fmla="*/ 31 w 143"/>
                <a:gd name="T31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43" h="179">
                  <a:moveTo>
                    <a:pt x="31" y="0"/>
                  </a:moveTo>
                  <a:lnTo>
                    <a:pt x="31" y="112"/>
                  </a:lnTo>
                  <a:cubicBezTo>
                    <a:pt x="31" y="139"/>
                    <a:pt x="43" y="153"/>
                    <a:pt x="67" y="153"/>
                  </a:cubicBezTo>
                  <a:cubicBezTo>
                    <a:pt x="77" y="153"/>
                    <a:pt x="86" y="150"/>
                    <a:pt x="95" y="144"/>
                  </a:cubicBezTo>
                  <a:cubicBezTo>
                    <a:pt x="104" y="138"/>
                    <a:pt x="109" y="131"/>
                    <a:pt x="112" y="123"/>
                  </a:cubicBezTo>
                  <a:lnTo>
                    <a:pt x="112" y="0"/>
                  </a:lnTo>
                  <a:lnTo>
                    <a:pt x="143" y="0"/>
                  </a:lnTo>
                  <a:lnTo>
                    <a:pt x="143" y="176"/>
                  </a:lnTo>
                  <a:lnTo>
                    <a:pt x="112" y="176"/>
                  </a:lnTo>
                  <a:lnTo>
                    <a:pt x="112" y="151"/>
                  </a:lnTo>
                  <a:cubicBezTo>
                    <a:pt x="108" y="158"/>
                    <a:pt x="101" y="164"/>
                    <a:pt x="91" y="170"/>
                  </a:cubicBezTo>
                  <a:cubicBezTo>
                    <a:pt x="80" y="176"/>
                    <a:pt x="70" y="179"/>
                    <a:pt x="60" y="179"/>
                  </a:cubicBezTo>
                  <a:cubicBezTo>
                    <a:pt x="41" y="179"/>
                    <a:pt x="26" y="173"/>
                    <a:pt x="16" y="162"/>
                  </a:cubicBezTo>
                  <a:cubicBezTo>
                    <a:pt x="5" y="151"/>
                    <a:pt x="0" y="135"/>
                    <a:pt x="0" y="115"/>
                  </a:cubicBezTo>
                  <a:lnTo>
                    <a:pt x="0" y="0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7" name="Freeform 128"/>
            <p:cNvSpPr>
              <a:spLocks/>
            </p:cNvSpPr>
            <p:nvPr/>
          </p:nvSpPr>
          <p:spPr bwMode="auto">
            <a:xfrm>
              <a:off x="5693" y="3307"/>
              <a:ext cx="53" cy="42"/>
            </a:xfrm>
            <a:custGeom>
              <a:avLst/>
              <a:gdLst>
                <a:gd name="T0" fmla="*/ 203 w 234"/>
                <a:gd name="T1" fmla="*/ 180 h 180"/>
                <a:gd name="T2" fmla="*/ 203 w 234"/>
                <a:gd name="T3" fmla="*/ 68 h 180"/>
                <a:gd name="T4" fmla="*/ 167 w 234"/>
                <a:gd name="T5" fmla="*/ 27 h 180"/>
                <a:gd name="T6" fmla="*/ 146 w 234"/>
                <a:gd name="T7" fmla="*/ 34 h 180"/>
                <a:gd name="T8" fmla="*/ 133 w 234"/>
                <a:gd name="T9" fmla="*/ 50 h 180"/>
                <a:gd name="T10" fmla="*/ 133 w 234"/>
                <a:gd name="T11" fmla="*/ 180 h 180"/>
                <a:gd name="T12" fmla="*/ 101 w 234"/>
                <a:gd name="T13" fmla="*/ 180 h 180"/>
                <a:gd name="T14" fmla="*/ 101 w 234"/>
                <a:gd name="T15" fmla="*/ 55 h 180"/>
                <a:gd name="T16" fmla="*/ 92 w 234"/>
                <a:gd name="T17" fmla="*/ 34 h 180"/>
                <a:gd name="T18" fmla="*/ 66 w 234"/>
                <a:gd name="T19" fmla="*/ 27 h 180"/>
                <a:gd name="T20" fmla="*/ 46 w 234"/>
                <a:gd name="T21" fmla="*/ 34 h 180"/>
                <a:gd name="T22" fmla="*/ 31 w 234"/>
                <a:gd name="T23" fmla="*/ 50 h 180"/>
                <a:gd name="T24" fmla="*/ 31 w 234"/>
                <a:gd name="T25" fmla="*/ 180 h 180"/>
                <a:gd name="T26" fmla="*/ 0 w 234"/>
                <a:gd name="T27" fmla="*/ 180 h 180"/>
                <a:gd name="T28" fmla="*/ 0 w 234"/>
                <a:gd name="T29" fmla="*/ 4 h 180"/>
                <a:gd name="T30" fmla="*/ 20 w 234"/>
                <a:gd name="T31" fmla="*/ 4 h 180"/>
                <a:gd name="T32" fmla="*/ 30 w 234"/>
                <a:gd name="T33" fmla="*/ 24 h 180"/>
                <a:gd name="T34" fmla="*/ 75 w 234"/>
                <a:gd name="T35" fmla="*/ 0 h 180"/>
                <a:gd name="T36" fmla="*/ 128 w 234"/>
                <a:gd name="T37" fmla="*/ 24 h 180"/>
                <a:gd name="T38" fmla="*/ 148 w 234"/>
                <a:gd name="T39" fmla="*/ 7 h 180"/>
                <a:gd name="T40" fmla="*/ 177 w 234"/>
                <a:gd name="T41" fmla="*/ 0 h 180"/>
                <a:gd name="T42" fmla="*/ 219 w 234"/>
                <a:gd name="T43" fmla="*/ 17 h 180"/>
                <a:gd name="T44" fmla="*/ 234 w 234"/>
                <a:gd name="T45" fmla="*/ 62 h 180"/>
                <a:gd name="T46" fmla="*/ 234 w 234"/>
                <a:gd name="T47" fmla="*/ 180 h 180"/>
                <a:gd name="T48" fmla="*/ 203 w 234"/>
                <a:gd name="T4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180">
                  <a:moveTo>
                    <a:pt x="203" y="180"/>
                  </a:moveTo>
                  <a:lnTo>
                    <a:pt x="203" y="68"/>
                  </a:lnTo>
                  <a:cubicBezTo>
                    <a:pt x="203" y="41"/>
                    <a:pt x="191" y="27"/>
                    <a:pt x="167" y="27"/>
                  </a:cubicBezTo>
                  <a:cubicBezTo>
                    <a:pt x="160" y="27"/>
                    <a:pt x="153" y="29"/>
                    <a:pt x="146" y="34"/>
                  </a:cubicBezTo>
                  <a:cubicBezTo>
                    <a:pt x="140" y="38"/>
                    <a:pt x="135" y="44"/>
                    <a:pt x="133" y="50"/>
                  </a:cubicBezTo>
                  <a:lnTo>
                    <a:pt x="133" y="180"/>
                  </a:lnTo>
                  <a:lnTo>
                    <a:pt x="101" y="180"/>
                  </a:lnTo>
                  <a:lnTo>
                    <a:pt x="101" y="55"/>
                  </a:lnTo>
                  <a:cubicBezTo>
                    <a:pt x="101" y="46"/>
                    <a:pt x="98" y="39"/>
                    <a:pt x="92" y="34"/>
                  </a:cubicBezTo>
                  <a:cubicBezTo>
                    <a:pt x="85" y="29"/>
                    <a:pt x="77" y="27"/>
                    <a:pt x="66" y="27"/>
                  </a:cubicBezTo>
                  <a:cubicBezTo>
                    <a:pt x="60" y="27"/>
                    <a:pt x="53" y="29"/>
                    <a:pt x="46" y="34"/>
                  </a:cubicBezTo>
                  <a:cubicBezTo>
                    <a:pt x="39" y="39"/>
                    <a:pt x="34" y="44"/>
                    <a:pt x="31" y="50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0" y="4"/>
                  </a:lnTo>
                  <a:lnTo>
                    <a:pt x="30" y="24"/>
                  </a:lnTo>
                  <a:cubicBezTo>
                    <a:pt x="42" y="8"/>
                    <a:pt x="57" y="0"/>
                    <a:pt x="75" y="0"/>
                  </a:cubicBezTo>
                  <a:cubicBezTo>
                    <a:pt x="101" y="0"/>
                    <a:pt x="118" y="8"/>
                    <a:pt x="128" y="24"/>
                  </a:cubicBezTo>
                  <a:cubicBezTo>
                    <a:pt x="132" y="17"/>
                    <a:pt x="138" y="12"/>
                    <a:pt x="148" y="7"/>
                  </a:cubicBezTo>
                  <a:cubicBezTo>
                    <a:pt x="157" y="3"/>
                    <a:pt x="167" y="0"/>
                    <a:pt x="177" y="0"/>
                  </a:cubicBezTo>
                  <a:cubicBezTo>
                    <a:pt x="195" y="0"/>
                    <a:pt x="210" y="6"/>
                    <a:pt x="219" y="17"/>
                  </a:cubicBezTo>
                  <a:cubicBezTo>
                    <a:pt x="229" y="27"/>
                    <a:pt x="234" y="43"/>
                    <a:pt x="234" y="62"/>
                  </a:cubicBezTo>
                  <a:lnTo>
                    <a:pt x="234" y="180"/>
                  </a:lnTo>
                  <a:lnTo>
                    <a:pt x="20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8" name="Freeform 129"/>
            <p:cNvSpPr>
              <a:spLocks/>
            </p:cNvSpPr>
            <p:nvPr/>
          </p:nvSpPr>
          <p:spPr bwMode="auto">
            <a:xfrm>
              <a:off x="5758" y="3339"/>
              <a:ext cx="13" cy="24"/>
            </a:xfrm>
            <a:custGeom>
              <a:avLst/>
              <a:gdLst>
                <a:gd name="T0" fmla="*/ 8 w 56"/>
                <a:gd name="T1" fmla="*/ 105 h 105"/>
                <a:gd name="T2" fmla="*/ 0 w 56"/>
                <a:gd name="T3" fmla="*/ 93 h 105"/>
                <a:gd name="T4" fmla="*/ 28 w 56"/>
                <a:gd name="T5" fmla="*/ 54 h 105"/>
                <a:gd name="T6" fmla="*/ 23 w 56"/>
                <a:gd name="T7" fmla="*/ 39 h 105"/>
                <a:gd name="T8" fmla="*/ 9 w 56"/>
                <a:gd name="T9" fmla="*/ 20 h 105"/>
                <a:gd name="T10" fmla="*/ 16 w 56"/>
                <a:gd name="T11" fmla="*/ 6 h 105"/>
                <a:gd name="T12" fmla="*/ 33 w 56"/>
                <a:gd name="T13" fmla="*/ 0 h 105"/>
                <a:gd name="T14" fmla="*/ 49 w 56"/>
                <a:gd name="T15" fmla="*/ 8 h 105"/>
                <a:gd name="T16" fmla="*/ 56 w 56"/>
                <a:gd name="T17" fmla="*/ 26 h 105"/>
                <a:gd name="T18" fmla="*/ 47 w 56"/>
                <a:gd name="T19" fmla="*/ 66 h 105"/>
                <a:gd name="T20" fmla="*/ 8 w 56"/>
                <a:gd name="T21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6" h="105">
                  <a:moveTo>
                    <a:pt x="8" y="105"/>
                  </a:moveTo>
                  <a:lnTo>
                    <a:pt x="0" y="93"/>
                  </a:lnTo>
                  <a:cubicBezTo>
                    <a:pt x="19" y="78"/>
                    <a:pt x="28" y="65"/>
                    <a:pt x="28" y="54"/>
                  </a:cubicBezTo>
                  <a:cubicBezTo>
                    <a:pt x="28" y="49"/>
                    <a:pt x="27" y="44"/>
                    <a:pt x="23" y="39"/>
                  </a:cubicBezTo>
                  <a:cubicBezTo>
                    <a:pt x="14" y="35"/>
                    <a:pt x="9" y="28"/>
                    <a:pt x="9" y="20"/>
                  </a:cubicBezTo>
                  <a:cubicBezTo>
                    <a:pt x="9" y="14"/>
                    <a:pt x="11" y="9"/>
                    <a:pt x="16" y="6"/>
                  </a:cubicBezTo>
                  <a:cubicBezTo>
                    <a:pt x="20" y="2"/>
                    <a:pt x="26" y="0"/>
                    <a:pt x="33" y="0"/>
                  </a:cubicBezTo>
                  <a:cubicBezTo>
                    <a:pt x="39" y="0"/>
                    <a:pt x="44" y="3"/>
                    <a:pt x="49" y="8"/>
                  </a:cubicBezTo>
                  <a:cubicBezTo>
                    <a:pt x="54" y="13"/>
                    <a:pt x="56" y="19"/>
                    <a:pt x="56" y="26"/>
                  </a:cubicBezTo>
                  <a:cubicBezTo>
                    <a:pt x="56" y="41"/>
                    <a:pt x="53" y="54"/>
                    <a:pt x="47" y="66"/>
                  </a:cubicBezTo>
                  <a:cubicBezTo>
                    <a:pt x="41" y="77"/>
                    <a:pt x="28" y="90"/>
                    <a:pt x="8" y="105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39" name="Freeform 130"/>
            <p:cNvSpPr>
              <a:spLocks/>
            </p:cNvSpPr>
            <p:nvPr/>
          </p:nvSpPr>
          <p:spPr bwMode="auto">
            <a:xfrm>
              <a:off x="5790" y="3308"/>
              <a:ext cx="37" cy="42"/>
            </a:xfrm>
            <a:custGeom>
              <a:avLst/>
              <a:gdLst>
                <a:gd name="T0" fmla="*/ 83 w 160"/>
                <a:gd name="T1" fmla="*/ 180 h 180"/>
                <a:gd name="T2" fmla="*/ 75 w 160"/>
                <a:gd name="T3" fmla="*/ 180 h 180"/>
                <a:gd name="T4" fmla="*/ 0 w 160"/>
                <a:gd name="T5" fmla="*/ 0 h 180"/>
                <a:gd name="T6" fmla="*/ 34 w 160"/>
                <a:gd name="T7" fmla="*/ 0 h 180"/>
                <a:gd name="T8" fmla="*/ 80 w 160"/>
                <a:gd name="T9" fmla="*/ 123 h 180"/>
                <a:gd name="T10" fmla="*/ 128 w 160"/>
                <a:gd name="T11" fmla="*/ 0 h 180"/>
                <a:gd name="T12" fmla="*/ 160 w 160"/>
                <a:gd name="T13" fmla="*/ 0 h 180"/>
                <a:gd name="T14" fmla="*/ 83 w 160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180">
                  <a:moveTo>
                    <a:pt x="83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0" y="123"/>
                  </a:lnTo>
                  <a:lnTo>
                    <a:pt x="128" y="0"/>
                  </a:lnTo>
                  <a:lnTo>
                    <a:pt x="160" y="0"/>
                  </a:lnTo>
                  <a:lnTo>
                    <a:pt x="83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0" name="Freeform 131"/>
            <p:cNvSpPr>
              <a:spLocks noEditPoints="1"/>
            </p:cNvSpPr>
            <p:nvPr/>
          </p:nvSpPr>
          <p:spPr bwMode="auto">
            <a:xfrm>
              <a:off x="5828" y="3287"/>
              <a:ext cx="37" cy="78"/>
            </a:xfrm>
            <a:custGeom>
              <a:avLst/>
              <a:gdLst>
                <a:gd name="T0" fmla="*/ 88 w 162"/>
                <a:gd name="T1" fmla="*/ 295 h 334"/>
                <a:gd name="T2" fmla="*/ 62 w 162"/>
                <a:gd name="T3" fmla="*/ 323 h 334"/>
                <a:gd name="T4" fmla="*/ 19 w 162"/>
                <a:gd name="T5" fmla="*/ 334 h 334"/>
                <a:gd name="T6" fmla="*/ 19 w 162"/>
                <a:gd name="T7" fmla="*/ 307 h 334"/>
                <a:gd name="T8" fmla="*/ 52 w 162"/>
                <a:gd name="T9" fmla="*/ 297 h 334"/>
                <a:gd name="T10" fmla="*/ 66 w 162"/>
                <a:gd name="T11" fmla="*/ 275 h 334"/>
                <a:gd name="T12" fmla="*/ 61 w 162"/>
                <a:gd name="T13" fmla="*/ 247 h 334"/>
                <a:gd name="T14" fmla="*/ 48 w 162"/>
                <a:gd name="T15" fmla="*/ 212 h 334"/>
                <a:gd name="T16" fmla="*/ 0 w 162"/>
                <a:gd name="T17" fmla="*/ 90 h 334"/>
                <a:gd name="T18" fmla="*/ 32 w 162"/>
                <a:gd name="T19" fmla="*/ 90 h 334"/>
                <a:gd name="T20" fmla="*/ 84 w 162"/>
                <a:gd name="T21" fmla="*/ 226 h 334"/>
                <a:gd name="T22" fmla="*/ 130 w 162"/>
                <a:gd name="T23" fmla="*/ 90 h 334"/>
                <a:gd name="T24" fmla="*/ 162 w 162"/>
                <a:gd name="T25" fmla="*/ 90 h 334"/>
                <a:gd name="T26" fmla="*/ 88 w 162"/>
                <a:gd name="T27" fmla="*/ 295 h 334"/>
                <a:gd name="T28" fmla="*/ 122 w 162"/>
                <a:gd name="T29" fmla="*/ 0 h 334"/>
                <a:gd name="T30" fmla="*/ 85 w 162"/>
                <a:gd name="T31" fmla="*/ 55 h 334"/>
                <a:gd name="T32" fmla="*/ 62 w 162"/>
                <a:gd name="T33" fmla="*/ 55 h 334"/>
                <a:gd name="T34" fmla="*/ 90 w 162"/>
                <a:gd name="T35" fmla="*/ 0 h 334"/>
                <a:gd name="T36" fmla="*/ 122 w 162"/>
                <a:gd name="T37" fmla="*/ 0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2" h="334">
                  <a:moveTo>
                    <a:pt x="88" y="295"/>
                  </a:moveTo>
                  <a:cubicBezTo>
                    <a:pt x="84" y="307"/>
                    <a:pt x="75" y="316"/>
                    <a:pt x="62" y="323"/>
                  </a:cubicBezTo>
                  <a:cubicBezTo>
                    <a:pt x="49" y="331"/>
                    <a:pt x="35" y="334"/>
                    <a:pt x="19" y="334"/>
                  </a:cubicBezTo>
                  <a:lnTo>
                    <a:pt x="19" y="307"/>
                  </a:lnTo>
                  <a:cubicBezTo>
                    <a:pt x="32" y="307"/>
                    <a:pt x="43" y="304"/>
                    <a:pt x="52" y="297"/>
                  </a:cubicBezTo>
                  <a:cubicBezTo>
                    <a:pt x="62" y="291"/>
                    <a:pt x="66" y="284"/>
                    <a:pt x="66" y="275"/>
                  </a:cubicBezTo>
                  <a:cubicBezTo>
                    <a:pt x="66" y="266"/>
                    <a:pt x="65" y="256"/>
                    <a:pt x="61" y="247"/>
                  </a:cubicBezTo>
                  <a:cubicBezTo>
                    <a:pt x="58" y="237"/>
                    <a:pt x="53" y="226"/>
                    <a:pt x="48" y="212"/>
                  </a:cubicBezTo>
                  <a:lnTo>
                    <a:pt x="0" y="90"/>
                  </a:lnTo>
                  <a:lnTo>
                    <a:pt x="32" y="90"/>
                  </a:lnTo>
                  <a:lnTo>
                    <a:pt x="84" y="226"/>
                  </a:lnTo>
                  <a:lnTo>
                    <a:pt x="130" y="90"/>
                  </a:lnTo>
                  <a:lnTo>
                    <a:pt x="162" y="90"/>
                  </a:lnTo>
                  <a:lnTo>
                    <a:pt x="88" y="295"/>
                  </a:lnTo>
                  <a:close/>
                  <a:moveTo>
                    <a:pt x="122" y="0"/>
                  </a:moveTo>
                  <a:lnTo>
                    <a:pt x="85" y="55"/>
                  </a:lnTo>
                  <a:lnTo>
                    <a:pt x="62" y="55"/>
                  </a:lnTo>
                  <a:lnTo>
                    <a:pt x="90" y="0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1" name="Freeform 132"/>
            <p:cNvSpPr>
              <a:spLocks/>
            </p:cNvSpPr>
            <p:nvPr/>
          </p:nvSpPr>
          <p:spPr bwMode="auto">
            <a:xfrm>
              <a:off x="5865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2" name="Freeform 133"/>
            <p:cNvSpPr>
              <a:spLocks noEditPoints="1"/>
            </p:cNvSpPr>
            <p:nvPr/>
          </p:nvSpPr>
          <p:spPr bwMode="auto">
            <a:xfrm>
              <a:off x="5905" y="3307"/>
              <a:ext cx="36" cy="43"/>
            </a:xfrm>
            <a:custGeom>
              <a:avLst/>
              <a:gdLst>
                <a:gd name="T0" fmla="*/ 0 w 159"/>
                <a:gd name="T1" fmla="*/ 91 h 183"/>
                <a:gd name="T2" fmla="*/ 22 w 159"/>
                <a:gd name="T3" fmla="*/ 25 h 183"/>
                <a:gd name="T4" fmla="*/ 79 w 159"/>
                <a:gd name="T5" fmla="*/ 0 h 183"/>
                <a:gd name="T6" fmla="*/ 138 w 159"/>
                <a:gd name="T7" fmla="*/ 24 h 183"/>
                <a:gd name="T8" fmla="*/ 159 w 159"/>
                <a:gd name="T9" fmla="*/ 91 h 183"/>
                <a:gd name="T10" fmla="*/ 137 w 159"/>
                <a:gd name="T11" fmla="*/ 158 h 183"/>
                <a:gd name="T12" fmla="*/ 79 w 159"/>
                <a:gd name="T13" fmla="*/ 183 h 183"/>
                <a:gd name="T14" fmla="*/ 21 w 159"/>
                <a:gd name="T15" fmla="*/ 158 h 183"/>
                <a:gd name="T16" fmla="*/ 0 w 159"/>
                <a:gd name="T17" fmla="*/ 91 h 183"/>
                <a:gd name="T18" fmla="*/ 32 w 159"/>
                <a:gd name="T19" fmla="*/ 91 h 183"/>
                <a:gd name="T20" fmla="*/ 79 w 159"/>
                <a:gd name="T21" fmla="*/ 157 h 183"/>
                <a:gd name="T22" fmla="*/ 113 w 159"/>
                <a:gd name="T23" fmla="*/ 140 h 183"/>
                <a:gd name="T24" fmla="*/ 126 w 159"/>
                <a:gd name="T25" fmla="*/ 91 h 183"/>
                <a:gd name="T26" fmla="*/ 79 w 159"/>
                <a:gd name="T27" fmla="*/ 26 h 183"/>
                <a:gd name="T28" fmla="*/ 45 w 159"/>
                <a:gd name="T29" fmla="*/ 43 h 183"/>
                <a:gd name="T30" fmla="*/ 32 w 159"/>
                <a:gd name="T31" fmla="*/ 91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9" h="183">
                  <a:moveTo>
                    <a:pt x="0" y="91"/>
                  </a:moveTo>
                  <a:cubicBezTo>
                    <a:pt x="0" y="64"/>
                    <a:pt x="7" y="42"/>
                    <a:pt x="22" y="25"/>
                  </a:cubicBezTo>
                  <a:cubicBezTo>
                    <a:pt x="36" y="9"/>
                    <a:pt x="55" y="0"/>
                    <a:pt x="79" y="0"/>
                  </a:cubicBezTo>
                  <a:cubicBezTo>
                    <a:pt x="104" y="0"/>
                    <a:pt x="124" y="8"/>
                    <a:pt x="138" y="24"/>
                  </a:cubicBezTo>
                  <a:cubicBezTo>
                    <a:pt x="152" y="40"/>
                    <a:pt x="159" y="63"/>
                    <a:pt x="159" y="91"/>
                  </a:cubicBezTo>
                  <a:cubicBezTo>
                    <a:pt x="159" y="120"/>
                    <a:pt x="152" y="142"/>
                    <a:pt x="137" y="158"/>
                  </a:cubicBezTo>
                  <a:cubicBezTo>
                    <a:pt x="123" y="175"/>
                    <a:pt x="104" y="183"/>
                    <a:pt x="79" y="183"/>
                  </a:cubicBezTo>
                  <a:cubicBezTo>
                    <a:pt x="54" y="183"/>
                    <a:pt x="35" y="175"/>
                    <a:pt x="21" y="158"/>
                  </a:cubicBezTo>
                  <a:cubicBezTo>
                    <a:pt x="7" y="141"/>
                    <a:pt x="0" y="119"/>
                    <a:pt x="0" y="91"/>
                  </a:cubicBezTo>
                  <a:close/>
                  <a:moveTo>
                    <a:pt x="32" y="91"/>
                  </a:moveTo>
                  <a:cubicBezTo>
                    <a:pt x="32" y="135"/>
                    <a:pt x="48" y="157"/>
                    <a:pt x="79" y="157"/>
                  </a:cubicBezTo>
                  <a:cubicBezTo>
                    <a:pt x="94" y="157"/>
                    <a:pt x="105" y="151"/>
                    <a:pt x="113" y="140"/>
                  </a:cubicBezTo>
                  <a:cubicBezTo>
                    <a:pt x="122" y="128"/>
                    <a:pt x="126" y="112"/>
                    <a:pt x="126" y="91"/>
                  </a:cubicBezTo>
                  <a:cubicBezTo>
                    <a:pt x="126" y="48"/>
                    <a:pt x="110" y="26"/>
                    <a:pt x="79" y="26"/>
                  </a:cubicBezTo>
                  <a:cubicBezTo>
                    <a:pt x="65" y="26"/>
                    <a:pt x="54" y="32"/>
                    <a:pt x="45" y="43"/>
                  </a:cubicBezTo>
                  <a:cubicBezTo>
                    <a:pt x="37" y="55"/>
                    <a:pt x="32" y="71"/>
                    <a:pt x="32" y="9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3" name="Freeform 134"/>
            <p:cNvSpPr>
              <a:spLocks noEditPoints="1"/>
            </p:cNvSpPr>
            <p:nvPr/>
          </p:nvSpPr>
          <p:spPr bwMode="auto">
            <a:xfrm>
              <a:off x="5943" y="3292"/>
              <a:ext cx="21" cy="73"/>
            </a:xfrm>
            <a:custGeom>
              <a:avLst/>
              <a:gdLst>
                <a:gd name="T0" fmla="*/ 68 w 88"/>
                <a:gd name="T1" fmla="*/ 0 h 311"/>
                <a:gd name="T2" fmla="*/ 81 w 88"/>
                <a:gd name="T3" fmla="*/ 6 h 311"/>
                <a:gd name="T4" fmla="*/ 87 w 88"/>
                <a:gd name="T5" fmla="*/ 19 h 311"/>
                <a:gd name="T6" fmla="*/ 81 w 88"/>
                <a:gd name="T7" fmla="*/ 33 h 311"/>
                <a:gd name="T8" fmla="*/ 68 w 88"/>
                <a:gd name="T9" fmla="*/ 39 h 311"/>
                <a:gd name="T10" fmla="*/ 54 w 88"/>
                <a:gd name="T11" fmla="*/ 33 h 311"/>
                <a:gd name="T12" fmla="*/ 49 w 88"/>
                <a:gd name="T13" fmla="*/ 19 h 311"/>
                <a:gd name="T14" fmla="*/ 54 w 88"/>
                <a:gd name="T15" fmla="*/ 6 h 311"/>
                <a:gd name="T16" fmla="*/ 68 w 88"/>
                <a:gd name="T17" fmla="*/ 0 h 311"/>
                <a:gd name="T18" fmla="*/ 0 w 88"/>
                <a:gd name="T19" fmla="*/ 311 h 311"/>
                <a:gd name="T20" fmla="*/ 0 w 88"/>
                <a:gd name="T21" fmla="*/ 284 h 311"/>
                <a:gd name="T22" fmla="*/ 44 w 88"/>
                <a:gd name="T23" fmla="*/ 274 h 311"/>
                <a:gd name="T24" fmla="*/ 56 w 88"/>
                <a:gd name="T25" fmla="*/ 242 h 311"/>
                <a:gd name="T26" fmla="*/ 56 w 88"/>
                <a:gd name="T27" fmla="*/ 93 h 311"/>
                <a:gd name="T28" fmla="*/ 21 w 88"/>
                <a:gd name="T29" fmla="*/ 93 h 311"/>
                <a:gd name="T30" fmla="*/ 21 w 88"/>
                <a:gd name="T31" fmla="*/ 67 h 311"/>
                <a:gd name="T32" fmla="*/ 88 w 88"/>
                <a:gd name="T33" fmla="*/ 67 h 311"/>
                <a:gd name="T34" fmla="*/ 88 w 88"/>
                <a:gd name="T35" fmla="*/ 241 h 311"/>
                <a:gd name="T36" fmla="*/ 66 w 88"/>
                <a:gd name="T37" fmla="*/ 294 h 311"/>
                <a:gd name="T38" fmla="*/ 0 w 88"/>
                <a:gd name="T39" fmla="*/ 311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8" h="311">
                  <a:moveTo>
                    <a:pt x="68" y="0"/>
                  </a:moveTo>
                  <a:cubicBezTo>
                    <a:pt x="73" y="0"/>
                    <a:pt x="78" y="2"/>
                    <a:pt x="81" y="6"/>
                  </a:cubicBezTo>
                  <a:cubicBezTo>
                    <a:pt x="85" y="10"/>
                    <a:pt x="87" y="14"/>
                    <a:pt x="87" y="19"/>
                  </a:cubicBezTo>
                  <a:cubicBezTo>
                    <a:pt x="87" y="25"/>
                    <a:pt x="85" y="29"/>
                    <a:pt x="81" y="33"/>
                  </a:cubicBezTo>
                  <a:cubicBezTo>
                    <a:pt x="78" y="37"/>
                    <a:pt x="73" y="39"/>
                    <a:pt x="68" y="39"/>
                  </a:cubicBezTo>
                  <a:cubicBezTo>
                    <a:pt x="62" y="39"/>
                    <a:pt x="58" y="37"/>
                    <a:pt x="54" y="33"/>
                  </a:cubicBezTo>
                  <a:cubicBezTo>
                    <a:pt x="50" y="29"/>
                    <a:pt x="49" y="25"/>
                    <a:pt x="49" y="19"/>
                  </a:cubicBezTo>
                  <a:cubicBezTo>
                    <a:pt x="49" y="14"/>
                    <a:pt x="50" y="9"/>
                    <a:pt x="54" y="6"/>
                  </a:cubicBezTo>
                  <a:cubicBezTo>
                    <a:pt x="58" y="2"/>
                    <a:pt x="62" y="0"/>
                    <a:pt x="68" y="0"/>
                  </a:cubicBezTo>
                  <a:close/>
                  <a:moveTo>
                    <a:pt x="0" y="311"/>
                  </a:moveTo>
                  <a:lnTo>
                    <a:pt x="0" y="284"/>
                  </a:lnTo>
                  <a:cubicBezTo>
                    <a:pt x="22" y="284"/>
                    <a:pt x="37" y="280"/>
                    <a:pt x="44" y="274"/>
                  </a:cubicBezTo>
                  <a:cubicBezTo>
                    <a:pt x="52" y="267"/>
                    <a:pt x="56" y="257"/>
                    <a:pt x="56" y="242"/>
                  </a:cubicBezTo>
                  <a:lnTo>
                    <a:pt x="56" y="93"/>
                  </a:lnTo>
                  <a:lnTo>
                    <a:pt x="21" y="93"/>
                  </a:lnTo>
                  <a:lnTo>
                    <a:pt x="21" y="67"/>
                  </a:lnTo>
                  <a:lnTo>
                    <a:pt x="88" y="67"/>
                  </a:lnTo>
                  <a:lnTo>
                    <a:pt x="88" y="241"/>
                  </a:lnTo>
                  <a:cubicBezTo>
                    <a:pt x="88" y="265"/>
                    <a:pt x="80" y="283"/>
                    <a:pt x="66" y="294"/>
                  </a:cubicBezTo>
                  <a:cubicBezTo>
                    <a:pt x="52" y="306"/>
                    <a:pt x="30" y="311"/>
                    <a:pt x="0" y="31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4" name="Freeform 135"/>
            <p:cNvSpPr>
              <a:spLocks noEditPoints="1"/>
            </p:cNvSpPr>
            <p:nvPr/>
          </p:nvSpPr>
          <p:spPr bwMode="auto">
            <a:xfrm>
              <a:off x="5986" y="3307"/>
              <a:ext cx="35" cy="43"/>
            </a:xfrm>
            <a:custGeom>
              <a:avLst/>
              <a:gdLst>
                <a:gd name="T0" fmla="*/ 109 w 151"/>
                <a:gd name="T1" fmla="*/ 159 h 183"/>
                <a:gd name="T2" fmla="*/ 51 w 151"/>
                <a:gd name="T3" fmla="*/ 183 h 183"/>
                <a:gd name="T4" fmla="*/ 15 w 151"/>
                <a:gd name="T5" fmla="*/ 168 h 183"/>
                <a:gd name="T6" fmla="*/ 0 w 151"/>
                <a:gd name="T7" fmla="*/ 130 h 183"/>
                <a:gd name="T8" fmla="*/ 24 w 151"/>
                <a:gd name="T9" fmla="*/ 85 h 183"/>
                <a:gd name="T10" fmla="*/ 83 w 151"/>
                <a:gd name="T11" fmla="*/ 67 h 183"/>
                <a:gd name="T12" fmla="*/ 106 w 151"/>
                <a:gd name="T13" fmla="*/ 71 h 183"/>
                <a:gd name="T14" fmla="*/ 68 w 151"/>
                <a:gd name="T15" fmla="*/ 28 h 183"/>
                <a:gd name="T16" fmla="*/ 23 w 151"/>
                <a:gd name="T17" fmla="*/ 44 h 183"/>
                <a:gd name="T18" fmla="*/ 9 w 151"/>
                <a:gd name="T19" fmla="*/ 18 h 183"/>
                <a:gd name="T20" fmla="*/ 34 w 151"/>
                <a:gd name="T21" fmla="*/ 6 h 183"/>
                <a:gd name="T22" fmla="*/ 64 w 151"/>
                <a:gd name="T23" fmla="*/ 0 h 183"/>
                <a:gd name="T24" fmla="*/ 119 w 151"/>
                <a:gd name="T25" fmla="*/ 18 h 183"/>
                <a:gd name="T26" fmla="*/ 137 w 151"/>
                <a:gd name="T27" fmla="*/ 73 h 183"/>
                <a:gd name="T28" fmla="*/ 137 w 151"/>
                <a:gd name="T29" fmla="*/ 136 h 183"/>
                <a:gd name="T30" fmla="*/ 151 w 151"/>
                <a:gd name="T31" fmla="*/ 167 h 183"/>
                <a:gd name="T32" fmla="*/ 151 w 151"/>
                <a:gd name="T33" fmla="*/ 183 h 183"/>
                <a:gd name="T34" fmla="*/ 122 w 151"/>
                <a:gd name="T35" fmla="*/ 177 h 183"/>
                <a:gd name="T36" fmla="*/ 109 w 151"/>
                <a:gd name="T37" fmla="*/ 159 h 183"/>
                <a:gd name="T38" fmla="*/ 106 w 151"/>
                <a:gd name="T39" fmla="*/ 93 h 183"/>
                <a:gd name="T40" fmla="*/ 85 w 151"/>
                <a:gd name="T41" fmla="*/ 90 h 183"/>
                <a:gd name="T42" fmla="*/ 46 w 151"/>
                <a:gd name="T43" fmla="*/ 102 h 183"/>
                <a:gd name="T44" fmla="*/ 31 w 151"/>
                <a:gd name="T45" fmla="*/ 131 h 183"/>
                <a:gd name="T46" fmla="*/ 64 w 151"/>
                <a:gd name="T47" fmla="*/ 158 h 183"/>
                <a:gd name="T48" fmla="*/ 106 w 151"/>
                <a:gd name="T49" fmla="*/ 136 h 183"/>
                <a:gd name="T50" fmla="*/ 106 w 151"/>
                <a:gd name="T51" fmla="*/ 93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51" h="183">
                  <a:moveTo>
                    <a:pt x="109" y="159"/>
                  </a:moveTo>
                  <a:cubicBezTo>
                    <a:pt x="96" y="175"/>
                    <a:pt x="77" y="183"/>
                    <a:pt x="51" y="183"/>
                  </a:cubicBezTo>
                  <a:cubicBezTo>
                    <a:pt x="37" y="183"/>
                    <a:pt x="25" y="178"/>
                    <a:pt x="15" y="168"/>
                  </a:cubicBezTo>
                  <a:cubicBezTo>
                    <a:pt x="5" y="158"/>
                    <a:pt x="0" y="145"/>
                    <a:pt x="0" y="130"/>
                  </a:cubicBezTo>
                  <a:cubicBezTo>
                    <a:pt x="0" y="113"/>
                    <a:pt x="8" y="98"/>
                    <a:pt x="24" y="85"/>
                  </a:cubicBezTo>
                  <a:cubicBezTo>
                    <a:pt x="39" y="73"/>
                    <a:pt x="59" y="67"/>
                    <a:pt x="83" y="67"/>
                  </a:cubicBezTo>
                  <a:cubicBezTo>
                    <a:pt x="90" y="67"/>
                    <a:pt x="97" y="68"/>
                    <a:pt x="106" y="71"/>
                  </a:cubicBezTo>
                  <a:cubicBezTo>
                    <a:pt x="106" y="43"/>
                    <a:pt x="93" y="28"/>
                    <a:pt x="68" y="28"/>
                  </a:cubicBezTo>
                  <a:cubicBezTo>
                    <a:pt x="48" y="28"/>
                    <a:pt x="33" y="34"/>
                    <a:pt x="23" y="44"/>
                  </a:cubicBezTo>
                  <a:lnTo>
                    <a:pt x="9" y="18"/>
                  </a:lnTo>
                  <a:cubicBezTo>
                    <a:pt x="15" y="13"/>
                    <a:pt x="23" y="9"/>
                    <a:pt x="34" y="6"/>
                  </a:cubicBezTo>
                  <a:cubicBezTo>
                    <a:pt x="44" y="2"/>
                    <a:pt x="54" y="0"/>
                    <a:pt x="64" y="0"/>
                  </a:cubicBezTo>
                  <a:cubicBezTo>
                    <a:pt x="89" y="0"/>
                    <a:pt x="108" y="6"/>
                    <a:pt x="119" y="18"/>
                  </a:cubicBezTo>
                  <a:cubicBezTo>
                    <a:pt x="131" y="29"/>
                    <a:pt x="137" y="48"/>
                    <a:pt x="137" y="73"/>
                  </a:cubicBezTo>
                  <a:lnTo>
                    <a:pt x="137" y="136"/>
                  </a:lnTo>
                  <a:cubicBezTo>
                    <a:pt x="137" y="152"/>
                    <a:pt x="141" y="162"/>
                    <a:pt x="151" y="167"/>
                  </a:cubicBezTo>
                  <a:lnTo>
                    <a:pt x="151" y="183"/>
                  </a:lnTo>
                  <a:cubicBezTo>
                    <a:pt x="138" y="183"/>
                    <a:pt x="128" y="181"/>
                    <a:pt x="122" y="177"/>
                  </a:cubicBezTo>
                  <a:cubicBezTo>
                    <a:pt x="116" y="174"/>
                    <a:pt x="111" y="168"/>
                    <a:pt x="109" y="159"/>
                  </a:cubicBezTo>
                  <a:close/>
                  <a:moveTo>
                    <a:pt x="106" y="93"/>
                  </a:moveTo>
                  <a:cubicBezTo>
                    <a:pt x="96" y="91"/>
                    <a:pt x="89" y="90"/>
                    <a:pt x="85" y="90"/>
                  </a:cubicBezTo>
                  <a:cubicBezTo>
                    <a:pt x="69" y="90"/>
                    <a:pt x="56" y="94"/>
                    <a:pt x="46" y="102"/>
                  </a:cubicBezTo>
                  <a:cubicBezTo>
                    <a:pt x="36" y="110"/>
                    <a:pt x="31" y="120"/>
                    <a:pt x="31" y="131"/>
                  </a:cubicBezTo>
                  <a:cubicBezTo>
                    <a:pt x="31" y="149"/>
                    <a:pt x="42" y="158"/>
                    <a:pt x="64" y="158"/>
                  </a:cubicBezTo>
                  <a:cubicBezTo>
                    <a:pt x="79" y="158"/>
                    <a:pt x="93" y="151"/>
                    <a:pt x="106" y="136"/>
                  </a:cubicBezTo>
                  <a:lnTo>
                    <a:pt x="106" y="9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5" name="Freeform 136"/>
            <p:cNvSpPr>
              <a:spLocks/>
            </p:cNvSpPr>
            <p:nvPr/>
          </p:nvSpPr>
          <p:spPr bwMode="auto">
            <a:xfrm>
              <a:off x="6047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5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5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6" name="Freeform 137"/>
            <p:cNvSpPr>
              <a:spLocks/>
            </p:cNvSpPr>
            <p:nvPr/>
          </p:nvSpPr>
          <p:spPr bwMode="auto">
            <a:xfrm>
              <a:off x="6085" y="3308"/>
              <a:ext cx="34" cy="41"/>
            </a:xfrm>
            <a:custGeom>
              <a:avLst/>
              <a:gdLst>
                <a:gd name="T0" fmla="*/ 49 w 147"/>
                <a:gd name="T1" fmla="*/ 148 h 176"/>
                <a:gd name="T2" fmla="*/ 147 w 147"/>
                <a:gd name="T3" fmla="*/ 148 h 176"/>
                <a:gd name="T4" fmla="*/ 147 w 147"/>
                <a:gd name="T5" fmla="*/ 176 h 176"/>
                <a:gd name="T6" fmla="*/ 0 w 147"/>
                <a:gd name="T7" fmla="*/ 176 h 176"/>
                <a:gd name="T8" fmla="*/ 0 w 147"/>
                <a:gd name="T9" fmla="*/ 167 h 176"/>
                <a:gd name="T10" fmla="*/ 100 w 147"/>
                <a:gd name="T11" fmla="*/ 28 h 176"/>
                <a:gd name="T12" fmla="*/ 2 w 147"/>
                <a:gd name="T13" fmla="*/ 28 h 176"/>
                <a:gd name="T14" fmla="*/ 2 w 147"/>
                <a:gd name="T15" fmla="*/ 0 h 176"/>
                <a:gd name="T16" fmla="*/ 146 w 147"/>
                <a:gd name="T17" fmla="*/ 0 h 176"/>
                <a:gd name="T18" fmla="*/ 146 w 147"/>
                <a:gd name="T19" fmla="*/ 9 h 176"/>
                <a:gd name="T20" fmla="*/ 49 w 147"/>
                <a:gd name="T21" fmla="*/ 148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" h="176">
                  <a:moveTo>
                    <a:pt x="49" y="148"/>
                  </a:moveTo>
                  <a:lnTo>
                    <a:pt x="147" y="148"/>
                  </a:lnTo>
                  <a:lnTo>
                    <a:pt x="147" y="176"/>
                  </a:lnTo>
                  <a:lnTo>
                    <a:pt x="0" y="176"/>
                  </a:lnTo>
                  <a:lnTo>
                    <a:pt x="0" y="167"/>
                  </a:lnTo>
                  <a:lnTo>
                    <a:pt x="100" y="28"/>
                  </a:lnTo>
                  <a:lnTo>
                    <a:pt x="2" y="28"/>
                  </a:lnTo>
                  <a:lnTo>
                    <a:pt x="2" y="0"/>
                  </a:lnTo>
                  <a:lnTo>
                    <a:pt x="146" y="0"/>
                  </a:lnTo>
                  <a:lnTo>
                    <a:pt x="146" y="9"/>
                  </a:lnTo>
                  <a:lnTo>
                    <a:pt x="49" y="1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7" name="Freeform 138"/>
            <p:cNvSpPr>
              <a:spLocks noEditPoints="1"/>
            </p:cNvSpPr>
            <p:nvPr/>
          </p:nvSpPr>
          <p:spPr bwMode="auto">
            <a:xfrm>
              <a:off x="6123" y="3291"/>
              <a:ext cx="34" cy="59"/>
            </a:xfrm>
            <a:custGeom>
              <a:avLst/>
              <a:gdLst>
                <a:gd name="T0" fmla="*/ 121 w 152"/>
                <a:gd name="T1" fmla="*/ 247 h 251"/>
                <a:gd name="T2" fmla="*/ 121 w 152"/>
                <a:gd name="T3" fmla="*/ 234 h 251"/>
                <a:gd name="T4" fmla="*/ 74 w 152"/>
                <a:gd name="T5" fmla="*/ 251 h 251"/>
                <a:gd name="T6" fmla="*/ 20 w 152"/>
                <a:gd name="T7" fmla="*/ 227 h 251"/>
                <a:gd name="T8" fmla="*/ 0 w 152"/>
                <a:gd name="T9" fmla="*/ 164 h 251"/>
                <a:gd name="T10" fmla="*/ 23 w 152"/>
                <a:gd name="T11" fmla="*/ 96 h 251"/>
                <a:gd name="T12" fmla="*/ 80 w 152"/>
                <a:gd name="T13" fmla="*/ 68 h 251"/>
                <a:gd name="T14" fmla="*/ 121 w 152"/>
                <a:gd name="T15" fmla="*/ 81 h 251"/>
                <a:gd name="T16" fmla="*/ 121 w 152"/>
                <a:gd name="T17" fmla="*/ 0 h 251"/>
                <a:gd name="T18" fmla="*/ 152 w 152"/>
                <a:gd name="T19" fmla="*/ 0 h 251"/>
                <a:gd name="T20" fmla="*/ 152 w 152"/>
                <a:gd name="T21" fmla="*/ 247 h 251"/>
                <a:gd name="T22" fmla="*/ 121 w 152"/>
                <a:gd name="T23" fmla="*/ 247 h 251"/>
                <a:gd name="T24" fmla="*/ 121 w 152"/>
                <a:gd name="T25" fmla="*/ 112 h 251"/>
                <a:gd name="T26" fmla="*/ 89 w 152"/>
                <a:gd name="T27" fmla="*/ 95 h 251"/>
                <a:gd name="T28" fmla="*/ 48 w 152"/>
                <a:gd name="T29" fmla="*/ 113 h 251"/>
                <a:gd name="T30" fmla="*/ 33 w 152"/>
                <a:gd name="T31" fmla="*/ 161 h 251"/>
                <a:gd name="T32" fmla="*/ 90 w 152"/>
                <a:gd name="T33" fmla="*/ 225 h 251"/>
                <a:gd name="T34" fmla="*/ 108 w 152"/>
                <a:gd name="T35" fmla="*/ 220 h 251"/>
                <a:gd name="T36" fmla="*/ 121 w 152"/>
                <a:gd name="T37" fmla="*/ 210 h 251"/>
                <a:gd name="T38" fmla="*/ 121 w 152"/>
                <a:gd name="T39" fmla="*/ 112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52" h="251">
                  <a:moveTo>
                    <a:pt x="121" y="247"/>
                  </a:moveTo>
                  <a:lnTo>
                    <a:pt x="121" y="234"/>
                  </a:lnTo>
                  <a:cubicBezTo>
                    <a:pt x="110" y="245"/>
                    <a:pt x="95" y="251"/>
                    <a:pt x="74" y="251"/>
                  </a:cubicBezTo>
                  <a:cubicBezTo>
                    <a:pt x="52" y="251"/>
                    <a:pt x="34" y="243"/>
                    <a:pt x="20" y="227"/>
                  </a:cubicBezTo>
                  <a:cubicBezTo>
                    <a:pt x="7" y="211"/>
                    <a:pt x="0" y="190"/>
                    <a:pt x="0" y="164"/>
                  </a:cubicBezTo>
                  <a:cubicBezTo>
                    <a:pt x="0" y="138"/>
                    <a:pt x="8" y="115"/>
                    <a:pt x="23" y="96"/>
                  </a:cubicBezTo>
                  <a:cubicBezTo>
                    <a:pt x="39" y="78"/>
                    <a:pt x="58" y="68"/>
                    <a:pt x="80" y="68"/>
                  </a:cubicBezTo>
                  <a:cubicBezTo>
                    <a:pt x="98" y="68"/>
                    <a:pt x="112" y="73"/>
                    <a:pt x="121" y="81"/>
                  </a:cubicBezTo>
                  <a:lnTo>
                    <a:pt x="121" y="0"/>
                  </a:lnTo>
                  <a:lnTo>
                    <a:pt x="152" y="0"/>
                  </a:lnTo>
                  <a:lnTo>
                    <a:pt x="152" y="247"/>
                  </a:lnTo>
                  <a:lnTo>
                    <a:pt x="121" y="247"/>
                  </a:lnTo>
                  <a:close/>
                  <a:moveTo>
                    <a:pt x="121" y="112"/>
                  </a:moveTo>
                  <a:cubicBezTo>
                    <a:pt x="113" y="101"/>
                    <a:pt x="102" y="95"/>
                    <a:pt x="89" y="95"/>
                  </a:cubicBezTo>
                  <a:cubicBezTo>
                    <a:pt x="72" y="95"/>
                    <a:pt x="58" y="101"/>
                    <a:pt x="48" y="113"/>
                  </a:cubicBezTo>
                  <a:cubicBezTo>
                    <a:pt x="38" y="126"/>
                    <a:pt x="33" y="142"/>
                    <a:pt x="33" y="161"/>
                  </a:cubicBezTo>
                  <a:cubicBezTo>
                    <a:pt x="33" y="203"/>
                    <a:pt x="52" y="225"/>
                    <a:pt x="90" y="225"/>
                  </a:cubicBezTo>
                  <a:cubicBezTo>
                    <a:pt x="95" y="225"/>
                    <a:pt x="101" y="223"/>
                    <a:pt x="108" y="220"/>
                  </a:cubicBezTo>
                  <a:cubicBezTo>
                    <a:pt x="115" y="217"/>
                    <a:pt x="119" y="213"/>
                    <a:pt x="121" y="210"/>
                  </a:cubicBezTo>
                  <a:lnTo>
                    <a:pt x="121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8" name="Freeform 139"/>
            <p:cNvSpPr>
              <a:spLocks noEditPoints="1"/>
            </p:cNvSpPr>
            <p:nvPr/>
          </p:nvSpPr>
          <p:spPr bwMode="auto">
            <a:xfrm>
              <a:off x="6164" y="3287"/>
              <a:ext cx="38" cy="63"/>
            </a:xfrm>
            <a:custGeom>
              <a:avLst/>
              <a:gdLst>
                <a:gd name="T0" fmla="*/ 160 w 163"/>
                <a:gd name="T1" fmla="*/ 182 h 270"/>
                <a:gd name="T2" fmla="*/ 33 w 163"/>
                <a:gd name="T3" fmla="*/ 182 h 270"/>
                <a:gd name="T4" fmla="*/ 50 w 163"/>
                <a:gd name="T5" fmla="*/ 229 h 270"/>
                <a:gd name="T6" fmla="*/ 89 w 163"/>
                <a:gd name="T7" fmla="*/ 244 h 270"/>
                <a:gd name="T8" fmla="*/ 133 w 163"/>
                <a:gd name="T9" fmla="*/ 228 h 270"/>
                <a:gd name="T10" fmla="*/ 147 w 163"/>
                <a:gd name="T11" fmla="*/ 250 h 270"/>
                <a:gd name="T12" fmla="*/ 124 w 163"/>
                <a:gd name="T13" fmla="*/ 263 h 270"/>
                <a:gd name="T14" fmla="*/ 83 w 163"/>
                <a:gd name="T15" fmla="*/ 270 h 270"/>
                <a:gd name="T16" fmla="*/ 26 w 163"/>
                <a:gd name="T17" fmla="*/ 247 h 270"/>
                <a:gd name="T18" fmla="*/ 0 w 163"/>
                <a:gd name="T19" fmla="*/ 181 h 270"/>
                <a:gd name="T20" fmla="*/ 27 w 163"/>
                <a:gd name="T21" fmla="*/ 111 h 270"/>
                <a:gd name="T22" fmla="*/ 83 w 163"/>
                <a:gd name="T23" fmla="*/ 87 h 270"/>
                <a:gd name="T24" fmla="*/ 142 w 163"/>
                <a:gd name="T25" fmla="*/ 109 h 270"/>
                <a:gd name="T26" fmla="*/ 163 w 163"/>
                <a:gd name="T27" fmla="*/ 163 h 270"/>
                <a:gd name="T28" fmla="*/ 160 w 163"/>
                <a:gd name="T29" fmla="*/ 182 h 270"/>
                <a:gd name="T30" fmla="*/ 84 w 163"/>
                <a:gd name="T31" fmla="*/ 114 h 270"/>
                <a:gd name="T32" fmla="*/ 49 w 163"/>
                <a:gd name="T33" fmla="*/ 127 h 270"/>
                <a:gd name="T34" fmla="*/ 34 w 163"/>
                <a:gd name="T35" fmla="*/ 159 h 270"/>
                <a:gd name="T36" fmla="*/ 132 w 163"/>
                <a:gd name="T37" fmla="*/ 159 h 270"/>
                <a:gd name="T38" fmla="*/ 120 w 163"/>
                <a:gd name="T39" fmla="*/ 127 h 270"/>
                <a:gd name="T40" fmla="*/ 84 w 163"/>
                <a:gd name="T41" fmla="*/ 114 h 270"/>
                <a:gd name="T42" fmla="*/ 139 w 163"/>
                <a:gd name="T43" fmla="*/ 1 h 270"/>
                <a:gd name="T44" fmla="*/ 89 w 163"/>
                <a:gd name="T45" fmla="*/ 56 h 270"/>
                <a:gd name="T46" fmla="*/ 71 w 163"/>
                <a:gd name="T47" fmla="*/ 56 h 270"/>
                <a:gd name="T48" fmla="*/ 23 w 163"/>
                <a:gd name="T49" fmla="*/ 0 h 270"/>
                <a:gd name="T50" fmla="*/ 51 w 163"/>
                <a:gd name="T51" fmla="*/ 0 h 270"/>
                <a:gd name="T52" fmla="*/ 80 w 163"/>
                <a:gd name="T53" fmla="*/ 32 h 270"/>
                <a:gd name="T54" fmla="*/ 107 w 163"/>
                <a:gd name="T55" fmla="*/ 1 h 270"/>
                <a:gd name="T56" fmla="*/ 139 w 163"/>
                <a:gd name="T57" fmla="*/ 1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63" h="270">
                  <a:moveTo>
                    <a:pt x="160" y="182"/>
                  </a:moveTo>
                  <a:lnTo>
                    <a:pt x="33" y="182"/>
                  </a:lnTo>
                  <a:cubicBezTo>
                    <a:pt x="33" y="202"/>
                    <a:pt x="39" y="218"/>
                    <a:pt x="50" y="229"/>
                  </a:cubicBezTo>
                  <a:cubicBezTo>
                    <a:pt x="60" y="239"/>
                    <a:pt x="73" y="244"/>
                    <a:pt x="89" y="244"/>
                  </a:cubicBezTo>
                  <a:cubicBezTo>
                    <a:pt x="107" y="244"/>
                    <a:pt x="121" y="238"/>
                    <a:pt x="133" y="228"/>
                  </a:cubicBezTo>
                  <a:lnTo>
                    <a:pt x="147" y="250"/>
                  </a:lnTo>
                  <a:cubicBezTo>
                    <a:pt x="142" y="255"/>
                    <a:pt x="134" y="259"/>
                    <a:pt x="124" y="263"/>
                  </a:cubicBezTo>
                  <a:cubicBezTo>
                    <a:pt x="112" y="268"/>
                    <a:pt x="98" y="270"/>
                    <a:pt x="83" y="270"/>
                  </a:cubicBezTo>
                  <a:cubicBezTo>
                    <a:pt x="60" y="270"/>
                    <a:pt x="42" y="262"/>
                    <a:pt x="26" y="247"/>
                  </a:cubicBezTo>
                  <a:cubicBezTo>
                    <a:pt x="9" y="231"/>
                    <a:pt x="0" y="209"/>
                    <a:pt x="0" y="181"/>
                  </a:cubicBezTo>
                  <a:cubicBezTo>
                    <a:pt x="0" y="152"/>
                    <a:pt x="9" y="128"/>
                    <a:pt x="27" y="111"/>
                  </a:cubicBezTo>
                  <a:cubicBezTo>
                    <a:pt x="43" y="95"/>
                    <a:pt x="61" y="87"/>
                    <a:pt x="83" y="87"/>
                  </a:cubicBezTo>
                  <a:cubicBezTo>
                    <a:pt x="108" y="87"/>
                    <a:pt x="128" y="94"/>
                    <a:pt x="142" y="109"/>
                  </a:cubicBezTo>
                  <a:cubicBezTo>
                    <a:pt x="156" y="122"/>
                    <a:pt x="163" y="140"/>
                    <a:pt x="163" y="163"/>
                  </a:cubicBezTo>
                  <a:cubicBezTo>
                    <a:pt x="163" y="170"/>
                    <a:pt x="162" y="176"/>
                    <a:pt x="160" y="182"/>
                  </a:cubicBezTo>
                  <a:close/>
                  <a:moveTo>
                    <a:pt x="84" y="114"/>
                  </a:moveTo>
                  <a:cubicBezTo>
                    <a:pt x="71" y="114"/>
                    <a:pt x="59" y="118"/>
                    <a:pt x="49" y="127"/>
                  </a:cubicBezTo>
                  <a:cubicBezTo>
                    <a:pt x="40" y="136"/>
                    <a:pt x="35" y="146"/>
                    <a:pt x="34" y="159"/>
                  </a:cubicBezTo>
                  <a:lnTo>
                    <a:pt x="132" y="159"/>
                  </a:lnTo>
                  <a:cubicBezTo>
                    <a:pt x="132" y="146"/>
                    <a:pt x="128" y="136"/>
                    <a:pt x="120" y="127"/>
                  </a:cubicBezTo>
                  <a:cubicBezTo>
                    <a:pt x="111" y="118"/>
                    <a:pt x="99" y="114"/>
                    <a:pt x="84" y="114"/>
                  </a:cubicBezTo>
                  <a:close/>
                  <a:moveTo>
                    <a:pt x="139" y="1"/>
                  </a:moveTo>
                  <a:lnTo>
                    <a:pt x="89" y="56"/>
                  </a:lnTo>
                  <a:lnTo>
                    <a:pt x="71" y="56"/>
                  </a:lnTo>
                  <a:lnTo>
                    <a:pt x="23" y="0"/>
                  </a:lnTo>
                  <a:lnTo>
                    <a:pt x="51" y="0"/>
                  </a:lnTo>
                  <a:lnTo>
                    <a:pt x="80" y="32"/>
                  </a:lnTo>
                  <a:lnTo>
                    <a:pt x="107" y="1"/>
                  </a:lnTo>
                  <a:lnTo>
                    <a:pt x="13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49" name="Freeform 140"/>
            <p:cNvSpPr>
              <a:spLocks/>
            </p:cNvSpPr>
            <p:nvPr/>
          </p:nvSpPr>
          <p:spPr bwMode="auto">
            <a:xfrm>
              <a:off x="6209" y="3291"/>
              <a:ext cx="14" cy="59"/>
            </a:xfrm>
            <a:custGeom>
              <a:avLst/>
              <a:gdLst>
                <a:gd name="T0" fmla="*/ 0 w 61"/>
                <a:gd name="T1" fmla="*/ 198 h 251"/>
                <a:gd name="T2" fmla="*/ 0 w 61"/>
                <a:gd name="T3" fmla="*/ 0 h 251"/>
                <a:gd name="T4" fmla="*/ 31 w 61"/>
                <a:gd name="T5" fmla="*/ 0 h 251"/>
                <a:gd name="T6" fmla="*/ 31 w 61"/>
                <a:gd name="T7" fmla="*/ 193 h 251"/>
                <a:gd name="T8" fmla="*/ 39 w 61"/>
                <a:gd name="T9" fmla="*/ 215 h 251"/>
                <a:gd name="T10" fmla="*/ 61 w 61"/>
                <a:gd name="T11" fmla="*/ 223 h 251"/>
                <a:gd name="T12" fmla="*/ 61 w 61"/>
                <a:gd name="T13" fmla="*/ 251 h 251"/>
                <a:gd name="T14" fmla="*/ 0 w 61"/>
                <a:gd name="T15" fmla="*/ 198 h 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1" h="251">
                  <a:moveTo>
                    <a:pt x="0" y="198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193"/>
                  </a:lnTo>
                  <a:cubicBezTo>
                    <a:pt x="31" y="202"/>
                    <a:pt x="34" y="209"/>
                    <a:pt x="39" y="215"/>
                  </a:cubicBezTo>
                  <a:cubicBezTo>
                    <a:pt x="45" y="220"/>
                    <a:pt x="52" y="223"/>
                    <a:pt x="61" y="223"/>
                  </a:cubicBezTo>
                  <a:lnTo>
                    <a:pt x="61" y="251"/>
                  </a:lnTo>
                  <a:cubicBezTo>
                    <a:pt x="20" y="251"/>
                    <a:pt x="0" y="233"/>
                    <a:pt x="0" y="198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0" name="Freeform 141"/>
            <p:cNvSpPr>
              <a:spLocks noEditPoints="1"/>
            </p:cNvSpPr>
            <p:nvPr/>
          </p:nvSpPr>
          <p:spPr bwMode="auto">
            <a:xfrm>
              <a:off x="6229" y="3287"/>
              <a:ext cx="34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3 w 150"/>
                <a:gd name="T21" fmla="*/ 92 h 269"/>
                <a:gd name="T22" fmla="*/ 63 w 150"/>
                <a:gd name="T23" fmla="*/ 86 h 269"/>
                <a:gd name="T24" fmla="*/ 119 w 150"/>
                <a:gd name="T25" fmla="*/ 104 h 269"/>
                <a:gd name="T26" fmla="*/ 136 w 150"/>
                <a:gd name="T27" fmla="*/ 159 h 269"/>
                <a:gd name="T28" fmla="*/ 136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4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3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2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2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6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7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89" y="153"/>
                    <a:pt x="97" y="154"/>
                    <a:pt x="105" y="157"/>
                  </a:cubicBezTo>
                  <a:cubicBezTo>
                    <a:pt x="105" y="129"/>
                    <a:pt x="92" y="114"/>
                    <a:pt x="67" y="114"/>
                  </a:cubicBezTo>
                  <a:cubicBezTo>
                    <a:pt x="47" y="114"/>
                    <a:pt x="32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3" y="92"/>
                  </a:cubicBezTo>
                  <a:cubicBezTo>
                    <a:pt x="44" y="88"/>
                    <a:pt x="54" y="86"/>
                    <a:pt x="63" y="86"/>
                  </a:cubicBezTo>
                  <a:cubicBezTo>
                    <a:pt x="89" y="86"/>
                    <a:pt x="107" y="92"/>
                    <a:pt x="119" y="104"/>
                  </a:cubicBezTo>
                  <a:cubicBezTo>
                    <a:pt x="131" y="115"/>
                    <a:pt x="136" y="134"/>
                    <a:pt x="136" y="159"/>
                  </a:cubicBezTo>
                  <a:lnTo>
                    <a:pt x="136" y="222"/>
                  </a:lnTo>
                  <a:cubicBezTo>
                    <a:pt x="136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7" y="269"/>
                    <a:pt x="128" y="267"/>
                    <a:pt x="122" y="263"/>
                  </a:cubicBezTo>
                  <a:cubicBezTo>
                    <a:pt x="115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5" y="177"/>
                    <a:pt x="88" y="176"/>
                    <a:pt x="84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3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2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1" name="Freeform 142"/>
            <p:cNvSpPr>
              <a:spLocks/>
            </p:cNvSpPr>
            <p:nvPr/>
          </p:nvSpPr>
          <p:spPr bwMode="auto">
            <a:xfrm>
              <a:off x="6266" y="3308"/>
              <a:ext cx="37" cy="42"/>
            </a:xfrm>
            <a:custGeom>
              <a:avLst/>
              <a:gdLst>
                <a:gd name="T0" fmla="*/ 84 w 161"/>
                <a:gd name="T1" fmla="*/ 180 h 180"/>
                <a:gd name="T2" fmla="*/ 76 w 161"/>
                <a:gd name="T3" fmla="*/ 180 h 180"/>
                <a:gd name="T4" fmla="*/ 0 w 161"/>
                <a:gd name="T5" fmla="*/ 0 h 180"/>
                <a:gd name="T6" fmla="*/ 34 w 161"/>
                <a:gd name="T7" fmla="*/ 0 h 180"/>
                <a:gd name="T8" fmla="*/ 81 w 161"/>
                <a:gd name="T9" fmla="*/ 123 h 180"/>
                <a:gd name="T10" fmla="*/ 128 w 161"/>
                <a:gd name="T11" fmla="*/ 0 h 180"/>
                <a:gd name="T12" fmla="*/ 161 w 161"/>
                <a:gd name="T13" fmla="*/ 0 h 180"/>
                <a:gd name="T14" fmla="*/ 84 w 161"/>
                <a:gd name="T15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180">
                  <a:moveTo>
                    <a:pt x="84" y="180"/>
                  </a:moveTo>
                  <a:lnTo>
                    <a:pt x="76" y="180"/>
                  </a:lnTo>
                  <a:lnTo>
                    <a:pt x="0" y="0"/>
                  </a:lnTo>
                  <a:lnTo>
                    <a:pt x="34" y="0"/>
                  </a:lnTo>
                  <a:lnTo>
                    <a:pt x="81" y="123"/>
                  </a:lnTo>
                  <a:lnTo>
                    <a:pt x="128" y="0"/>
                  </a:lnTo>
                  <a:lnTo>
                    <a:pt x="161" y="0"/>
                  </a:lnTo>
                  <a:lnTo>
                    <a:pt x="84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2" name="Freeform 143"/>
            <p:cNvSpPr>
              <a:spLocks noEditPoints="1"/>
            </p:cNvSpPr>
            <p:nvPr/>
          </p:nvSpPr>
          <p:spPr bwMode="auto">
            <a:xfrm>
              <a:off x="6306" y="3287"/>
              <a:ext cx="35" cy="63"/>
            </a:xfrm>
            <a:custGeom>
              <a:avLst/>
              <a:gdLst>
                <a:gd name="T0" fmla="*/ 108 w 150"/>
                <a:gd name="T1" fmla="*/ 245 h 269"/>
                <a:gd name="T2" fmla="*/ 51 w 150"/>
                <a:gd name="T3" fmla="*/ 269 h 269"/>
                <a:gd name="T4" fmla="*/ 15 w 150"/>
                <a:gd name="T5" fmla="*/ 254 h 269"/>
                <a:gd name="T6" fmla="*/ 0 w 150"/>
                <a:gd name="T7" fmla="*/ 216 h 269"/>
                <a:gd name="T8" fmla="*/ 23 w 150"/>
                <a:gd name="T9" fmla="*/ 171 h 269"/>
                <a:gd name="T10" fmla="*/ 83 w 150"/>
                <a:gd name="T11" fmla="*/ 153 h 269"/>
                <a:gd name="T12" fmla="*/ 105 w 150"/>
                <a:gd name="T13" fmla="*/ 157 h 269"/>
                <a:gd name="T14" fmla="*/ 67 w 150"/>
                <a:gd name="T15" fmla="*/ 114 h 269"/>
                <a:gd name="T16" fmla="*/ 22 w 150"/>
                <a:gd name="T17" fmla="*/ 130 h 269"/>
                <a:gd name="T18" fmla="*/ 9 w 150"/>
                <a:gd name="T19" fmla="*/ 104 h 269"/>
                <a:gd name="T20" fmla="*/ 34 w 150"/>
                <a:gd name="T21" fmla="*/ 92 h 269"/>
                <a:gd name="T22" fmla="*/ 64 w 150"/>
                <a:gd name="T23" fmla="*/ 86 h 269"/>
                <a:gd name="T24" fmla="*/ 119 w 150"/>
                <a:gd name="T25" fmla="*/ 104 h 269"/>
                <a:gd name="T26" fmla="*/ 137 w 150"/>
                <a:gd name="T27" fmla="*/ 159 h 269"/>
                <a:gd name="T28" fmla="*/ 137 w 150"/>
                <a:gd name="T29" fmla="*/ 222 h 269"/>
                <a:gd name="T30" fmla="*/ 150 w 150"/>
                <a:gd name="T31" fmla="*/ 253 h 269"/>
                <a:gd name="T32" fmla="*/ 150 w 150"/>
                <a:gd name="T33" fmla="*/ 269 h 269"/>
                <a:gd name="T34" fmla="*/ 122 w 150"/>
                <a:gd name="T35" fmla="*/ 263 h 269"/>
                <a:gd name="T36" fmla="*/ 108 w 150"/>
                <a:gd name="T37" fmla="*/ 245 h 269"/>
                <a:gd name="T38" fmla="*/ 105 w 150"/>
                <a:gd name="T39" fmla="*/ 179 h 269"/>
                <a:gd name="T40" fmla="*/ 85 w 150"/>
                <a:gd name="T41" fmla="*/ 176 h 269"/>
                <a:gd name="T42" fmla="*/ 46 w 150"/>
                <a:gd name="T43" fmla="*/ 188 h 269"/>
                <a:gd name="T44" fmla="*/ 31 w 150"/>
                <a:gd name="T45" fmla="*/ 217 h 269"/>
                <a:gd name="T46" fmla="*/ 64 w 150"/>
                <a:gd name="T47" fmla="*/ 244 h 269"/>
                <a:gd name="T48" fmla="*/ 105 w 150"/>
                <a:gd name="T49" fmla="*/ 222 h 269"/>
                <a:gd name="T50" fmla="*/ 105 w 150"/>
                <a:gd name="T51" fmla="*/ 179 h 269"/>
                <a:gd name="T52" fmla="*/ 113 w 150"/>
                <a:gd name="T53" fmla="*/ 0 h 269"/>
                <a:gd name="T54" fmla="*/ 75 w 150"/>
                <a:gd name="T55" fmla="*/ 55 h 269"/>
                <a:gd name="T56" fmla="*/ 52 w 150"/>
                <a:gd name="T57" fmla="*/ 55 h 269"/>
                <a:gd name="T58" fmla="*/ 80 w 150"/>
                <a:gd name="T59" fmla="*/ 0 h 269"/>
                <a:gd name="T60" fmla="*/ 113 w 150"/>
                <a:gd name="T61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50" h="269">
                  <a:moveTo>
                    <a:pt x="108" y="245"/>
                  </a:moveTo>
                  <a:cubicBezTo>
                    <a:pt x="96" y="261"/>
                    <a:pt x="77" y="269"/>
                    <a:pt x="51" y="269"/>
                  </a:cubicBezTo>
                  <a:cubicBezTo>
                    <a:pt x="37" y="269"/>
                    <a:pt x="25" y="264"/>
                    <a:pt x="15" y="254"/>
                  </a:cubicBezTo>
                  <a:cubicBezTo>
                    <a:pt x="5" y="244"/>
                    <a:pt x="0" y="231"/>
                    <a:pt x="0" y="216"/>
                  </a:cubicBezTo>
                  <a:cubicBezTo>
                    <a:pt x="0" y="199"/>
                    <a:pt x="8" y="184"/>
                    <a:pt x="23" y="171"/>
                  </a:cubicBezTo>
                  <a:cubicBezTo>
                    <a:pt x="39" y="159"/>
                    <a:pt x="59" y="153"/>
                    <a:pt x="83" y="153"/>
                  </a:cubicBezTo>
                  <a:cubicBezTo>
                    <a:pt x="90" y="153"/>
                    <a:pt x="97" y="154"/>
                    <a:pt x="105" y="157"/>
                  </a:cubicBezTo>
                  <a:cubicBezTo>
                    <a:pt x="105" y="129"/>
                    <a:pt x="93" y="114"/>
                    <a:pt x="67" y="114"/>
                  </a:cubicBezTo>
                  <a:cubicBezTo>
                    <a:pt x="48" y="114"/>
                    <a:pt x="33" y="120"/>
                    <a:pt x="22" y="130"/>
                  </a:cubicBezTo>
                  <a:lnTo>
                    <a:pt x="9" y="104"/>
                  </a:lnTo>
                  <a:cubicBezTo>
                    <a:pt x="15" y="99"/>
                    <a:pt x="23" y="95"/>
                    <a:pt x="34" y="92"/>
                  </a:cubicBezTo>
                  <a:cubicBezTo>
                    <a:pt x="44" y="88"/>
                    <a:pt x="54" y="86"/>
                    <a:pt x="64" y="86"/>
                  </a:cubicBezTo>
                  <a:cubicBezTo>
                    <a:pt x="89" y="86"/>
                    <a:pt x="108" y="92"/>
                    <a:pt x="119" y="104"/>
                  </a:cubicBezTo>
                  <a:cubicBezTo>
                    <a:pt x="131" y="115"/>
                    <a:pt x="137" y="134"/>
                    <a:pt x="137" y="159"/>
                  </a:cubicBezTo>
                  <a:lnTo>
                    <a:pt x="137" y="222"/>
                  </a:lnTo>
                  <a:cubicBezTo>
                    <a:pt x="137" y="238"/>
                    <a:pt x="141" y="248"/>
                    <a:pt x="150" y="253"/>
                  </a:cubicBezTo>
                  <a:lnTo>
                    <a:pt x="150" y="269"/>
                  </a:lnTo>
                  <a:cubicBezTo>
                    <a:pt x="138" y="269"/>
                    <a:pt x="128" y="267"/>
                    <a:pt x="122" y="263"/>
                  </a:cubicBezTo>
                  <a:cubicBezTo>
                    <a:pt x="116" y="260"/>
                    <a:pt x="111" y="254"/>
                    <a:pt x="108" y="245"/>
                  </a:cubicBezTo>
                  <a:close/>
                  <a:moveTo>
                    <a:pt x="105" y="179"/>
                  </a:moveTo>
                  <a:cubicBezTo>
                    <a:pt x="96" y="177"/>
                    <a:pt x="89" y="176"/>
                    <a:pt x="85" y="176"/>
                  </a:cubicBezTo>
                  <a:cubicBezTo>
                    <a:pt x="69" y="176"/>
                    <a:pt x="56" y="180"/>
                    <a:pt x="46" y="188"/>
                  </a:cubicBezTo>
                  <a:cubicBezTo>
                    <a:pt x="36" y="196"/>
                    <a:pt x="31" y="206"/>
                    <a:pt x="31" y="217"/>
                  </a:cubicBezTo>
                  <a:cubicBezTo>
                    <a:pt x="31" y="235"/>
                    <a:pt x="42" y="244"/>
                    <a:pt x="64" y="244"/>
                  </a:cubicBezTo>
                  <a:cubicBezTo>
                    <a:pt x="79" y="244"/>
                    <a:pt x="93" y="237"/>
                    <a:pt x="105" y="222"/>
                  </a:cubicBezTo>
                  <a:lnTo>
                    <a:pt x="105" y="179"/>
                  </a:lnTo>
                  <a:close/>
                  <a:moveTo>
                    <a:pt x="113" y="0"/>
                  </a:moveTo>
                  <a:lnTo>
                    <a:pt x="75" y="55"/>
                  </a:lnTo>
                  <a:lnTo>
                    <a:pt x="52" y="55"/>
                  </a:lnTo>
                  <a:lnTo>
                    <a:pt x="80" y="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3" name="Freeform 144"/>
            <p:cNvSpPr>
              <a:spLocks/>
            </p:cNvSpPr>
            <p:nvPr/>
          </p:nvSpPr>
          <p:spPr bwMode="auto">
            <a:xfrm>
              <a:off x="6348" y="3307"/>
              <a:ext cx="32" cy="42"/>
            </a:xfrm>
            <a:custGeom>
              <a:avLst/>
              <a:gdLst>
                <a:gd name="T0" fmla="*/ 108 w 139"/>
                <a:gd name="T1" fmla="*/ 180 h 180"/>
                <a:gd name="T2" fmla="*/ 108 w 139"/>
                <a:gd name="T3" fmla="*/ 77 h 180"/>
                <a:gd name="T4" fmla="*/ 100 w 139"/>
                <a:gd name="T5" fmla="*/ 38 h 180"/>
                <a:gd name="T6" fmla="*/ 71 w 139"/>
                <a:gd name="T7" fmla="*/ 27 h 180"/>
                <a:gd name="T8" fmla="*/ 49 w 139"/>
                <a:gd name="T9" fmla="*/ 33 h 180"/>
                <a:gd name="T10" fmla="*/ 31 w 139"/>
                <a:gd name="T11" fmla="*/ 49 h 180"/>
                <a:gd name="T12" fmla="*/ 31 w 139"/>
                <a:gd name="T13" fmla="*/ 180 h 180"/>
                <a:gd name="T14" fmla="*/ 0 w 139"/>
                <a:gd name="T15" fmla="*/ 180 h 180"/>
                <a:gd name="T16" fmla="*/ 0 w 139"/>
                <a:gd name="T17" fmla="*/ 4 h 180"/>
                <a:gd name="T18" fmla="*/ 21 w 139"/>
                <a:gd name="T19" fmla="*/ 4 h 180"/>
                <a:gd name="T20" fmla="*/ 31 w 139"/>
                <a:gd name="T21" fmla="*/ 26 h 180"/>
                <a:gd name="T22" fmla="*/ 81 w 139"/>
                <a:gd name="T23" fmla="*/ 0 h 180"/>
                <a:gd name="T24" fmla="*/ 139 w 139"/>
                <a:gd name="T25" fmla="*/ 71 h 180"/>
                <a:gd name="T26" fmla="*/ 139 w 139"/>
                <a:gd name="T27" fmla="*/ 180 h 180"/>
                <a:gd name="T28" fmla="*/ 108 w 139"/>
                <a:gd name="T29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39" h="180">
                  <a:moveTo>
                    <a:pt x="108" y="180"/>
                  </a:moveTo>
                  <a:lnTo>
                    <a:pt x="108" y="77"/>
                  </a:lnTo>
                  <a:cubicBezTo>
                    <a:pt x="108" y="59"/>
                    <a:pt x="105" y="45"/>
                    <a:pt x="100" y="38"/>
                  </a:cubicBezTo>
                  <a:cubicBezTo>
                    <a:pt x="94" y="30"/>
                    <a:pt x="84" y="27"/>
                    <a:pt x="71" y="27"/>
                  </a:cubicBezTo>
                  <a:cubicBezTo>
                    <a:pt x="64" y="27"/>
                    <a:pt x="57" y="29"/>
                    <a:pt x="49" y="33"/>
                  </a:cubicBezTo>
                  <a:cubicBezTo>
                    <a:pt x="41" y="37"/>
                    <a:pt x="35" y="43"/>
                    <a:pt x="31" y="49"/>
                  </a:cubicBezTo>
                  <a:lnTo>
                    <a:pt x="31" y="180"/>
                  </a:lnTo>
                  <a:lnTo>
                    <a:pt x="0" y="180"/>
                  </a:lnTo>
                  <a:lnTo>
                    <a:pt x="0" y="4"/>
                  </a:lnTo>
                  <a:lnTo>
                    <a:pt x="21" y="4"/>
                  </a:lnTo>
                  <a:lnTo>
                    <a:pt x="31" y="26"/>
                  </a:lnTo>
                  <a:cubicBezTo>
                    <a:pt x="41" y="9"/>
                    <a:pt x="58" y="0"/>
                    <a:pt x="81" y="0"/>
                  </a:cubicBezTo>
                  <a:cubicBezTo>
                    <a:pt x="120" y="0"/>
                    <a:pt x="139" y="24"/>
                    <a:pt x="139" y="71"/>
                  </a:cubicBezTo>
                  <a:lnTo>
                    <a:pt x="139" y="180"/>
                  </a:lnTo>
                  <a:lnTo>
                    <a:pt x="108" y="18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  <p:sp>
          <p:nvSpPr>
            <p:cNvPr id="154" name="Freeform 145"/>
            <p:cNvSpPr>
              <a:spLocks noEditPoints="1"/>
            </p:cNvSpPr>
            <p:nvPr/>
          </p:nvSpPr>
          <p:spPr bwMode="auto">
            <a:xfrm>
              <a:off x="6388" y="3287"/>
              <a:ext cx="17" cy="62"/>
            </a:xfrm>
            <a:custGeom>
              <a:avLst/>
              <a:gdLst>
                <a:gd name="T0" fmla="*/ 25 w 76"/>
                <a:gd name="T1" fmla="*/ 266 h 266"/>
                <a:gd name="T2" fmla="*/ 25 w 76"/>
                <a:gd name="T3" fmla="*/ 116 h 266"/>
                <a:gd name="T4" fmla="*/ 0 w 76"/>
                <a:gd name="T5" fmla="*/ 116 h 266"/>
                <a:gd name="T6" fmla="*/ 0 w 76"/>
                <a:gd name="T7" fmla="*/ 90 h 266"/>
                <a:gd name="T8" fmla="*/ 56 w 76"/>
                <a:gd name="T9" fmla="*/ 90 h 266"/>
                <a:gd name="T10" fmla="*/ 56 w 76"/>
                <a:gd name="T11" fmla="*/ 266 h 266"/>
                <a:gd name="T12" fmla="*/ 25 w 76"/>
                <a:gd name="T13" fmla="*/ 266 h 266"/>
                <a:gd name="T14" fmla="*/ 76 w 76"/>
                <a:gd name="T15" fmla="*/ 0 h 266"/>
                <a:gd name="T16" fmla="*/ 39 w 76"/>
                <a:gd name="T17" fmla="*/ 55 h 266"/>
                <a:gd name="T18" fmla="*/ 16 w 76"/>
                <a:gd name="T19" fmla="*/ 55 h 266"/>
                <a:gd name="T20" fmla="*/ 44 w 76"/>
                <a:gd name="T21" fmla="*/ 0 h 266"/>
                <a:gd name="T22" fmla="*/ 76 w 76"/>
                <a:gd name="T23" fmla="*/ 0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" h="266">
                  <a:moveTo>
                    <a:pt x="25" y="266"/>
                  </a:moveTo>
                  <a:lnTo>
                    <a:pt x="25" y="116"/>
                  </a:lnTo>
                  <a:lnTo>
                    <a:pt x="0" y="116"/>
                  </a:lnTo>
                  <a:lnTo>
                    <a:pt x="0" y="90"/>
                  </a:lnTo>
                  <a:lnTo>
                    <a:pt x="56" y="90"/>
                  </a:lnTo>
                  <a:lnTo>
                    <a:pt x="56" y="266"/>
                  </a:lnTo>
                  <a:lnTo>
                    <a:pt x="25" y="266"/>
                  </a:lnTo>
                  <a:close/>
                  <a:moveTo>
                    <a:pt x="76" y="0"/>
                  </a:moveTo>
                  <a:lnTo>
                    <a:pt x="39" y="55"/>
                  </a:lnTo>
                  <a:lnTo>
                    <a:pt x="16" y="55"/>
                  </a:lnTo>
                  <a:lnTo>
                    <a:pt x="44" y="0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>
                <a:latin typeface="Arial" panose="020B0604020202020204" pitchFamily="34" charset="0"/>
              </a:endParaRPr>
            </a:p>
          </p:txBody>
        </p:sp>
      </p:grpSp>
      <p:sp>
        <p:nvSpPr>
          <p:cNvPr id="155" name="Obdélník 154"/>
          <p:cNvSpPr/>
          <p:nvPr/>
        </p:nvSpPr>
        <p:spPr>
          <a:xfrm>
            <a:off x="2468022" y="8011061"/>
            <a:ext cx="135935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err="1">
                <a:latin typeface="Arial" panose="020B0604020202020204" pitchFamily="34" charset="0"/>
              </a:rPr>
              <a:t>Podpora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krajského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akčního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plánování</a:t>
            </a:r>
            <a:r>
              <a:rPr lang="en-US" sz="2600" dirty="0">
                <a:latin typeface="Arial" panose="020B0604020202020204" pitchFamily="34" charset="0"/>
              </a:rPr>
              <a:t> (P-KAP) </a:t>
            </a:r>
            <a:r>
              <a:rPr lang="en-US" sz="2600" dirty="0" err="1">
                <a:latin typeface="Arial" panose="020B0604020202020204" pitchFamily="34" charset="0"/>
              </a:rPr>
              <a:t>zajišťuje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metodickou</a:t>
            </a:r>
            <a:r>
              <a:rPr lang="en-US" sz="2600" dirty="0">
                <a:latin typeface="Arial" panose="020B0604020202020204" pitchFamily="34" charset="0"/>
              </a:rPr>
              <a:t> a </a:t>
            </a:r>
            <a:r>
              <a:rPr lang="en-US" sz="2600" dirty="0" err="1">
                <a:latin typeface="Arial" panose="020B0604020202020204" pitchFamily="34" charset="0"/>
              </a:rPr>
              <a:t>supervizní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podporu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při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využívání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akčního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plánování</a:t>
            </a:r>
            <a:r>
              <a:rPr lang="en-US" sz="2600" dirty="0">
                <a:latin typeface="Arial" panose="020B0604020202020204" pitchFamily="34" charset="0"/>
              </a:rPr>
              <a:t> na </a:t>
            </a:r>
            <a:r>
              <a:rPr lang="en-US" sz="2600" dirty="0" err="1">
                <a:latin typeface="Arial" panose="020B0604020202020204" pitchFamily="34" charset="0"/>
              </a:rPr>
              <a:t>úrovni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kraje</a:t>
            </a:r>
            <a:r>
              <a:rPr lang="en-US" sz="2600" dirty="0">
                <a:latin typeface="Arial" panose="020B0604020202020204" pitchFamily="34" charset="0"/>
              </a:rPr>
              <a:t> a </a:t>
            </a:r>
            <a:r>
              <a:rPr lang="en-US" sz="2600" dirty="0" err="1">
                <a:latin typeface="Arial" panose="020B0604020202020204" pitchFamily="34" charset="0"/>
              </a:rPr>
              <a:t>středních</a:t>
            </a:r>
            <a:r>
              <a:rPr lang="en-US" sz="2600" dirty="0">
                <a:latin typeface="Arial" panose="020B0604020202020204" pitchFamily="34" charset="0"/>
              </a:rPr>
              <a:t> a </a:t>
            </a:r>
            <a:r>
              <a:rPr lang="en-US" sz="2600" dirty="0" err="1">
                <a:latin typeface="Arial" panose="020B0604020202020204" pitchFamily="34" charset="0"/>
              </a:rPr>
              <a:t>vyšších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odborných</a:t>
            </a:r>
            <a:r>
              <a:rPr lang="en-US" sz="2600" dirty="0">
                <a:latin typeface="Arial" panose="020B0604020202020204" pitchFamily="34" charset="0"/>
              </a:rPr>
              <a:t> </a:t>
            </a:r>
            <a:r>
              <a:rPr lang="en-US" sz="2600" dirty="0" err="1">
                <a:latin typeface="Arial" panose="020B0604020202020204" pitchFamily="34" charset="0"/>
              </a:rPr>
              <a:t>škol</a:t>
            </a:r>
            <a:r>
              <a:rPr lang="cs-CZ" sz="2600" dirty="0">
                <a:latin typeface="Arial" panose="020B0604020202020204" pitchFamily="34" charset="0"/>
              </a:rPr>
              <a:t>.</a:t>
            </a:r>
            <a:endParaRPr lang="en-US" sz="2600" dirty="0">
              <a:latin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7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GENARAL LAYOUTS">
  <a:themeElements>
    <a:clrScheme name="SIMPLICITY - Bright Blue">
      <a:dk1>
        <a:srgbClr val="0A091B"/>
      </a:dk1>
      <a:lt1>
        <a:srgbClr val="F2F2F5"/>
      </a:lt1>
      <a:dk2>
        <a:srgbClr val="858591"/>
      </a:dk2>
      <a:lt2>
        <a:srgbClr val="FFFFFF"/>
      </a:lt2>
      <a:accent1>
        <a:srgbClr val="00B0F0"/>
      </a:accent1>
      <a:accent2>
        <a:srgbClr val="C0C0C8"/>
      </a:accent2>
      <a:accent3>
        <a:srgbClr val="00B0F0"/>
      </a:accent3>
      <a:accent4>
        <a:srgbClr val="00B0F0"/>
      </a:accent4>
      <a:accent5>
        <a:srgbClr val="00B0F0"/>
      </a:accent5>
      <a:accent6>
        <a:srgbClr val="00B0F0"/>
      </a:accent6>
      <a:hlink>
        <a:srgbClr val="0084B4"/>
      </a:hlink>
      <a:folHlink>
        <a:srgbClr val="5CD3FF"/>
      </a:folHlink>
    </a:clrScheme>
    <a:fontScheme name="Simplicity - Roboto">
      <a:majorFont>
        <a:latin typeface="Roboto Condensed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635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8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 cap="sq">
          <a:solidFill>
            <a:schemeClr val="accent2"/>
          </a:solidFill>
          <a:bevel/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2">
                <a:lumMod val="7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9388</TotalTime>
  <Words>480</Words>
  <Application>Microsoft Office PowerPoint</Application>
  <PresentationFormat>Vlastní</PresentationFormat>
  <Paragraphs>69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Roboto Condensed</vt:lpstr>
      <vt:lpstr>Roboto</vt:lpstr>
      <vt:lpstr>Arial</vt:lpstr>
      <vt:lpstr>GENARAL LAYOUTS</vt:lpstr>
      <vt:lpstr>Prezentace aplikace PowerPoint</vt:lpstr>
      <vt:lpstr>Prezentace aplikace PowerPoint</vt:lpstr>
      <vt:lpstr>Kariérové poradenství a jeho služby</vt:lpstr>
      <vt:lpstr>Jak vnímáme proces kvality v kariérovém poradenství</vt:lpstr>
      <vt:lpstr>Co kariérovému poradenství nabízí Europass?</vt:lpstr>
      <vt:lpstr>Výhody Europass pro uživatele</vt:lpstr>
      <vt:lpstr>Přínosy z hlediska kariérového poradenství</vt:lpstr>
      <vt:lpstr>Zkušenosti z praxe – na základě rozhovorů</vt:lpstr>
      <vt:lpstr>Prezentace aplikace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Палотенце</dc:creator>
  <cp:lastModifiedBy>Palánová Irena</cp:lastModifiedBy>
  <cp:revision>1104</cp:revision>
  <cp:lastPrinted>2018-11-05T17:10:50Z</cp:lastPrinted>
  <dcterms:created xsi:type="dcterms:W3CDTF">2015-01-20T11:47:48Z</dcterms:created>
  <dcterms:modified xsi:type="dcterms:W3CDTF">2018-11-09T19:16:20Z</dcterms:modified>
</cp:coreProperties>
</file>