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14"/>
  </p:notesMasterIdLst>
  <p:sldIdLst>
    <p:sldId id="324" r:id="rId2"/>
    <p:sldId id="736" r:id="rId3"/>
    <p:sldId id="747" r:id="rId4"/>
    <p:sldId id="746" r:id="rId5"/>
    <p:sldId id="748" r:id="rId6"/>
    <p:sldId id="749" r:id="rId7"/>
    <p:sldId id="750" r:id="rId8"/>
    <p:sldId id="751" r:id="rId9"/>
    <p:sldId id="752" r:id="rId10"/>
    <p:sldId id="753" r:id="rId11"/>
    <p:sldId id="744" r:id="rId12"/>
    <p:sldId id="716" r:id="rId13"/>
  </p:sldIdLst>
  <p:sldSz cx="18288000" cy="10287000"/>
  <p:notesSz cx="6858000" cy="9144000"/>
  <p:embeddedFontLs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Roboto Condensed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C3E1"/>
    <a:srgbClr val="63636E"/>
    <a:srgbClr val="FBFBFB"/>
    <a:srgbClr val="F2B800"/>
    <a:srgbClr val="4FA7EF"/>
    <a:srgbClr val="F250F2"/>
    <a:srgbClr val="45E33D"/>
    <a:srgbClr val="E642DE"/>
    <a:srgbClr val="64D4EA"/>
    <a:srgbClr val="4CC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9" autoAdjust="0"/>
    <p:restoredTop sz="96305" autoAdjust="0"/>
  </p:normalViewPr>
  <p:slideViewPr>
    <p:cSldViewPr>
      <p:cViewPr varScale="1">
        <p:scale>
          <a:sx n="66" d="100"/>
          <a:sy n="66" d="100"/>
        </p:scale>
        <p:origin x="126" y="276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08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39200"/>
            <a:ext cx="68564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139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346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431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7474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2144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50131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5403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81408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207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42333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5433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P-KAP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P-KAP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hape 12"/>
          <p:cNvCxnSpPr/>
          <p:nvPr/>
        </p:nvCxnSpPr>
        <p:spPr>
          <a:xfrm>
            <a:off x="704850" y="647700"/>
            <a:ext cx="0" cy="1028700"/>
          </a:xfrm>
          <a:prstGeom prst="straightConnector1">
            <a:avLst/>
          </a:prstGeom>
          <a:noFill/>
          <a:ln w="63500" cap="flat" cmpd="sng">
            <a:solidFill>
              <a:srgbClr val="2BC3E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943120" y="804258"/>
            <a:ext cx="16506677" cy="6463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Font typeface="Roboto"/>
              <a:buNone/>
              <a:defRPr sz="4000" b="1" i="0" u="none" strike="noStrike" cap="none">
                <a:solidFill>
                  <a:srgbClr val="2BC3E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623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88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DNA">
  <p:cSld name="1_PRAZDNA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40" r:id="rId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943120" y="804258"/>
            <a:ext cx="1734487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ct val="25000"/>
              <a:buFont typeface="Roboto"/>
              <a:buNone/>
            </a:pPr>
            <a:r>
              <a:rPr lang="cs-CZ" sz="4800" dirty="0" smtClean="0">
                <a:latin typeface="Arial"/>
                <a:ea typeface="Arial"/>
                <a:cs typeface="Arial"/>
                <a:sym typeface="Arial"/>
              </a:rPr>
              <a:t>Výstupy z ŠAP – Podpora odborného vzdělávání</a:t>
            </a:r>
            <a:endParaRPr lang="cs-CZ" sz="480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00300"/>
            <a:ext cx="8650394" cy="6477000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>
            <a:off x="9067800" y="3314700"/>
            <a:ext cx="1066800" cy="457200"/>
          </a:xfrm>
          <a:prstGeom prst="rightArrow">
            <a:avLst/>
          </a:prstGeom>
          <a:solidFill>
            <a:srgbClr val="2BC3E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838200" y="3162300"/>
            <a:ext cx="8229600" cy="762000"/>
          </a:xfrm>
          <a:prstGeom prst="roundRect">
            <a:avLst/>
          </a:prstGeom>
          <a:noFill/>
          <a:ln w="38100">
            <a:solidFill>
              <a:srgbClr val="2BC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600" y="2400300"/>
            <a:ext cx="714388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7"/>
          <p:cNvSpPr txBox="1"/>
          <p:nvPr/>
        </p:nvSpPr>
        <p:spPr>
          <a:xfrm>
            <a:off x="3200400" y="3969603"/>
            <a:ext cx="11887200" cy="2611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600" b="1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děkuji za </a:t>
            </a:r>
            <a:r>
              <a:rPr lang="cs-CZ" sz="6600" b="1" dirty="0" smtClean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pozornost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dirty="0" smtClean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martin.ulovec@nuv.cz</a:t>
            </a:r>
            <a:endParaRPr lang="cs-CZ" sz="3200" dirty="0" smtClean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dirty="0" smtClean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Vedoucí analytik projektu </a:t>
            </a:r>
            <a:r>
              <a:rPr lang="cs-CZ" sz="3200" dirty="0" smtClean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P-KAP</a:t>
            </a:r>
            <a:endParaRPr sz="3200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5" name="Google Shape;415;p27"/>
          <p:cNvGrpSpPr/>
          <p:nvPr/>
        </p:nvGrpSpPr>
        <p:grpSpPr>
          <a:xfrm>
            <a:off x="3505200" y="3903702"/>
            <a:ext cx="685800" cy="685800"/>
            <a:chOff x="6324600" y="4114799"/>
            <a:chExt cx="685800" cy="685800"/>
          </a:xfrm>
        </p:grpSpPr>
        <p:cxnSp>
          <p:nvCxnSpPr>
            <p:cNvPr id="416" name="Google Shape;416;p27"/>
            <p:cNvCxnSpPr/>
            <p:nvPr/>
          </p:nvCxnSpPr>
          <p:spPr>
            <a:xfrm rot="10800000">
              <a:off x="6324600" y="4114799"/>
              <a:ext cx="0" cy="685800"/>
            </a:xfrm>
            <a:prstGeom prst="straightConnector1">
              <a:avLst/>
            </a:prstGeom>
            <a:noFill/>
            <a:ln w="38100" cap="sq" cmpd="sng">
              <a:solidFill>
                <a:srgbClr val="2BC3E1"/>
              </a:solidFill>
              <a:prstDash val="solid"/>
              <a:bevel/>
              <a:headEnd type="none" w="sm" len="sm"/>
              <a:tailEnd type="none" w="sm" len="sm"/>
            </a:ln>
          </p:spPr>
        </p:cxnSp>
        <p:cxnSp>
          <p:nvCxnSpPr>
            <p:cNvPr id="417" name="Google Shape;417;p27"/>
            <p:cNvCxnSpPr/>
            <p:nvPr/>
          </p:nvCxnSpPr>
          <p:spPr>
            <a:xfrm>
              <a:off x="6324600" y="4114799"/>
              <a:ext cx="685800" cy="0"/>
            </a:xfrm>
            <a:prstGeom prst="straightConnector1">
              <a:avLst/>
            </a:prstGeom>
            <a:noFill/>
            <a:ln w="38100" cap="sq" cmpd="sng">
              <a:solidFill>
                <a:srgbClr val="2BC3E1"/>
              </a:solidFill>
              <a:prstDash val="solid"/>
              <a:bevel/>
              <a:headEnd type="none" w="sm" len="sm"/>
              <a:tailEnd type="none" w="sm" len="sm"/>
            </a:ln>
          </p:spPr>
        </p:cxnSp>
      </p:grpSp>
      <p:grpSp>
        <p:nvGrpSpPr>
          <p:cNvPr id="418" name="Google Shape;418;p27"/>
          <p:cNvGrpSpPr/>
          <p:nvPr/>
        </p:nvGrpSpPr>
        <p:grpSpPr>
          <a:xfrm rot="10800000">
            <a:off x="14401800" y="5895201"/>
            <a:ext cx="685800" cy="685800"/>
            <a:chOff x="6324600" y="4114799"/>
            <a:chExt cx="685800" cy="685800"/>
          </a:xfrm>
        </p:grpSpPr>
        <p:cxnSp>
          <p:nvCxnSpPr>
            <p:cNvPr id="419" name="Google Shape;419;p27"/>
            <p:cNvCxnSpPr/>
            <p:nvPr/>
          </p:nvCxnSpPr>
          <p:spPr>
            <a:xfrm rot="10800000">
              <a:off x="6324600" y="4114799"/>
              <a:ext cx="0" cy="685800"/>
            </a:xfrm>
            <a:prstGeom prst="straightConnector1">
              <a:avLst/>
            </a:prstGeom>
            <a:noFill/>
            <a:ln w="38100" cap="sq" cmpd="sng">
              <a:solidFill>
                <a:srgbClr val="2BC3E1"/>
              </a:solidFill>
              <a:prstDash val="solid"/>
              <a:bevel/>
              <a:headEnd type="none" w="sm" len="sm"/>
              <a:tailEnd type="none" w="sm" len="sm"/>
            </a:ln>
          </p:spPr>
        </p:cxnSp>
        <p:cxnSp>
          <p:nvCxnSpPr>
            <p:cNvPr id="420" name="Google Shape;420;p27"/>
            <p:cNvCxnSpPr/>
            <p:nvPr/>
          </p:nvCxnSpPr>
          <p:spPr>
            <a:xfrm>
              <a:off x="6324600" y="4114799"/>
              <a:ext cx="685800" cy="0"/>
            </a:xfrm>
            <a:prstGeom prst="straightConnector1">
              <a:avLst/>
            </a:prstGeom>
            <a:noFill/>
            <a:ln w="38100" cap="sq" cmpd="sng">
              <a:solidFill>
                <a:srgbClr val="2BC3E1"/>
              </a:solidFill>
              <a:prstDash val="solid"/>
              <a:bevel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144634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Shape 294"/>
          <p:cNvGrpSpPr/>
          <p:nvPr/>
        </p:nvGrpSpPr>
        <p:grpSpPr>
          <a:xfrm>
            <a:off x="1524000" y="7734300"/>
            <a:ext cx="1100914" cy="1346369"/>
            <a:chOff x="5384" y="2780"/>
            <a:chExt cx="758" cy="927"/>
          </a:xfrm>
        </p:grpSpPr>
        <p:sp>
          <p:nvSpPr>
            <p:cNvPr id="295" name="Shape 295"/>
            <p:cNvSpPr/>
            <p:nvPr/>
          </p:nvSpPr>
          <p:spPr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5384" y="2780"/>
              <a:ext cx="346" cy="374"/>
            </a:xfrm>
            <a:custGeom>
              <a:avLst/>
              <a:gdLst/>
              <a:ahLst/>
              <a:cxnLst/>
              <a:rect l="0" t="0" r="0" b="0"/>
              <a:pathLst>
                <a:path w="1491" h="1629" extrusionOk="0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5384" y="2780"/>
              <a:ext cx="758" cy="927"/>
            </a:xfrm>
            <a:custGeom>
              <a:avLst/>
              <a:gdLst/>
              <a:ahLst/>
              <a:cxnLst/>
              <a:rect l="0" t="0" r="0" b="0"/>
              <a:pathLst>
                <a:path w="3263" h="4032" extrusionOk="0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5601" y="3334"/>
              <a:ext cx="541" cy="196"/>
            </a:xfrm>
            <a:custGeom>
              <a:avLst/>
              <a:gdLst/>
              <a:ahLst/>
              <a:cxnLst/>
              <a:rect l="0" t="0" r="0" b="0"/>
              <a:pathLst>
                <a:path w="2329" h="855" extrusionOk="0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Shape 299"/>
          <p:cNvSpPr/>
          <p:nvPr/>
        </p:nvSpPr>
        <p:spPr>
          <a:xfrm>
            <a:off x="13258800" y="7924452"/>
            <a:ext cx="448151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62626D"/>
                </a:solidFill>
                <a:latin typeface="Arial"/>
                <a:ea typeface="Arial"/>
                <a:cs typeface="Arial"/>
                <a:sym typeface="Arial"/>
              </a:rPr>
              <a:t>Národní ústav pro vzdělávání</a:t>
            </a:r>
            <a:r>
              <a:rPr lang="cs-CZ" sz="2000">
                <a:solidFill>
                  <a:srgbClr val="62626D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2000">
                <a:solidFill>
                  <a:srgbClr val="6262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>
                <a:solidFill>
                  <a:srgbClr val="62626D"/>
                </a:solidFill>
                <a:latin typeface="Arial"/>
                <a:ea typeface="Arial"/>
                <a:cs typeface="Arial"/>
                <a:sym typeface="Arial"/>
              </a:rPr>
              <a:t>podpora krajského akčního plánování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62626D"/>
                </a:solidFill>
                <a:latin typeface="Arial"/>
                <a:ea typeface="Arial"/>
                <a:cs typeface="Arial"/>
                <a:sym typeface="Arial"/>
              </a:rPr>
              <a:t>www.pkap.cz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5761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/>
          <p:nvPr/>
        </p:nvSpPr>
        <p:spPr>
          <a:xfrm>
            <a:off x="3200400" y="4162842"/>
            <a:ext cx="118872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600" b="1" dirty="0" smtClean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Datová opora pro </a:t>
            </a:r>
            <a:br>
              <a:rPr lang="cs-CZ" sz="6600" b="1" dirty="0" smtClean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6600" b="1" dirty="0" smtClean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nastavení cyklu kvality</a:t>
            </a:r>
            <a:endParaRPr lang="cs-CZ" sz="6600" b="1" dirty="0" smtClean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6600" b="1" dirty="0" smtClean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7"/>
          <p:cNvGrpSpPr/>
          <p:nvPr/>
        </p:nvGrpSpPr>
        <p:grpSpPr>
          <a:xfrm>
            <a:off x="4114800" y="4305300"/>
            <a:ext cx="685800" cy="685800"/>
            <a:chOff x="6324600" y="4114799"/>
            <a:chExt cx="685800" cy="685800"/>
          </a:xfrm>
        </p:grpSpPr>
        <p:cxnSp>
          <p:nvCxnSpPr>
            <p:cNvPr id="173" name="Google Shape;173;p7"/>
            <p:cNvCxnSpPr/>
            <p:nvPr/>
          </p:nvCxnSpPr>
          <p:spPr>
            <a:xfrm rot="10800000">
              <a:off x="6324600" y="4114799"/>
              <a:ext cx="0" cy="685800"/>
            </a:xfrm>
            <a:prstGeom prst="straightConnector1">
              <a:avLst/>
            </a:prstGeom>
            <a:noFill/>
            <a:ln w="38100" cap="sq" cmpd="sng">
              <a:solidFill>
                <a:srgbClr val="2BC3E1"/>
              </a:solidFill>
              <a:prstDash val="solid"/>
              <a:bevel/>
              <a:headEnd type="none" w="sm" len="sm"/>
              <a:tailEnd type="none" w="sm" len="sm"/>
            </a:ln>
          </p:spPr>
        </p:cxnSp>
        <p:cxnSp>
          <p:nvCxnSpPr>
            <p:cNvPr id="174" name="Google Shape;174;p7"/>
            <p:cNvCxnSpPr/>
            <p:nvPr/>
          </p:nvCxnSpPr>
          <p:spPr>
            <a:xfrm>
              <a:off x="6324600" y="4114799"/>
              <a:ext cx="685800" cy="0"/>
            </a:xfrm>
            <a:prstGeom prst="straightConnector1">
              <a:avLst/>
            </a:prstGeom>
            <a:noFill/>
            <a:ln w="38100" cap="sq" cmpd="sng">
              <a:solidFill>
                <a:srgbClr val="2BC3E1"/>
              </a:solidFill>
              <a:prstDash val="solid"/>
              <a:bevel/>
              <a:headEnd type="none" w="sm" len="sm"/>
              <a:tailEnd type="none" w="sm" len="sm"/>
            </a:ln>
          </p:spPr>
        </p:cxnSp>
      </p:grpSp>
      <p:grpSp>
        <p:nvGrpSpPr>
          <p:cNvPr id="175" name="Google Shape;175;p7"/>
          <p:cNvGrpSpPr/>
          <p:nvPr/>
        </p:nvGrpSpPr>
        <p:grpSpPr>
          <a:xfrm rot="10800000">
            <a:off x="13487400" y="5829300"/>
            <a:ext cx="685800" cy="685800"/>
            <a:chOff x="6324600" y="4114799"/>
            <a:chExt cx="685800" cy="685800"/>
          </a:xfrm>
        </p:grpSpPr>
        <p:cxnSp>
          <p:nvCxnSpPr>
            <p:cNvPr id="176" name="Google Shape;176;p7"/>
            <p:cNvCxnSpPr/>
            <p:nvPr/>
          </p:nvCxnSpPr>
          <p:spPr>
            <a:xfrm rot="10800000">
              <a:off x="6324600" y="4114799"/>
              <a:ext cx="0" cy="685800"/>
            </a:xfrm>
            <a:prstGeom prst="straightConnector1">
              <a:avLst/>
            </a:prstGeom>
            <a:noFill/>
            <a:ln w="38100" cap="sq" cmpd="sng">
              <a:solidFill>
                <a:srgbClr val="2BC3E1"/>
              </a:solidFill>
              <a:prstDash val="solid"/>
              <a:bevel/>
              <a:headEnd type="none" w="sm" len="sm"/>
              <a:tailEnd type="none" w="sm" len="sm"/>
            </a:ln>
          </p:spPr>
        </p:cxnSp>
        <p:cxnSp>
          <p:nvCxnSpPr>
            <p:cNvPr id="177" name="Google Shape;177;p7"/>
            <p:cNvCxnSpPr/>
            <p:nvPr/>
          </p:nvCxnSpPr>
          <p:spPr>
            <a:xfrm>
              <a:off x="6324600" y="4114799"/>
              <a:ext cx="685800" cy="0"/>
            </a:xfrm>
            <a:prstGeom prst="straightConnector1">
              <a:avLst/>
            </a:prstGeom>
            <a:noFill/>
            <a:ln w="38100" cap="sq" cmpd="sng">
              <a:solidFill>
                <a:srgbClr val="2BC3E1"/>
              </a:solidFill>
              <a:prstDash val="solid"/>
              <a:bevel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17462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943120" y="1943100"/>
            <a:ext cx="10867880" cy="762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63636E"/>
                </a:solidFill>
                <a:latin typeface="+mj-lt"/>
              </a:rPr>
              <a:t>Datová opora a saturace potřeb krajů </a:t>
            </a:r>
            <a:r>
              <a:rPr lang="cs-CZ" sz="3200" dirty="0" smtClean="0">
                <a:solidFill>
                  <a:srgbClr val="63636E"/>
                </a:solidFill>
                <a:latin typeface="+mj-lt"/>
              </a:rPr>
              <a:t>– evaluace </a:t>
            </a:r>
            <a:br>
              <a:rPr lang="cs-CZ" sz="3200" dirty="0" smtClean="0">
                <a:solidFill>
                  <a:srgbClr val="63636E"/>
                </a:solidFill>
                <a:latin typeface="+mj-lt"/>
              </a:rPr>
            </a:br>
            <a:r>
              <a:rPr lang="cs-CZ" sz="3200" dirty="0" smtClean="0">
                <a:solidFill>
                  <a:srgbClr val="63636E"/>
                </a:solidFill>
                <a:latin typeface="+mj-lt"/>
              </a:rPr>
              <a:t>KAP I a příprava KAP II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63636E"/>
                </a:solidFill>
                <a:latin typeface="+mj-lt"/>
              </a:rPr>
              <a:t>Tvorba a revize PA a ŠAP </a:t>
            </a:r>
            <a:r>
              <a:rPr lang="cs-CZ" sz="3200" dirty="0" smtClean="0">
                <a:solidFill>
                  <a:srgbClr val="63636E"/>
                </a:solidFill>
                <a:latin typeface="+mj-lt"/>
              </a:rPr>
              <a:t>na úrovni škol</a:t>
            </a:r>
            <a:endParaRPr lang="cs-CZ" sz="3200" dirty="0">
              <a:solidFill>
                <a:srgbClr val="63636E"/>
              </a:solidFill>
              <a:latin typeface="+mj-lt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3200" b="1" dirty="0" err="1" smtClean="0">
                <a:solidFill>
                  <a:srgbClr val="63636E"/>
                </a:solidFill>
                <a:latin typeface="+mj-lt"/>
              </a:rPr>
              <a:t>Autoevaluace</a:t>
            </a:r>
            <a:r>
              <a:rPr lang="cs-CZ" sz="3200" b="1" dirty="0" smtClean="0">
                <a:solidFill>
                  <a:srgbClr val="63636E"/>
                </a:solidFill>
                <a:latin typeface="+mj-lt"/>
              </a:rPr>
              <a:t> školy a sledování jejího posunu </a:t>
            </a:r>
            <a:br>
              <a:rPr lang="cs-CZ" sz="3200" b="1" dirty="0" smtClean="0">
                <a:solidFill>
                  <a:srgbClr val="63636E"/>
                </a:solidFill>
                <a:latin typeface="+mj-lt"/>
              </a:rPr>
            </a:br>
            <a:r>
              <a:rPr lang="cs-CZ" sz="3200" dirty="0" smtClean="0">
                <a:solidFill>
                  <a:srgbClr val="63636E"/>
                </a:solidFill>
                <a:latin typeface="+mj-lt"/>
              </a:rPr>
              <a:t>v rámci oblastí intervencí definovaných OP VVV (stanovení / dosažení cílů na úrovni školy)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63636E"/>
                </a:solidFill>
                <a:latin typeface="+mj-lt"/>
              </a:rPr>
              <a:t>Projektová činnost SŠ a VOŠ </a:t>
            </a:r>
            <a:r>
              <a:rPr lang="cs-CZ" sz="3200" dirty="0" smtClean="0">
                <a:solidFill>
                  <a:srgbClr val="63636E"/>
                </a:solidFill>
                <a:latin typeface="+mj-lt"/>
              </a:rPr>
              <a:t>v rámci výzev OP VVV</a:t>
            </a:r>
          </a:p>
          <a:p>
            <a:pPr marL="11430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63636E"/>
                </a:solidFill>
                <a:latin typeface="+mj-lt"/>
              </a:rPr>
              <a:t>Evaluace projektové činnosti SŠ a VOŠ v rámci výzvy OP VVV (Šablony I)</a:t>
            </a:r>
          </a:p>
          <a:p>
            <a:pPr marL="11430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63636E"/>
                </a:solidFill>
                <a:latin typeface="+mj-lt"/>
              </a:rPr>
              <a:t>Vyhodnocení povinných oblastí intervencí v rámci podání žádosti o podporu prostřednictvím výzvy pro SŠ a VOŠ v rámci OP VVV (Šablony II)</a:t>
            </a:r>
            <a:r>
              <a:rPr lang="cs-CZ" sz="3200" dirty="0" smtClean="0">
                <a:solidFill>
                  <a:srgbClr val="63636E"/>
                </a:solidFill>
                <a:latin typeface="+mj-lt"/>
              </a:rPr>
              <a:t>	</a:t>
            </a:r>
            <a:endParaRPr lang="cs-CZ" sz="3200" dirty="0">
              <a:solidFill>
                <a:srgbClr val="63636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63636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63636E"/>
              </a:solidFill>
              <a:latin typeface="+mj-lt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63636E"/>
              </a:solidFill>
              <a:latin typeface="+mj-lt"/>
            </a:endParaRP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600" dirty="0">
              <a:solidFill>
                <a:srgbClr val="63636E"/>
              </a:solidFill>
              <a:latin typeface="+mj-lt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943120" y="804258"/>
            <a:ext cx="1734487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ct val="25000"/>
              <a:buFont typeface="Roboto"/>
              <a:buNone/>
            </a:pPr>
            <a:r>
              <a:rPr lang="cs-CZ" sz="4800" dirty="0" smtClean="0">
                <a:latin typeface="Arial"/>
                <a:ea typeface="Arial"/>
                <a:cs typeface="Arial"/>
                <a:sym typeface="Arial"/>
              </a:rPr>
              <a:t>Dotazníkové šetření – cíle</a:t>
            </a:r>
            <a:endParaRPr lang="cs-CZ" sz="480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398" y="1943100"/>
            <a:ext cx="5235549" cy="34903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398" y="5707214"/>
            <a:ext cx="5235549" cy="291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5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1066800" y="1954696"/>
            <a:ext cx="10972800" cy="79894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cs-CZ" sz="3200" b="1" dirty="0" smtClean="0">
                <a:solidFill>
                  <a:srgbClr val="63636E"/>
                </a:solidFill>
                <a:latin typeface="+mj-lt"/>
              </a:rPr>
              <a:t>Sběr </a:t>
            </a:r>
            <a:r>
              <a:rPr lang="cs-CZ" sz="3200" b="1" dirty="0">
                <a:solidFill>
                  <a:srgbClr val="63636E"/>
                </a:solidFill>
                <a:latin typeface="+mj-lt"/>
              </a:rPr>
              <a:t>dat ve dvou hlavních fázích: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63636E"/>
                </a:solidFill>
                <a:latin typeface="+mj-lt"/>
              </a:rPr>
              <a:t>Celoplošné šetření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3636E"/>
                </a:solidFill>
                <a:latin typeface="+mj-lt"/>
              </a:rPr>
              <a:t>Datová opora krajů (výstupy z šetření jako podklad pro evaluaci KAP I, příprava KAP II)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3636E"/>
                </a:solidFill>
                <a:latin typeface="+mj-lt"/>
              </a:rPr>
              <a:t>Evaluace projektové činnosti (Šablony I)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3636E"/>
                </a:solidFill>
                <a:latin typeface="+mj-lt"/>
              </a:rPr>
              <a:t>Zapojení do připravované výzvy OP VVV (Šablony II</a:t>
            </a:r>
            <a:r>
              <a:rPr lang="cs-CZ" sz="2800" dirty="0" smtClean="0">
                <a:solidFill>
                  <a:srgbClr val="63636E"/>
                </a:solidFill>
                <a:latin typeface="+mj-lt"/>
              </a:rPr>
              <a:t>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63636E"/>
                </a:solidFill>
                <a:latin typeface="+mj-lt"/>
              </a:rPr>
              <a:t>Tvorba a revize PA a ŠAP</a:t>
            </a:r>
            <a:endParaRPr lang="cs-CZ" sz="2800" dirty="0">
              <a:solidFill>
                <a:srgbClr val="63636E"/>
              </a:solidFill>
              <a:latin typeface="+mj-lt"/>
            </a:endParaRP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3636E"/>
                </a:solidFill>
                <a:latin typeface="+mj-lt"/>
              </a:rPr>
              <a:t>Termín realizace: říjen – listopad 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63636E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63636E"/>
                </a:solidFill>
                <a:latin typeface="+mj-lt"/>
              </a:rPr>
              <a:t>Aktualizace dat </a:t>
            </a:r>
            <a:r>
              <a:rPr lang="cs-CZ" sz="3200" dirty="0">
                <a:solidFill>
                  <a:srgbClr val="63636E"/>
                </a:solidFill>
                <a:latin typeface="+mj-lt"/>
              </a:rPr>
              <a:t>ve vazbě na termín ukončení projektové činnosti </a:t>
            </a:r>
            <a:r>
              <a:rPr lang="cs-CZ" sz="3200" dirty="0" smtClean="0">
                <a:solidFill>
                  <a:srgbClr val="63636E"/>
                </a:solidFill>
                <a:latin typeface="+mj-lt"/>
              </a:rPr>
              <a:t>škol a podání žádosti o podporu</a:t>
            </a:r>
            <a:endParaRPr lang="cs-CZ" sz="3200" dirty="0">
              <a:solidFill>
                <a:srgbClr val="63636E"/>
              </a:solidFill>
              <a:latin typeface="+mj-lt"/>
            </a:endParaRP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3636E"/>
                </a:solidFill>
                <a:latin typeface="+mj-lt"/>
              </a:rPr>
              <a:t>Není povinná aktivita, pouze v případě potřeby na úrovni školy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3636E"/>
                </a:solidFill>
                <a:latin typeface="+mj-lt"/>
              </a:rPr>
              <a:t>Aktualizace dat pro evaluaci šablon (Šablony I)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3636E"/>
                </a:solidFill>
                <a:latin typeface="+mj-lt"/>
              </a:rPr>
              <a:t>Zapojení do připravované výzvy OP VVV (Šablony II)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3636E"/>
                </a:solidFill>
                <a:latin typeface="+mj-lt"/>
              </a:rPr>
              <a:t>Termín realizace: </a:t>
            </a:r>
            <a:r>
              <a:rPr lang="cs-CZ" sz="2800" dirty="0" smtClean="0">
                <a:solidFill>
                  <a:srgbClr val="63636E"/>
                </a:solidFill>
                <a:latin typeface="+mj-lt"/>
              </a:rPr>
              <a:t>září 2019</a:t>
            </a:r>
            <a:endParaRPr lang="cs-CZ" sz="3200" dirty="0">
              <a:solidFill>
                <a:srgbClr val="63636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63636E"/>
              </a:solidFill>
              <a:latin typeface="+mj-lt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63636E"/>
              </a:solidFill>
              <a:latin typeface="+mj-lt"/>
            </a:endParaRP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600" dirty="0">
              <a:solidFill>
                <a:srgbClr val="63636E"/>
              </a:solidFill>
              <a:latin typeface="+mj-lt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943120" y="804258"/>
            <a:ext cx="1734487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ct val="25000"/>
              <a:buFont typeface="Roboto"/>
              <a:buNone/>
            </a:pPr>
            <a:r>
              <a:rPr lang="cs-CZ" sz="4800" dirty="0" smtClean="0">
                <a:latin typeface="Arial"/>
                <a:ea typeface="Arial"/>
                <a:cs typeface="Arial"/>
                <a:sym typeface="Arial"/>
              </a:rPr>
              <a:t>Dotazníkové šetření – koncepce a nastavení</a:t>
            </a:r>
            <a:endParaRPr lang="cs-CZ" sz="480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1954696"/>
            <a:ext cx="5103010" cy="472028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 r="6211"/>
          <a:stretch/>
        </p:blipFill>
        <p:spPr>
          <a:xfrm>
            <a:off x="12268200" y="6805976"/>
            <a:ext cx="5103010" cy="266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1066800" y="1954696"/>
            <a:ext cx="10439400" cy="79894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63636E"/>
                </a:solidFill>
                <a:latin typeface="+mj-lt"/>
              </a:rPr>
              <a:t>Realizace sběru dat v období 1.10. – 30.11. 2018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Každá škola má na svém profilu v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systému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PKAP svůj vlastní unikátní link vygenerovaný dle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REDIZa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školy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Školám byl vytvořen návod pro průchod dotazníkem v rámci zajištění podpory školám</a:t>
            </a:r>
            <a:endParaRPr lang="cs-CZ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63636E"/>
                </a:solidFill>
                <a:latin typeface="+mj-lt"/>
              </a:rPr>
              <a:t>Průběžný monitoring návratnosti </a:t>
            </a:r>
            <a:r>
              <a:rPr lang="cs-CZ" sz="3200" dirty="0" smtClean="0">
                <a:solidFill>
                  <a:srgbClr val="63636E"/>
                </a:solidFill>
                <a:latin typeface="+mj-lt"/>
              </a:rPr>
              <a:t>vyplněných dotazníků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63636E"/>
                </a:solidFill>
                <a:latin typeface="+mj-lt"/>
              </a:rPr>
              <a:t>Rozesílka </a:t>
            </a:r>
            <a:r>
              <a:rPr lang="cs-CZ" sz="3200" dirty="0" err="1" smtClean="0">
                <a:solidFill>
                  <a:srgbClr val="63636E"/>
                </a:solidFill>
                <a:latin typeface="+mj-lt"/>
              </a:rPr>
              <a:t>reminder</a:t>
            </a:r>
            <a:r>
              <a:rPr lang="cs-CZ" sz="3200" dirty="0" err="1" smtClean="0">
                <a:solidFill>
                  <a:srgbClr val="63636E"/>
                </a:solidFill>
                <a:latin typeface="+mj-lt"/>
              </a:rPr>
              <a:t>ů</a:t>
            </a:r>
            <a:r>
              <a:rPr lang="cs-CZ" sz="3200" dirty="0" smtClean="0">
                <a:solidFill>
                  <a:srgbClr val="63636E"/>
                </a:solidFill>
                <a:latin typeface="+mj-lt"/>
              </a:rPr>
              <a:t> na školy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63636E"/>
                </a:solidFill>
                <a:latin typeface="+mj-lt"/>
              </a:rPr>
              <a:t>Zajištění </a:t>
            </a:r>
            <a:r>
              <a:rPr lang="cs-CZ" sz="3200" b="1" dirty="0">
                <a:solidFill>
                  <a:srgbClr val="63636E"/>
                </a:solidFill>
                <a:latin typeface="+mj-lt"/>
              </a:rPr>
              <a:t>technické podpory </a:t>
            </a:r>
            <a:r>
              <a:rPr lang="cs-CZ" sz="3200" dirty="0">
                <a:solidFill>
                  <a:srgbClr val="63636E"/>
                </a:solidFill>
                <a:latin typeface="+mj-lt"/>
              </a:rPr>
              <a:t>(problémy s přístupem k dotazníku, technické problémy při průchodu dotazníkem)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3636E"/>
                </a:solidFill>
                <a:latin typeface="+mj-lt"/>
              </a:rPr>
              <a:t>Komunikace prostřednictvím e-mailu: skoly@pkap.cz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63636E"/>
                </a:solidFill>
                <a:latin typeface="+mj-lt"/>
              </a:rPr>
              <a:t>Konzultační činnost po telefonu</a:t>
            </a:r>
            <a:endParaRPr lang="cs-CZ" sz="2800" dirty="0">
              <a:solidFill>
                <a:srgbClr val="63636E"/>
              </a:solidFill>
              <a:latin typeface="+mj-lt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63636E"/>
              </a:solidFill>
              <a:latin typeface="+mj-lt"/>
            </a:endParaRP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600" dirty="0">
              <a:solidFill>
                <a:srgbClr val="63636E"/>
              </a:solidFill>
              <a:latin typeface="+mj-lt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943120" y="804258"/>
            <a:ext cx="1734487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ct val="25000"/>
              <a:buFont typeface="Roboto"/>
              <a:buNone/>
            </a:pPr>
            <a:r>
              <a:rPr lang="cs-CZ" sz="4800" dirty="0" smtClean="0">
                <a:latin typeface="Arial"/>
                <a:ea typeface="Arial"/>
                <a:cs typeface="Arial"/>
                <a:sym typeface="Arial"/>
              </a:rPr>
              <a:t>Dotazníkové šetření – aktuální stav</a:t>
            </a:r>
            <a:endParaRPr lang="cs-CZ" sz="480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391" y="1954696"/>
            <a:ext cx="5905811" cy="270929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391" y="4900977"/>
            <a:ext cx="5905811" cy="39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943120" y="804258"/>
            <a:ext cx="1734487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ct val="25000"/>
              <a:buFont typeface="Roboto"/>
              <a:buNone/>
            </a:pPr>
            <a:r>
              <a:rPr lang="cs-CZ" sz="4800" dirty="0" smtClean="0">
                <a:latin typeface="Arial"/>
                <a:ea typeface="Arial"/>
                <a:cs typeface="Arial"/>
                <a:sym typeface="Arial"/>
              </a:rPr>
              <a:t>Dotazníkové šetření – realizace sběru dat</a:t>
            </a:r>
            <a:endParaRPr lang="cs-CZ" sz="480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roup 3"/>
          <p:cNvGrpSpPr/>
          <p:nvPr/>
        </p:nvGrpSpPr>
        <p:grpSpPr>
          <a:xfrm>
            <a:off x="3146462" y="4888404"/>
            <a:ext cx="6092429" cy="479098"/>
            <a:chOff x="944360" y="4888404"/>
            <a:chExt cx="6092429" cy="479098"/>
          </a:xfrm>
        </p:grpSpPr>
        <p:cxnSp>
          <p:nvCxnSpPr>
            <p:cNvPr id="7" name="Straight Connector 50"/>
            <p:cNvCxnSpPr/>
            <p:nvPr/>
          </p:nvCxnSpPr>
          <p:spPr>
            <a:xfrm flipV="1">
              <a:off x="944360" y="5140601"/>
              <a:ext cx="2873338" cy="4100"/>
            </a:xfrm>
            <a:prstGeom prst="line">
              <a:avLst/>
            </a:prstGeom>
            <a:ln w="25400" cap="sq">
              <a:solidFill>
                <a:schemeClr val="accent2">
                  <a:lumMod val="75000"/>
                </a:schemeClr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8"/>
            <p:cNvSpPr/>
            <p:nvPr/>
          </p:nvSpPr>
          <p:spPr>
            <a:xfrm>
              <a:off x="6579589" y="4921899"/>
              <a:ext cx="457200" cy="445603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Oval 28"/>
            <p:cNvSpPr/>
            <p:nvPr/>
          </p:nvSpPr>
          <p:spPr>
            <a:xfrm>
              <a:off x="3842845" y="4888404"/>
              <a:ext cx="457200" cy="445603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33"/>
          <p:cNvGrpSpPr/>
          <p:nvPr/>
        </p:nvGrpSpPr>
        <p:grpSpPr>
          <a:xfrm>
            <a:off x="2074671" y="4900227"/>
            <a:ext cx="7928617" cy="927906"/>
            <a:chOff x="5754973" y="4900227"/>
            <a:chExt cx="7928617" cy="927906"/>
          </a:xfrm>
        </p:grpSpPr>
        <p:sp>
          <p:nvSpPr>
            <p:cNvPr id="13" name="Oval 34"/>
            <p:cNvSpPr/>
            <p:nvPr/>
          </p:nvSpPr>
          <p:spPr>
            <a:xfrm>
              <a:off x="6369564" y="4900227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Box 36"/>
            <p:cNvSpPr txBox="1"/>
            <p:nvPr/>
          </p:nvSpPr>
          <p:spPr>
            <a:xfrm>
              <a:off x="5754973" y="5334007"/>
              <a:ext cx="18315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6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</a:rPr>
                <a:t>říjen</a:t>
              </a:r>
              <a:endParaRPr lang="uk-UA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TextBox 36"/>
            <p:cNvSpPr txBox="1"/>
            <p:nvPr/>
          </p:nvSpPr>
          <p:spPr>
            <a:xfrm>
              <a:off x="11852068" y="5335690"/>
              <a:ext cx="18315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6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</a:rPr>
                <a:t>prosinec</a:t>
              </a:r>
              <a:endParaRPr lang="uk-UA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TextBox 36"/>
            <p:cNvSpPr txBox="1"/>
            <p:nvPr/>
          </p:nvSpPr>
          <p:spPr>
            <a:xfrm>
              <a:off x="9036590" y="5334007"/>
              <a:ext cx="18315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6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</a:rPr>
                <a:t>listopad</a:t>
              </a:r>
              <a:endParaRPr lang="uk-UA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17" name="Straight Connector 43"/>
          <p:cNvCxnSpPr/>
          <p:nvPr/>
        </p:nvCxnSpPr>
        <p:spPr>
          <a:xfrm>
            <a:off x="1066800" y="5140601"/>
            <a:ext cx="1605718" cy="0"/>
          </a:xfrm>
          <a:prstGeom prst="line">
            <a:avLst/>
          </a:prstGeom>
          <a:ln w="25400" cap="sq">
            <a:solidFill>
              <a:schemeClr val="accent2">
                <a:lumMod val="75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910929" y="4289902"/>
            <a:ext cx="0" cy="533400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280879" y="3395045"/>
            <a:ext cx="3177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b="1" dirty="0" smtClean="0">
                <a:solidFill>
                  <a:schemeClr val="accent1"/>
                </a:solidFill>
              </a:rPr>
              <a:t>Zpřístupnění elektronické verze dotazníku a otevření systému pro sběr dat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cxnSp>
        <p:nvCxnSpPr>
          <p:cNvPr id="20" name="Straight Connector 43"/>
          <p:cNvCxnSpPr/>
          <p:nvPr/>
        </p:nvCxnSpPr>
        <p:spPr>
          <a:xfrm>
            <a:off x="9238891" y="5144700"/>
            <a:ext cx="1605718" cy="0"/>
          </a:xfrm>
          <a:prstGeom prst="line">
            <a:avLst/>
          </a:prstGeom>
          <a:ln w="25400" cap="sq">
            <a:solidFill>
              <a:schemeClr val="accent2">
                <a:lumMod val="75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332" y="2106093"/>
            <a:ext cx="6045468" cy="3022734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854" y="5655188"/>
            <a:ext cx="6874946" cy="3867157"/>
          </a:xfrm>
          <a:prstGeom prst="rect">
            <a:avLst/>
          </a:prstGeom>
        </p:spPr>
      </p:pic>
      <p:cxnSp>
        <p:nvCxnSpPr>
          <p:cNvPr id="23" name="Straight Connector 43"/>
          <p:cNvCxnSpPr>
            <a:endCxn id="8" idx="2"/>
          </p:cNvCxnSpPr>
          <p:nvPr/>
        </p:nvCxnSpPr>
        <p:spPr>
          <a:xfrm>
            <a:off x="6502147" y="5140601"/>
            <a:ext cx="2279544" cy="4100"/>
          </a:xfrm>
          <a:prstGeom prst="line">
            <a:avLst/>
          </a:prstGeom>
          <a:ln w="25400" cap="sq">
            <a:solidFill>
              <a:schemeClr val="accent2">
                <a:lumMod val="75000"/>
              </a:schemeClr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8984205" y="4347945"/>
            <a:ext cx="0" cy="533400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8756813" y="3672044"/>
            <a:ext cx="218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smtClean="0">
                <a:solidFill>
                  <a:schemeClr val="accent1"/>
                </a:solidFill>
              </a:rPr>
              <a:t>Uzavření systému pro sběr dat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5105400" y="5192189"/>
            <a:ext cx="0" cy="1322911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248400" y="5826450"/>
            <a:ext cx="0" cy="688650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4038600" y="5192189"/>
            <a:ext cx="0" cy="1322911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8171766" y="5192189"/>
            <a:ext cx="0" cy="1322911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7187810" y="5192189"/>
            <a:ext cx="0" cy="1322911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3146462" y="6607402"/>
            <a:ext cx="580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solidFill>
                  <a:schemeClr val="accent1"/>
                </a:solidFill>
              </a:rPr>
              <a:t>Průběžný monitoring návratnosti v rámci sběru dat 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cxnSp>
        <p:nvCxnSpPr>
          <p:cNvPr id="32" name="Přímá spojnice se šipkou 31"/>
          <p:cNvCxnSpPr/>
          <p:nvPr/>
        </p:nvCxnSpPr>
        <p:spPr>
          <a:xfrm>
            <a:off x="6284844" y="4289902"/>
            <a:ext cx="0" cy="533400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8229600" y="4289902"/>
            <a:ext cx="0" cy="821303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5804023" y="3939651"/>
            <a:ext cx="295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solidFill>
                  <a:schemeClr val="accent1"/>
                </a:solidFill>
              </a:rPr>
              <a:t>Rozesílka </a:t>
            </a:r>
            <a:r>
              <a:rPr lang="cs-CZ" sz="1800" b="1" dirty="0" err="1" smtClean="0">
                <a:solidFill>
                  <a:schemeClr val="accent1"/>
                </a:solidFill>
              </a:rPr>
              <a:t>reminderů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7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943120" y="804258"/>
            <a:ext cx="1734487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ct val="25000"/>
              <a:buFont typeface="Roboto"/>
              <a:buNone/>
            </a:pPr>
            <a:r>
              <a:rPr lang="cs-CZ" sz="4800" dirty="0" smtClean="0">
                <a:latin typeface="Arial"/>
                <a:ea typeface="Arial"/>
                <a:cs typeface="Arial"/>
                <a:sym typeface="Arial"/>
              </a:rPr>
              <a:t>Dotazníkové šetření – monitoring návratnosti</a:t>
            </a:r>
            <a:endParaRPr lang="cs-CZ" sz="480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24100"/>
            <a:ext cx="16459200" cy="688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1066800" y="1954696"/>
            <a:ext cx="10439400" cy="79894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63636E"/>
                </a:solidFill>
                <a:latin typeface="+mj-lt"/>
              </a:rPr>
              <a:t>Zpracování a vyhodnocení regionálně specifických dat pro potřeby krajů / realizačních týmů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63636E"/>
                </a:solidFill>
                <a:latin typeface="+mj-lt"/>
              </a:rPr>
              <a:t>Zpětná vazba pro </a:t>
            </a:r>
            <a:r>
              <a:rPr lang="cs-CZ" sz="3200" dirty="0" err="1" smtClean="0">
                <a:solidFill>
                  <a:srgbClr val="63636E"/>
                </a:solidFill>
                <a:latin typeface="+mj-lt"/>
              </a:rPr>
              <a:t>prioritizaci</a:t>
            </a:r>
            <a:r>
              <a:rPr lang="cs-CZ" sz="3200" dirty="0" smtClean="0">
                <a:solidFill>
                  <a:srgbClr val="63636E"/>
                </a:solidFill>
                <a:latin typeface="+mj-lt"/>
              </a:rPr>
              <a:t> potřeb v krajích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63636E"/>
                </a:solidFill>
                <a:latin typeface="+mj-lt"/>
              </a:rPr>
              <a:t>Typy datových výstupů:</a:t>
            </a:r>
          </a:p>
          <a:p>
            <a:pPr marL="11430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63636E"/>
                </a:solidFill>
                <a:latin typeface="+mj-lt"/>
              </a:rPr>
              <a:t>Základní demografické údaje (ČSU)</a:t>
            </a:r>
          </a:p>
          <a:p>
            <a:pPr marL="11430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3636E"/>
                </a:solidFill>
              </a:rPr>
              <a:t>Zaměstnanost v kraji (ČSÚ - VŠPS)</a:t>
            </a:r>
          </a:p>
          <a:p>
            <a:pPr marL="11430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63636E"/>
                </a:solidFill>
                <a:latin typeface="+mj-lt"/>
              </a:rPr>
              <a:t>Vzdělanostní </a:t>
            </a:r>
            <a:r>
              <a:rPr lang="cs-CZ" sz="2800" dirty="0">
                <a:solidFill>
                  <a:srgbClr val="63636E"/>
                </a:solidFill>
                <a:latin typeface="+mj-lt"/>
              </a:rPr>
              <a:t>struktura v kraji - počty přijatých studentů a </a:t>
            </a:r>
            <a:br>
              <a:rPr lang="cs-CZ" sz="2800" dirty="0">
                <a:solidFill>
                  <a:srgbClr val="63636E"/>
                </a:solidFill>
                <a:latin typeface="+mj-lt"/>
              </a:rPr>
            </a:br>
            <a:r>
              <a:rPr lang="cs-CZ" sz="2800" dirty="0">
                <a:solidFill>
                  <a:srgbClr val="63636E"/>
                </a:solidFill>
                <a:latin typeface="+mj-lt"/>
              </a:rPr>
              <a:t>počty absolventů v rámci skupin oborů (NÚV</a:t>
            </a:r>
            <a:r>
              <a:rPr lang="cs-CZ" sz="2800" dirty="0" smtClean="0">
                <a:solidFill>
                  <a:srgbClr val="63636E"/>
                </a:solidFill>
                <a:latin typeface="+mj-lt"/>
              </a:rPr>
              <a:t>)</a:t>
            </a:r>
          </a:p>
          <a:p>
            <a:pPr marL="11430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3636E"/>
                </a:solidFill>
                <a:latin typeface="+mj-lt"/>
              </a:rPr>
              <a:t>Míra nezaměstnanosti / podíl nezaměstnaných osob (ČSÚ, MPSV/GŘ ÚP</a:t>
            </a:r>
            <a:r>
              <a:rPr lang="cs-CZ" sz="2800" dirty="0" smtClean="0">
                <a:solidFill>
                  <a:srgbClr val="63636E"/>
                </a:solidFill>
                <a:latin typeface="+mj-lt"/>
              </a:rPr>
              <a:t>)</a:t>
            </a:r>
            <a:endParaRPr lang="cs-CZ" sz="2800" dirty="0">
              <a:solidFill>
                <a:srgbClr val="63636E"/>
              </a:solidFill>
              <a:latin typeface="+mj-lt"/>
            </a:endParaRPr>
          </a:p>
          <a:p>
            <a:pPr marL="11430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63636E"/>
                </a:solidFill>
                <a:latin typeface="+mj-lt"/>
              </a:rPr>
              <a:t>Nezaměstnanost absolventů středních a vyšších odborných </a:t>
            </a:r>
            <a:r>
              <a:rPr lang="cs-CZ" sz="2800" dirty="0" smtClean="0">
                <a:solidFill>
                  <a:srgbClr val="63636E"/>
                </a:solidFill>
                <a:latin typeface="+mj-lt"/>
              </a:rPr>
              <a:t>škol (NÚV)</a:t>
            </a:r>
          </a:p>
          <a:p>
            <a:pPr lvl="1">
              <a:spcAft>
                <a:spcPts val="1800"/>
              </a:spcAft>
            </a:pPr>
            <a:endParaRPr lang="cs-CZ" sz="2800" dirty="0">
              <a:solidFill>
                <a:srgbClr val="63636E"/>
              </a:solidFill>
              <a:latin typeface="+mj-lt"/>
            </a:endParaRPr>
          </a:p>
          <a:p>
            <a:pPr marL="11430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63636E"/>
              </a:solidFill>
              <a:latin typeface="+mj-lt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63636E"/>
              </a:solidFill>
              <a:latin typeface="+mj-lt"/>
            </a:endParaRP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600" dirty="0">
              <a:solidFill>
                <a:srgbClr val="63636E"/>
              </a:solidFill>
              <a:latin typeface="+mj-lt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943120" y="804258"/>
            <a:ext cx="1734487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ct val="25000"/>
              <a:buFont typeface="Roboto"/>
              <a:buNone/>
            </a:pPr>
            <a:r>
              <a:rPr lang="cs-CZ" sz="4800" dirty="0" smtClean="0">
                <a:latin typeface="Arial"/>
                <a:ea typeface="Arial"/>
                <a:cs typeface="Arial"/>
                <a:sym typeface="Arial"/>
              </a:rPr>
              <a:t>Regionálně specifická data</a:t>
            </a:r>
            <a:endParaRPr lang="cs-CZ" sz="480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852" y="1949726"/>
            <a:ext cx="5716061" cy="363208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852" y="5962807"/>
            <a:ext cx="5716061" cy="21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1066800" y="1954696"/>
            <a:ext cx="10439400" cy="79894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63636E"/>
                </a:solidFill>
                <a:latin typeface="+mj-lt"/>
              </a:rPr>
              <a:t>Zajištění datové opory realizačním týmům v krajích na základě aktuální potřeby a priorit MŠMT / OP VVV</a:t>
            </a:r>
          </a:p>
          <a:p>
            <a:pPr marL="11430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63636E"/>
                </a:solidFill>
                <a:latin typeface="+mj-lt"/>
              </a:rPr>
              <a:t>Monitoring předčasných odchodů a prevence na regionální úrovni</a:t>
            </a:r>
          </a:p>
          <a:p>
            <a:pPr marL="11430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63636E"/>
                </a:solidFill>
                <a:latin typeface="+mj-lt"/>
              </a:rPr>
              <a:t>Příprava koncepce ŠIKK a zajištění datové opory</a:t>
            </a:r>
            <a:endParaRPr lang="cs-CZ" sz="2800" dirty="0">
              <a:solidFill>
                <a:srgbClr val="63636E"/>
              </a:solidFill>
              <a:latin typeface="+mj-lt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63636E"/>
                </a:solidFill>
                <a:latin typeface="+mj-lt"/>
              </a:rPr>
              <a:t>Spolupráce s O65 MŠMT a CZVV na přípravě datových sestav a jejich následná distribuce do krajů</a:t>
            </a:r>
            <a:endParaRPr lang="cs-CZ" sz="2800" dirty="0">
              <a:solidFill>
                <a:srgbClr val="63636E"/>
              </a:solidFill>
              <a:latin typeface="+mj-lt"/>
            </a:endParaRPr>
          </a:p>
          <a:p>
            <a:pPr marL="11430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63636E"/>
              </a:solidFill>
              <a:latin typeface="+mj-lt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63636E"/>
                </a:solidFill>
                <a:latin typeface="+mj-lt"/>
              </a:rPr>
              <a:t>Tvorba výstupů z ŠAP – hlavní zjištění, analýza potřeb škol -&gt; nastavení procesů v rámci P-KAP, diseminace dat do krajů, datová opora pro přípravu výzev v rámci OP VVV</a:t>
            </a:r>
            <a:endParaRPr lang="cs-CZ" sz="3200" dirty="0">
              <a:solidFill>
                <a:srgbClr val="63636E"/>
              </a:solidFill>
              <a:latin typeface="+mj-lt"/>
            </a:endParaRP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600" dirty="0">
              <a:solidFill>
                <a:srgbClr val="63636E"/>
              </a:solidFill>
              <a:latin typeface="+mj-lt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943120" y="804258"/>
            <a:ext cx="1734487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ct val="25000"/>
              <a:buFont typeface="Roboto"/>
              <a:buNone/>
            </a:pPr>
            <a:r>
              <a:rPr lang="cs-CZ" sz="4800" dirty="0" smtClean="0">
                <a:latin typeface="Arial"/>
                <a:ea typeface="Arial"/>
                <a:cs typeface="Arial"/>
                <a:sym typeface="Arial"/>
              </a:rPr>
              <a:t>Rozšíření datové opory</a:t>
            </a:r>
            <a:endParaRPr lang="cs-CZ" sz="480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1954696"/>
            <a:ext cx="5589265" cy="292070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686" y="5129577"/>
            <a:ext cx="5589266" cy="37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9769</TotalTime>
  <Words>396</Words>
  <Application>Microsoft Office PowerPoint</Application>
  <PresentationFormat>Vlastní</PresentationFormat>
  <Paragraphs>67</Paragraphs>
  <Slides>12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Roboto</vt:lpstr>
      <vt:lpstr>Arial</vt:lpstr>
      <vt:lpstr>Roboto Condensed</vt:lpstr>
      <vt:lpstr>Calibri</vt:lpstr>
      <vt:lpstr>GENARAL LAYOUTS</vt:lpstr>
      <vt:lpstr>Prezentace aplikace PowerPoint</vt:lpstr>
      <vt:lpstr>Prezentace aplikace PowerPoint</vt:lpstr>
      <vt:lpstr>Dotazníkové šetření – cíle</vt:lpstr>
      <vt:lpstr>Dotazníkové šetření – koncepce a nastavení</vt:lpstr>
      <vt:lpstr>Dotazníkové šetření – aktuální stav</vt:lpstr>
      <vt:lpstr>Dotazníkové šetření – realizace sběru dat</vt:lpstr>
      <vt:lpstr>Dotazníkové šetření – monitoring návratnosti</vt:lpstr>
      <vt:lpstr>Regionálně specifická data</vt:lpstr>
      <vt:lpstr>Rozšíření datové opory</vt:lpstr>
      <vt:lpstr>Výstupy z ŠAP – Podpora odborného vzdělávání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Úlovec Martin</cp:lastModifiedBy>
  <cp:revision>1191</cp:revision>
  <dcterms:created xsi:type="dcterms:W3CDTF">2015-01-20T11:47:48Z</dcterms:created>
  <dcterms:modified xsi:type="dcterms:W3CDTF">2018-11-13T06:52:10Z</dcterms:modified>
</cp:coreProperties>
</file>