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20"/>
  </p:notesMasterIdLst>
  <p:sldIdLst>
    <p:sldId id="324" r:id="rId2"/>
    <p:sldId id="736" r:id="rId3"/>
    <p:sldId id="729" r:id="rId4"/>
    <p:sldId id="730" r:id="rId5"/>
    <p:sldId id="732" r:id="rId6"/>
    <p:sldId id="733" r:id="rId7"/>
    <p:sldId id="735" r:id="rId8"/>
    <p:sldId id="742" r:id="rId9"/>
    <p:sldId id="741" r:id="rId10"/>
    <p:sldId id="745" r:id="rId11"/>
    <p:sldId id="746" r:id="rId12"/>
    <p:sldId id="700" r:id="rId13"/>
    <p:sldId id="693" r:id="rId14"/>
    <p:sldId id="694" r:id="rId15"/>
    <p:sldId id="743" r:id="rId16"/>
    <p:sldId id="728" r:id="rId17"/>
    <p:sldId id="744" r:id="rId18"/>
    <p:sldId id="716" r:id="rId19"/>
  </p:sldIdLst>
  <p:sldSz cx="18288000" cy="10287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Roboto" panose="02000000000000000000" pitchFamily="2" charset="0"/>
      <p:regular r:id="rId25"/>
    </p:embeddedFont>
    <p:embeddedFont>
      <p:font typeface="Roboto Condensed" panose="02000000000000000000" pitchFamily="2" charset="0"/>
      <p:regular r:id="rId26"/>
    </p:embeddedFont>
    <p:embeddedFont>
      <p:font typeface="Tahoma" panose="020B0604030504040204" pitchFamily="34" charset="0"/>
      <p:regular r:id="rId27"/>
      <p:bold r:id="rId28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36E"/>
    <a:srgbClr val="2BC3E1"/>
    <a:srgbClr val="FBFBFB"/>
    <a:srgbClr val="F2B800"/>
    <a:srgbClr val="4FA7EF"/>
    <a:srgbClr val="F250F2"/>
    <a:srgbClr val="45E33D"/>
    <a:srgbClr val="E642DE"/>
    <a:srgbClr val="64D4EA"/>
    <a:srgbClr val="4CC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6305" autoAdjust="0"/>
  </p:normalViewPr>
  <p:slideViewPr>
    <p:cSldViewPr>
      <p:cViewPr varScale="1">
        <p:scale>
          <a:sx n="47" d="100"/>
          <a:sy n="47" d="100"/>
        </p:scale>
        <p:origin x="672" y="60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40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39200"/>
            <a:ext cx="68564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139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9393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20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4673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3464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31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7537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8771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390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303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2325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6" name="Google Shape;276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4:notes"/>
          <p:cNvSpPr txBox="1">
            <a:spLocks noGrp="1"/>
          </p:cNvSpPr>
          <p:nvPr>
            <p:ph type="sldNum" idx="12"/>
          </p:nvPr>
        </p:nvSpPr>
        <p:spPr>
          <a:xfrm>
            <a:off x="0" y="8839200"/>
            <a:ext cx="6856413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270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21447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441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P-KAP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 smtClean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P-KAP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 smtClean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hape 12"/>
          <p:cNvCxnSpPr/>
          <p:nvPr/>
        </p:nvCxnSpPr>
        <p:spPr>
          <a:xfrm>
            <a:off x="704850" y="647700"/>
            <a:ext cx="0" cy="10287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6506677" cy="646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Font typeface="Roboto"/>
              <a:buNone/>
              <a:defRPr sz="4000" b="1" i="0" u="none" strike="noStrike" cap="none">
                <a:solidFill>
                  <a:srgbClr val="2BC3E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623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88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DPIS">
  <p:cSld name="1_NADPI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5"/>
          <p:cNvCxnSpPr/>
          <p:nvPr/>
        </p:nvCxnSpPr>
        <p:spPr>
          <a:xfrm>
            <a:off x="704850" y="647700"/>
            <a:ext cx="0" cy="10287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" name="Google Shape;17;p5"/>
          <p:cNvCxnSpPr/>
          <p:nvPr/>
        </p:nvCxnSpPr>
        <p:spPr>
          <a:xfrm>
            <a:off x="704850" y="9429750"/>
            <a:ext cx="0" cy="590550"/>
          </a:xfrm>
          <a:prstGeom prst="straightConnector1">
            <a:avLst/>
          </a:prstGeom>
          <a:noFill/>
          <a:ln w="635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5"/>
          <p:cNvSpPr txBox="1"/>
          <p:nvPr/>
        </p:nvSpPr>
        <p:spPr>
          <a:xfrm>
            <a:off x="952500" y="9540169"/>
            <a:ext cx="16497301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P-KAP</a:t>
            </a:r>
            <a:endParaRPr sz="2800" b="1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AZDNA">
  <p:cSld name="1_PRAZD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4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pvvv.msmt.cz/download/file248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nuv.cz/file/3398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folder/257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v.cz/p-kap/oblast-intervenci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oogle Shape;279;p19"/>
          <p:cNvGrpSpPr/>
          <p:nvPr/>
        </p:nvGrpSpPr>
        <p:grpSpPr>
          <a:xfrm>
            <a:off x="1260610" y="2509254"/>
            <a:ext cx="6453478" cy="2532380"/>
            <a:chOff x="2106142" y="2628900"/>
            <a:chExt cx="6453478" cy="2532380"/>
          </a:xfrm>
        </p:grpSpPr>
        <p:grpSp>
          <p:nvGrpSpPr>
            <p:cNvPr id="280" name="Google Shape;280;p19"/>
            <p:cNvGrpSpPr/>
            <p:nvPr/>
          </p:nvGrpSpPr>
          <p:grpSpPr>
            <a:xfrm>
              <a:off x="4754091" y="3101304"/>
              <a:ext cx="3805529" cy="2059976"/>
              <a:chOff x="3807190" y="2612814"/>
              <a:chExt cx="3805529" cy="2059976"/>
            </a:xfrm>
          </p:grpSpPr>
          <p:sp>
            <p:nvSpPr>
              <p:cNvPr id="281" name="Google Shape;281;p19"/>
              <p:cNvSpPr txBox="1"/>
              <p:nvPr/>
            </p:nvSpPr>
            <p:spPr>
              <a:xfrm>
                <a:off x="3807191" y="2612814"/>
                <a:ext cx="327212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3600" dirty="0" smtClean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strategie 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Google Shape;282;p19"/>
              <p:cNvSpPr txBox="1"/>
              <p:nvPr/>
            </p:nvSpPr>
            <p:spPr>
              <a:xfrm>
                <a:off x="3807190" y="3246120"/>
                <a:ext cx="3805529" cy="142667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Strategie vzdělávací politiky ČR do roku 2020</a:t>
                </a:r>
              </a:p>
              <a:p>
                <a:pPr lvl="0"/>
                <a:r>
                  <a:rPr lang="cs-CZ" sz="2000" dirty="0" smtClean="0">
                    <a:solidFill>
                      <a:schemeClr val="dk2"/>
                    </a:solidFill>
                  </a:rPr>
                  <a:t>- podpora </a:t>
                </a:r>
                <a:r>
                  <a:rPr lang="cs-CZ" sz="2000" dirty="0">
                    <a:solidFill>
                      <a:schemeClr val="dk2"/>
                    </a:solidFill>
                  </a:rPr>
                  <a:t>kvalitní výuky a učitele</a:t>
                </a:r>
              </a:p>
              <a:p>
                <a:pPr lvl="0"/>
                <a:r>
                  <a:rPr lang="cs-CZ" sz="2000" dirty="0" smtClean="0">
                    <a:solidFill>
                      <a:schemeClr val="dk2"/>
                    </a:solidFill>
                  </a:rPr>
                  <a:t>- odpovědné </a:t>
                </a:r>
                <a:r>
                  <a:rPr lang="cs-CZ" sz="2000" dirty="0">
                    <a:solidFill>
                      <a:schemeClr val="dk2"/>
                    </a:solidFill>
                  </a:rPr>
                  <a:t>a efektivní řízení vzdělávacího systému</a:t>
                </a:r>
                <a:endParaRPr sz="2000" dirty="0">
                  <a:solidFill>
                    <a:schemeClr val="dk2"/>
                  </a:solidFill>
                </a:endParaRPr>
              </a:p>
            </p:txBody>
          </p:sp>
        </p:grpSp>
        <p:grpSp>
          <p:nvGrpSpPr>
            <p:cNvPr id="283" name="Google Shape;283;p19"/>
            <p:cNvGrpSpPr/>
            <p:nvPr/>
          </p:nvGrpSpPr>
          <p:grpSpPr>
            <a:xfrm>
              <a:off x="2106142" y="2628900"/>
              <a:ext cx="2286000" cy="2286000"/>
              <a:chOff x="2457450" y="2628900"/>
              <a:chExt cx="2286000" cy="2286000"/>
            </a:xfrm>
          </p:grpSpPr>
          <p:sp>
            <p:nvSpPr>
              <p:cNvPr id="284" name="Google Shape;284;p19"/>
              <p:cNvSpPr/>
              <p:nvPr/>
            </p:nvSpPr>
            <p:spPr>
              <a:xfrm>
                <a:off x="2457450" y="2628900"/>
                <a:ext cx="2286000" cy="2286000"/>
              </a:xfrm>
              <a:prstGeom prst="ellipse">
                <a:avLst/>
              </a:prstGeom>
              <a:noFill/>
              <a:ln w="38100" cap="flat" cmpd="sng">
                <a:solidFill>
                  <a:schemeClr val="accent2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Google Shape;285;p19"/>
              <p:cNvSpPr/>
              <p:nvPr/>
            </p:nvSpPr>
            <p:spPr>
              <a:xfrm>
                <a:off x="3143250" y="3314700"/>
                <a:ext cx="914400" cy="914400"/>
              </a:xfrm>
              <a:custGeom>
                <a:avLst/>
                <a:gdLst/>
                <a:ahLst/>
                <a:cxnLst/>
                <a:rect l="l" t="t" r="r" b="b"/>
                <a:pathLst>
                  <a:path w="176" h="176" extrusionOk="0">
                    <a:moveTo>
                      <a:pt x="148" y="132"/>
                    </a:moveTo>
                    <a:cubicBezTo>
                      <a:pt x="76" y="132"/>
                      <a:pt x="76" y="132"/>
                      <a:pt x="76" y="132"/>
                    </a:cubicBezTo>
                    <a:cubicBezTo>
                      <a:pt x="74" y="132"/>
                      <a:pt x="72" y="134"/>
                      <a:pt x="72" y="136"/>
                    </a:cubicBezTo>
                    <a:cubicBezTo>
                      <a:pt x="72" y="138"/>
                      <a:pt x="74" y="140"/>
                      <a:pt x="76" y="140"/>
                    </a:cubicBezTo>
                    <a:cubicBezTo>
                      <a:pt x="148" y="140"/>
                      <a:pt x="148" y="140"/>
                      <a:pt x="148" y="140"/>
                    </a:cubicBezTo>
                    <a:cubicBezTo>
                      <a:pt x="150" y="140"/>
                      <a:pt x="152" y="138"/>
                      <a:pt x="152" y="136"/>
                    </a:cubicBezTo>
                    <a:cubicBezTo>
                      <a:pt x="152" y="134"/>
                      <a:pt x="150" y="132"/>
                      <a:pt x="148" y="132"/>
                    </a:cubicBezTo>
                    <a:moveTo>
                      <a:pt x="40" y="24"/>
                    </a:moveTo>
                    <a:cubicBezTo>
                      <a:pt x="36" y="36"/>
                      <a:pt x="36" y="36"/>
                      <a:pt x="36" y="36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33" y="43"/>
                      <a:pt x="33" y="43"/>
                      <a:pt x="33" y="43"/>
                    </a:cubicBezTo>
                    <a:cubicBezTo>
                      <a:pt x="29" y="56"/>
                      <a:pt x="29" y="56"/>
                      <a:pt x="29" y="56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51" y="56"/>
                      <a:pt x="51" y="56"/>
                      <a:pt x="51" y="56"/>
                    </a:cubicBezTo>
                    <a:cubicBezTo>
                      <a:pt x="47" y="43"/>
                      <a:pt x="47" y="43"/>
                      <a:pt x="47" y="43"/>
                    </a:cubicBezTo>
                    <a:cubicBezTo>
                      <a:pt x="56" y="36"/>
                      <a:pt x="56" y="36"/>
                      <a:pt x="56" y="36"/>
                    </a:cubicBezTo>
                    <a:cubicBezTo>
                      <a:pt x="44" y="36"/>
                      <a:pt x="44" y="36"/>
                      <a:pt x="44" y="36"/>
                    </a:cubicBezTo>
                    <a:lnTo>
                      <a:pt x="40" y="24"/>
                    </a:lnTo>
                    <a:close/>
                    <a:moveTo>
                      <a:pt x="40" y="72"/>
                    </a:moveTo>
                    <a:cubicBezTo>
                      <a:pt x="36" y="84"/>
                      <a:pt x="36" y="84"/>
                      <a:pt x="36" y="84"/>
                    </a:cubicBezTo>
                    <a:cubicBezTo>
                      <a:pt x="24" y="84"/>
                      <a:pt x="24" y="84"/>
                      <a:pt x="24" y="84"/>
                    </a:cubicBezTo>
                    <a:cubicBezTo>
                      <a:pt x="33" y="91"/>
                      <a:pt x="33" y="91"/>
                      <a:pt x="33" y="91"/>
                    </a:cubicBezTo>
                    <a:cubicBezTo>
                      <a:pt x="29" y="104"/>
                      <a:pt x="29" y="104"/>
                      <a:pt x="29" y="104"/>
                    </a:cubicBezTo>
                    <a:cubicBezTo>
                      <a:pt x="40" y="96"/>
                      <a:pt x="40" y="96"/>
                      <a:pt x="40" y="96"/>
                    </a:cubicBezTo>
                    <a:cubicBezTo>
                      <a:pt x="51" y="104"/>
                      <a:pt x="51" y="104"/>
                      <a:pt x="51" y="104"/>
                    </a:cubicBezTo>
                    <a:cubicBezTo>
                      <a:pt x="47" y="91"/>
                      <a:pt x="47" y="91"/>
                      <a:pt x="47" y="91"/>
                    </a:cubicBezTo>
                    <a:cubicBezTo>
                      <a:pt x="56" y="84"/>
                      <a:pt x="56" y="84"/>
                      <a:pt x="56" y="84"/>
                    </a:cubicBezTo>
                    <a:cubicBezTo>
                      <a:pt x="44" y="84"/>
                      <a:pt x="44" y="84"/>
                      <a:pt x="44" y="84"/>
                    </a:cubicBezTo>
                    <a:lnTo>
                      <a:pt x="40" y="72"/>
                    </a:lnTo>
                    <a:close/>
                    <a:moveTo>
                      <a:pt x="44" y="132"/>
                    </a:moveTo>
                    <a:cubicBezTo>
                      <a:pt x="40" y="120"/>
                      <a:pt x="40" y="120"/>
                      <a:pt x="40" y="120"/>
                    </a:cubicBezTo>
                    <a:cubicBezTo>
                      <a:pt x="36" y="132"/>
                      <a:pt x="36" y="132"/>
                      <a:pt x="36" y="132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33" y="139"/>
                      <a:pt x="33" y="139"/>
                      <a:pt x="33" y="139"/>
                    </a:cubicBezTo>
                    <a:cubicBezTo>
                      <a:pt x="29" y="152"/>
                      <a:pt x="29" y="152"/>
                      <a:pt x="29" y="152"/>
                    </a:cubicBezTo>
                    <a:cubicBezTo>
                      <a:pt x="40" y="144"/>
                      <a:pt x="40" y="144"/>
                      <a:pt x="40" y="144"/>
                    </a:cubicBezTo>
                    <a:cubicBezTo>
                      <a:pt x="51" y="152"/>
                      <a:pt x="51" y="152"/>
                      <a:pt x="51" y="152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56" y="132"/>
                      <a:pt x="56" y="132"/>
                      <a:pt x="56" y="132"/>
                    </a:cubicBezTo>
                    <a:lnTo>
                      <a:pt x="44" y="132"/>
                    </a:lnTo>
                    <a:close/>
                    <a:moveTo>
                      <a:pt x="148" y="84"/>
                    </a:moveTo>
                    <a:cubicBezTo>
                      <a:pt x="76" y="84"/>
                      <a:pt x="76" y="84"/>
                      <a:pt x="76" y="84"/>
                    </a:cubicBezTo>
                    <a:cubicBezTo>
                      <a:pt x="74" y="84"/>
                      <a:pt x="72" y="86"/>
                      <a:pt x="72" y="88"/>
                    </a:cubicBezTo>
                    <a:cubicBezTo>
                      <a:pt x="72" y="90"/>
                      <a:pt x="74" y="92"/>
                      <a:pt x="76" y="92"/>
                    </a:cubicBezTo>
                    <a:cubicBezTo>
                      <a:pt x="148" y="92"/>
                      <a:pt x="148" y="92"/>
                      <a:pt x="148" y="92"/>
                    </a:cubicBezTo>
                    <a:cubicBezTo>
                      <a:pt x="150" y="92"/>
                      <a:pt x="152" y="90"/>
                      <a:pt x="152" y="88"/>
                    </a:cubicBezTo>
                    <a:cubicBezTo>
                      <a:pt x="152" y="86"/>
                      <a:pt x="150" y="84"/>
                      <a:pt x="148" y="84"/>
                    </a:cubicBezTo>
                    <a:moveTo>
                      <a:pt x="160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169"/>
                      <a:pt x="7" y="176"/>
                      <a:pt x="16" y="176"/>
                    </a:cubicBezTo>
                    <a:cubicBezTo>
                      <a:pt x="160" y="176"/>
                      <a:pt x="160" y="176"/>
                      <a:pt x="160" y="176"/>
                    </a:cubicBezTo>
                    <a:cubicBezTo>
                      <a:pt x="169" y="176"/>
                      <a:pt x="176" y="169"/>
                      <a:pt x="176" y="160"/>
                    </a:cubicBezTo>
                    <a:cubicBezTo>
                      <a:pt x="176" y="16"/>
                      <a:pt x="176" y="16"/>
                      <a:pt x="176" y="16"/>
                    </a:cubicBezTo>
                    <a:cubicBezTo>
                      <a:pt x="176" y="7"/>
                      <a:pt x="169" y="0"/>
                      <a:pt x="160" y="0"/>
                    </a:cubicBezTo>
                    <a:moveTo>
                      <a:pt x="168" y="160"/>
                    </a:moveTo>
                    <a:cubicBezTo>
                      <a:pt x="168" y="164"/>
                      <a:pt x="164" y="168"/>
                      <a:pt x="160" y="168"/>
                    </a:cubicBezTo>
                    <a:cubicBezTo>
                      <a:pt x="16" y="168"/>
                      <a:pt x="16" y="168"/>
                      <a:pt x="16" y="168"/>
                    </a:cubicBezTo>
                    <a:cubicBezTo>
                      <a:pt x="12" y="168"/>
                      <a:pt x="8" y="164"/>
                      <a:pt x="8" y="16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60" y="8"/>
                      <a:pt x="160" y="8"/>
                      <a:pt x="160" y="8"/>
                    </a:cubicBezTo>
                    <a:cubicBezTo>
                      <a:pt x="164" y="8"/>
                      <a:pt x="168" y="12"/>
                      <a:pt x="168" y="16"/>
                    </a:cubicBezTo>
                    <a:lnTo>
                      <a:pt x="168" y="160"/>
                    </a:lnTo>
                    <a:close/>
                    <a:moveTo>
                      <a:pt x="148" y="36"/>
                    </a:moveTo>
                    <a:cubicBezTo>
                      <a:pt x="76" y="36"/>
                      <a:pt x="76" y="36"/>
                      <a:pt x="76" y="36"/>
                    </a:cubicBezTo>
                    <a:cubicBezTo>
                      <a:pt x="74" y="36"/>
                      <a:pt x="72" y="38"/>
                      <a:pt x="72" y="40"/>
                    </a:cubicBezTo>
                    <a:cubicBezTo>
                      <a:pt x="72" y="42"/>
                      <a:pt x="74" y="44"/>
                      <a:pt x="76" y="44"/>
                    </a:cubicBezTo>
                    <a:cubicBezTo>
                      <a:pt x="148" y="44"/>
                      <a:pt x="148" y="44"/>
                      <a:pt x="148" y="44"/>
                    </a:cubicBezTo>
                    <a:cubicBezTo>
                      <a:pt x="150" y="44"/>
                      <a:pt x="152" y="42"/>
                      <a:pt x="152" y="40"/>
                    </a:cubicBezTo>
                    <a:cubicBezTo>
                      <a:pt x="152" y="38"/>
                      <a:pt x="150" y="36"/>
                      <a:pt x="148" y="3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86" name="Google Shape;286;p19"/>
          <p:cNvGrpSpPr/>
          <p:nvPr/>
        </p:nvGrpSpPr>
        <p:grpSpPr>
          <a:xfrm>
            <a:off x="3289624" y="6152073"/>
            <a:ext cx="6453479" cy="2286000"/>
            <a:chOff x="2106142" y="5676900"/>
            <a:chExt cx="6453479" cy="2286000"/>
          </a:xfrm>
        </p:grpSpPr>
        <p:grpSp>
          <p:nvGrpSpPr>
            <p:cNvPr id="287" name="Google Shape;287;p19"/>
            <p:cNvGrpSpPr/>
            <p:nvPr/>
          </p:nvGrpSpPr>
          <p:grpSpPr>
            <a:xfrm>
              <a:off x="4754092" y="6149304"/>
              <a:ext cx="3805529" cy="1341192"/>
              <a:chOff x="3807191" y="2612814"/>
              <a:chExt cx="3805529" cy="1341192"/>
            </a:xfrm>
          </p:grpSpPr>
          <p:sp>
            <p:nvSpPr>
              <p:cNvPr id="288" name="Google Shape;288;p19"/>
              <p:cNvSpPr txBox="1"/>
              <p:nvPr/>
            </p:nvSpPr>
            <p:spPr>
              <a:xfrm>
                <a:off x="3807191" y="2612814"/>
                <a:ext cx="327212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3600" dirty="0" smtClean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nástroje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Google Shape;289;p19"/>
              <p:cNvSpPr txBox="1"/>
              <p:nvPr/>
            </p:nvSpPr>
            <p:spPr>
              <a:xfrm>
                <a:off x="3807191" y="3246120"/>
                <a:ext cx="3805529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nástroje pro evaluaci škol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krajské a školní akční plány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cyklus kvality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příklady dobré praxe</a:t>
                </a:r>
              </a:p>
            </p:txBody>
          </p:sp>
        </p:grpSp>
        <p:sp>
          <p:nvSpPr>
            <p:cNvPr id="290" name="Google Shape;290;p19"/>
            <p:cNvSpPr/>
            <p:nvPr/>
          </p:nvSpPr>
          <p:spPr>
            <a:xfrm>
              <a:off x="2106142" y="5676900"/>
              <a:ext cx="2286000" cy="22860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2881390" y="6362700"/>
              <a:ext cx="735504" cy="914400"/>
            </a:xfrm>
            <a:custGeom>
              <a:avLst/>
              <a:gdLst/>
              <a:ahLst/>
              <a:cxnLst/>
              <a:rect l="l" t="t" r="r" b="b"/>
              <a:pathLst>
                <a:path w="144" h="176" extrusionOk="0">
                  <a:moveTo>
                    <a:pt x="36" y="136"/>
                  </a:moveTo>
                  <a:cubicBezTo>
                    <a:pt x="34" y="136"/>
                    <a:pt x="32" y="138"/>
                    <a:pt x="32" y="140"/>
                  </a:cubicBezTo>
                  <a:cubicBezTo>
                    <a:pt x="32" y="142"/>
                    <a:pt x="34" y="144"/>
                    <a:pt x="36" y="144"/>
                  </a:cubicBezTo>
                  <a:cubicBezTo>
                    <a:pt x="38" y="144"/>
                    <a:pt x="40" y="142"/>
                    <a:pt x="40" y="140"/>
                  </a:cubicBezTo>
                  <a:cubicBezTo>
                    <a:pt x="40" y="138"/>
                    <a:pt x="38" y="136"/>
                    <a:pt x="36" y="136"/>
                  </a:cubicBezTo>
                  <a:moveTo>
                    <a:pt x="40" y="88"/>
                  </a:moveTo>
                  <a:cubicBezTo>
                    <a:pt x="36" y="88"/>
                    <a:pt x="32" y="92"/>
                    <a:pt x="32" y="96"/>
                  </a:cubicBezTo>
                  <a:cubicBezTo>
                    <a:pt x="32" y="100"/>
                    <a:pt x="36" y="104"/>
                    <a:pt x="40" y="104"/>
                  </a:cubicBezTo>
                  <a:cubicBezTo>
                    <a:pt x="44" y="104"/>
                    <a:pt x="48" y="100"/>
                    <a:pt x="48" y="96"/>
                  </a:cubicBezTo>
                  <a:cubicBezTo>
                    <a:pt x="48" y="92"/>
                    <a:pt x="44" y="88"/>
                    <a:pt x="40" y="88"/>
                  </a:cubicBezTo>
                  <a:moveTo>
                    <a:pt x="116" y="96"/>
                  </a:moveTo>
                  <a:cubicBezTo>
                    <a:pt x="114" y="96"/>
                    <a:pt x="112" y="98"/>
                    <a:pt x="112" y="100"/>
                  </a:cubicBezTo>
                  <a:cubicBezTo>
                    <a:pt x="112" y="102"/>
                    <a:pt x="114" y="104"/>
                    <a:pt x="116" y="104"/>
                  </a:cubicBezTo>
                  <a:cubicBezTo>
                    <a:pt x="118" y="104"/>
                    <a:pt x="120" y="102"/>
                    <a:pt x="120" y="100"/>
                  </a:cubicBezTo>
                  <a:cubicBezTo>
                    <a:pt x="120" y="98"/>
                    <a:pt x="118" y="96"/>
                    <a:pt x="116" y="96"/>
                  </a:cubicBezTo>
                  <a:moveTo>
                    <a:pt x="112" y="24"/>
                  </a:moveTo>
                  <a:cubicBezTo>
                    <a:pt x="120" y="24"/>
                    <a:pt x="120" y="24"/>
                    <a:pt x="120" y="24"/>
                  </a:cubicBezTo>
                  <a:cubicBezTo>
                    <a:pt x="124" y="24"/>
                    <a:pt x="128" y="20"/>
                    <a:pt x="128" y="16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4"/>
                    <a:pt x="124" y="0"/>
                    <a:pt x="12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6" y="20"/>
                    <a:pt x="20" y="24"/>
                    <a:pt x="24" y="24"/>
                  </a:cubicBezTo>
                  <a:cubicBezTo>
                    <a:pt x="32" y="24"/>
                    <a:pt x="32" y="24"/>
                    <a:pt x="32" y="24"/>
                  </a:cubicBezTo>
                  <a:cubicBezTo>
                    <a:pt x="29" y="73"/>
                    <a:pt x="0" y="82"/>
                    <a:pt x="0" y="128"/>
                  </a:cubicBezTo>
                  <a:cubicBezTo>
                    <a:pt x="0" y="155"/>
                    <a:pt x="21" y="176"/>
                    <a:pt x="48" y="176"/>
                  </a:cubicBezTo>
                  <a:cubicBezTo>
                    <a:pt x="96" y="176"/>
                    <a:pt x="96" y="176"/>
                    <a:pt x="96" y="176"/>
                  </a:cubicBezTo>
                  <a:cubicBezTo>
                    <a:pt x="123" y="176"/>
                    <a:pt x="144" y="155"/>
                    <a:pt x="144" y="128"/>
                  </a:cubicBezTo>
                  <a:cubicBezTo>
                    <a:pt x="144" y="82"/>
                    <a:pt x="115" y="73"/>
                    <a:pt x="112" y="24"/>
                  </a:cubicBezTo>
                  <a:moveTo>
                    <a:pt x="24" y="8"/>
                  </a:moveTo>
                  <a:cubicBezTo>
                    <a:pt x="120" y="8"/>
                    <a:pt x="120" y="8"/>
                    <a:pt x="120" y="8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24" y="8"/>
                  </a:lnTo>
                  <a:close/>
                  <a:moveTo>
                    <a:pt x="40" y="24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105" y="42"/>
                    <a:pt x="110" y="55"/>
                    <a:pt x="115" y="66"/>
                  </a:cubicBezTo>
                  <a:cubicBezTo>
                    <a:pt x="109" y="71"/>
                    <a:pt x="90" y="83"/>
                    <a:pt x="69" y="71"/>
                  </a:cubicBezTo>
                  <a:cubicBezTo>
                    <a:pt x="53" y="62"/>
                    <a:pt x="39" y="63"/>
                    <a:pt x="30" y="64"/>
                  </a:cubicBezTo>
                  <a:cubicBezTo>
                    <a:pt x="35" y="54"/>
                    <a:pt x="39" y="41"/>
                    <a:pt x="40" y="24"/>
                  </a:cubicBezTo>
                  <a:moveTo>
                    <a:pt x="96" y="168"/>
                  </a:moveTo>
                  <a:cubicBezTo>
                    <a:pt x="48" y="168"/>
                    <a:pt x="48" y="168"/>
                    <a:pt x="48" y="168"/>
                  </a:cubicBezTo>
                  <a:cubicBezTo>
                    <a:pt x="26" y="168"/>
                    <a:pt x="8" y="150"/>
                    <a:pt x="8" y="128"/>
                  </a:cubicBezTo>
                  <a:cubicBezTo>
                    <a:pt x="8" y="107"/>
                    <a:pt x="15" y="95"/>
                    <a:pt x="22" y="80"/>
                  </a:cubicBezTo>
                  <a:cubicBezTo>
                    <a:pt x="23" y="79"/>
                    <a:pt x="24" y="77"/>
                    <a:pt x="25" y="74"/>
                  </a:cubicBezTo>
                  <a:cubicBezTo>
                    <a:pt x="26" y="74"/>
                    <a:pt x="43" y="65"/>
                    <a:pt x="65" y="78"/>
                  </a:cubicBezTo>
                  <a:cubicBezTo>
                    <a:pt x="73" y="83"/>
                    <a:pt x="80" y="84"/>
                    <a:pt x="87" y="84"/>
                  </a:cubicBezTo>
                  <a:cubicBezTo>
                    <a:pt x="101" y="84"/>
                    <a:pt x="112" y="78"/>
                    <a:pt x="118" y="73"/>
                  </a:cubicBezTo>
                  <a:cubicBezTo>
                    <a:pt x="119" y="76"/>
                    <a:pt x="121" y="78"/>
                    <a:pt x="122" y="80"/>
                  </a:cubicBezTo>
                  <a:cubicBezTo>
                    <a:pt x="129" y="95"/>
                    <a:pt x="136" y="107"/>
                    <a:pt x="136" y="128"/>
                  </a:cubicBezTo>
                  <a:cubicBezTo>
                    <a:pt x="136" y="150"/>
                    <a:pt x="118" y="168"/>
                    <a:pt x="96" y="168"/>
                  </a:cubicBezTo>
                  <a:moveTo>
                    <a:pt x="104" y="112"/>
                  </a:moveTo>
                  <a:cubicBezTo>
                    <a:pt x="100" y="112"/>
                    <a:pt x="96" y="116"/>
                    <a:pt x="96" y="120"/>
                  </a:cubicBezTo>
                  <a:cubicBezTo>
                    <a:pt x="96" y="124"/>
                    <a:pt x="100" y="128"/>
                    <a:pt x="104" y="128"/>
                  </a:cubicBezTo>
                  <a:cubicBezTo>
                    <a:pt x="108" y="128"/>
                    <a:pt x="112" y="124"/>
                    <a:pt x="112" y="120"/>
                  </a:cubicBezTo>
                  <a:cubicBezTo>
                    <a:pt x="112" y="116"/>
                    <a:pt x="108" y="112"/>
                    <a:pt x="104" y="112"/>
                  </a:cubicBezTo>
                  <a:moveTo>
                    <a:pt x="68" y="112"/>
                  </a:moveTo>
                  <a:cubicBezTo>
                    <a:pt x="61" y="112"/>
                    <a:pt x="56" y="117"/>
                    <a:pt x="56" y="124"/>
                  </a:cubicBezTo>
                  <a:cubicBezTo>
                    <a:pt x="56" y="131"/>
                    <a:pt x="61" y="136"/>
                    <a:pt x="68" y="136"/>
                  </a:cubicBezTo>
                  <a:cubicBezTo>
                    <a:pt x="75" y="136"/>
                    <a:pt x="80" y="131"/>
                    <a:pt x="80" y="124"/>
                  </a:cubicBezTo>
                  <a:cubicBezTo>
                    <a:pt x="80" y="117"/>
                    <a:pt x="75" y="112"/>
                    <a:pt x="68" y="112"/>
                  </a:cubicBezTo>
                  <a:moveTo>
                    <a:pt x="68" y="128"/>
                  </a:moveTo>
                  <a:cubicBezTo>
                    <a:pt x="66" y="128"/>
                    <a:pt x="64" y="126"/>
                    <a:pt x="64" y="124"/>
                  </a:cubicBezTo>
                  <a:cubicBezTo>
                    <a:pt x="64" y="122"/>
                    <a:pt x="66" y="120"/>
                    <a:pt x="68" y="120"/>
                  </a:cubicBezTo>
                  <a:cubicBezTo>
                    <a:pt x="70" y="120"/>
                    <a:pt x="72" y="122"/>
                    <a:pt x="72" y="124"/>
                  </a:cubicBezTo>
                  <a:cubicBezTo>
                    <a:pt x="72" y="126"/>
                    <a:pt x="70" y="128"/>
                    <a:pt x="68" y="128"/>
                  </a:cubicBezTo>
                  <a:moveTo>
                    <a:pt x="92" y="152"/>
                  </a:moveTo>
                  <a:cubicBezTo>
                    <a:pt x="90" y="152"/>
                    <a:pt x="88" y="154"/>
                    <a:pt x="88" y="156"/>
                  </a:cubicBezTo>
                  <a:cubicBezTo>
                    <a:pt x="88" y="158"/>
                    <a:pt x="90" y="160"/>
                    <a:pt x="92" y="160"/>
                  </a:cubicBezTo>
                  <a:cubicBezTo>
                    <a:pt x="94" y="160"/>
                    <a:pt x="96" y="158"/>
                    <a:pt x="96" y="156"/>
                  </a:cubicBezTo>
                  <a:cubicBezTo>
                    <a:pt x="96" y="154"/>
                    <a:pt x="94" y="152"/>
                    <a:pt x="92" y="1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2" name="Google Shape;292;p19"/>
          <p:cNvGrpSpPr/>
          <p:nvPr/>
        </p:nvGrpSpPr>
        <p:grpSpPr>
          <a:xfrm>
            <a:off x="10027968" y="5481477"/>
            <a:ext cx="6453478" cy="2286000"/>
            <a:chOff x="9777121" y="2628900"/>
            <a:chExt cx="6453478" cy="2286000"/>
          </a:xfrm>
        </p:grpSpPr>
        <p:grpSp>
          <p:nvGrpSpPr>
            <p:cNvPr id="293" name="Google Shape;293;p19"/>
            <p:cNvGrpSpPr/>
            <p:nvPr/>
          </p:nvGrpSpPr>
          <p:grpSpPr>
            <a:xfrm>
              <a:off x="12425071" y="3101304"/>
              <a:ext cx="3805529" cy="1341192"/>
              <a:chOff x="3807191" y="2612814"/>
              <a:chExt cx="3805529" cy="1341192"/>
            </a:xfrm>
          </p:grpSpPr>
          <p:sp>
            <p:nvSpPr>
              <p:cNvPr id="294" name="Google Shape;294;p19"/>
              <p:cNvSpPr txBox="1"/>
              <p:nvPr/>
            </p:nvSpPr>
            <p:spPr>
              <a:xfrm>
                <a:off x="3807191" y="2612814"/>
                <a:ext cx="327212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3600" dirty="0" smtClean="0">
                    <a:solidFill>
                      <a:schemeClr val="dk1"/>
                    </a:solidFill>
                    <a:sym typeface="Arial"/>
                  </a:rPr>
                  <a:t>kritéria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Google Shape;295;p19"/>
              <p:cNvSpPr txBox="1"/>
              <p:nvPr/>
            </p:nvSpPr>
            <p:spPr>
              <a:xfrm>
                <a:off x="3807191" y="3246120"/>
                <a:ext cx="3805529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model Kvalitní škola</a:t>
                </a:r>
              </a:p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- projekt Komplexní systém hodnocení ČŠI</a:t>
                </a:r>
              </a:p>
              <a:p>
                <a:pPr marL="342900" marR="0" lvl="0" indent="-342900" algn="l" rtl="0">
                  <a:spcBef>
                    <a:spcPts val="0"/>
                  </a:spcBef>
                  <a:spcAft>
                    <a:spcPts val="0"/>
                  </a:spcAft>
                  <a:buFontTx/>
                  <a:buChar char="-"/>
                </a:pPr>
                <a:endParaRPr sz="2000" dirty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96" name="Google Shape;296;p19"/>
            <p:cNvSpPr/>
            <p:nvPr/>
          </p:nvSpPr>
          <p:spPr>
            <a:xfrm>
              <a:off x="9777121" y="2628900"/>
              <a:ext cx="2286000" cy="22860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9"/>
            <p:cNvSpPr/>
            <p:nvPr/>
          </p:nvSpPr>
          <p:spPr>
            <a:xfrm>
              <a:off x="10511903" y="3390899"/>
              <a:ext cx="816436" cy="762002"/>
            </a:xfrm>
            <a:custGeom>
              <a:avLst/>
              <a:gdLst/>
              <a:ahLst/>
              <a:cxnLst/>
              <a:rect l="l" t="t" r="r" b="b"/>
              <a:pathLst>
                <a:path w="176" h="160" extrusionOk="0">
                  <a:moveTo>
                    <a:pt x="172" y="136"/>
                  </a:moveTo>
                  <a:cubicBezTo>
                    <a:pt x="96" y="136"/>
                    <a:pt x="96" y="136"/>
                    <a:pt x="96" y="136"/>
                  </a:cubicBezTo>
                  <a:cubicBezTo>
                    <a:pt x="94" y="127"/>
                    <a:pt x="86" y="120"/>
                    <a:pt x="76" y="120"/>
                  </a:cubicBezTo>
                  <a:cubicBezTo>
                    <a:pt x="66" y="120"/>
                    <a:pt x="58" y="127"/>
                    <a:pt x="56" y="136"/>
                  </a:cubicBezTo>
                  <a:cubicBezTo>
                    <a:pt x="4" y="136"/>
                    <a:pt x="4" y="136"/>
                    <a:pt x="4" y="136"/>
                  </a:cubicBezTo>
                  <a:cubicBezTo>
                    <a:pt x="2" y="136"/>
                    <a:pt x="0" y="138"/>
                    <a:pt x="0" y="140"/>
                  </a:cubicBezTo>
                  <a:cubicBezTo>
                    <a:pt x="0" y="142"/>
                    <a:pt x="2" y="144"/>
                    <a:pt x="4" y="144"/>
                  </a:cubicBezTo>
                  <a:cubicBezTo>
                    <a:pt x="56" y="144"/>
                    <a:pt x="56" y="144"/>
                    <a:pt x="56" y="144"/>
                  </a:cubicBezTo>
                  <a:cubicBezTo>
                    <a:pt x="58" y="153"/>
                    <a:pt x="66" y="160"/>
                    <a:pt x="76" y="160"/>
                  </a:cubicBezTo>
                  <a:cubicBezTo>
                    <a:pt x="86" y="160"/>
                    <a:pt x="94" y="153"/>
                    <a:pt x="96" y="144"/>
                  </a:cubicBezTo>
                  <a:cubicBezTo>
                    <a:pt x="172" y="144"/>
                    <a:pt x="172" y="144"/>
                    <a:pt x="172" y="144"/>
                  </a:cubicBezTo>
                  <a:cubicBezTo>
                    <a:pt x="174" y="144"/>
                    <a:pt x="176" y="142"/>
                    <a:pt x="176" y="140"/>
                  </a:cubicBezTo>
                  <a:cubicBezTo>
                    <a:pt x="176" y="138"/>
                    <a:pt x="174" y="136"/>
                    <a:pt x="172" y="136"/>
                  </a:cubicBezTo>
                  <a:moveTo>
                    <a:pt x="76" y="152"/>
                  </a:moveTo>
                  <a:cubicBezTo>
                    <a:pt x="69" y="152"/>
                    <a:pt x="64" y="147"/>
                    <a:pt x="64" y="140"/>
                  </a:cubicBezTo>
                  <a:cubicBezTo>
                    <a:pt x="64" y="133"/>
                    <a:pt x="69" y="128"/>
                    <a:pt x="76" y="128"/>
                  </a:cubicBezTo>
                  <a:cubicBezTo>
                    <a:pt x="83" y="128"/>
                    <a:pt x="88" y="133"/>
                    <a:pt x="88" y="140"/>
                  </a:cubicBezTo>
                  <a:cubicBezTo>
                    <a:pt x="88" y="147"/>
                    <a:pt x="83" y="152"/>
                    <a:pt x="76" y="152"/>
                  </a:cubicBezTo>
                  <a:moveTo>
                    <a:pt x="4" y="24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6" y="33"/>
                    <a:pt x="34" y="40"/>
                    <a:pt x="44" y="40"/>
                  </a:cubicBezTo>
                  <a:cubicBezTo>
                    <a:pt x="54" y="40"/>
                    <a:pt x="62" y="33"/>
                    <a:pt x="64" y="24"/>
                  </a:cubicBezTo>
                  <a:cubicBezTo>
                    <a:pt x="172" y="24"/>
                    <a:pt x="172" y="24"/>
                    <a:pt x="172" y="24"/>
                  </a:cubicBezTo>
                  <a:cubicBezTo>
                    <a:pt x="174" y="24"/>
                    <a:pt x="176" y="22"/>
                    <a:pt x="176" y="20"/>
                  </a:cubicBezTo>
                  <a:cubicBezTo>
                    <a:pt x="176" y="18"/>
                    <a:pt x="174" y="16"/>
                    <a:pt x="172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2" y="7"/>
                    <a:pt x="54" y="0"/>
                    <a:pt x="44" y="0"/>
                  </a:cubicBezTo>
                  <a:cubicBezTo>
                    <a:pt x="34" y="0"/>
                    <a:pt x="26" y="7"/>
                    <a:pt x="2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8"/>
                    <a:pt x="0" y="20"/>
                  </a:cubicBezTo>
                  <a:cubicBezTo>
                    <a:pt x="0" y="22"/>
                    <a:pt x="2" y="24"/>
                    <a:pt x="4" y="24"/>
                  </a:cubicBezTo>
                  <a:moveTo>
                    <a:pt x="44" y="8"/>
                  </a:moveTo>
                  <a:cubicBezTo>
                    <a:pt x="51" y="8"/>
                    <a:pt x="56" y="13"/>
                    <a:pt x="56" y="20"/>
                  </a:cubicBezTo>
                  <a:cubicBezTo>
                    <a:pt x="56" y="27"/>
                    <a:pt x="51" y="32"/>
                    <a:pt x="44" y="32"/>
                  </a:cubicBezTo>
                  <a:cubicBezTo>
                    <a:pt x="37" y="32"/>
                    <a:pt x="32" y="27"/>
                    <a:pt x="32" y="20"/>
                  </a:cubicBezTo>
                  <a:cubicBezTo>
                    <a:pt x="32" y="13"/>
                    <a:pt x="37" y="8"/>
                    <a:pt x="44" y="8"/>
                  </a:cubicBezTo>
                  <a:moveTo>
                    <a:pt x="172" y="76"/>
                  </a:moveTo>
                  <a:cubicBezTo>
                    <a:pt x="160" y="76"/>
                    <a:pt x="160" y="76"/>
                    <a:pt x="160" y="76"/>
                  </a:cubicBezTo>
                  <a:cubicBezTo>
                    <a:pt x="158" y="67"/>
                    <a:pt x="150" y="60"/>
                    <a:pt x="140" y="60"/>
                  </a:cubicBezTo>
                  <a:cubicBezTo>
                    <a:pt x="130" y="60"/>
                    <a:pt x="122" y="67"/>
                    <a:pt x="120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8"/>
                    <a:pt x="0" y="80"/>
                  </a:cubicBezTo>
                  <a:cubicBezTo>
                    <a:pt x="0" y="82"/>
                    <a:pt x="2" y="84"/>
                    <a:pt x="4" y="84"/>
                  </a:cubicBezTo>
                  <a:cubicBezTo>
                    <a:pt x="120" y="84"/>
                    <a:pt x="120" y="84"/>
                    <a:pt x="120" y="84"/>
                  </a:cubicBezTo>
                  <a:cubicBezTo>
                    <a:pt x="122" y="93"/>
                    <a:pt x="130" y="100"/>
                    <a:pt x="140" y="100"/>
                  </a:cubicBezTo>
                  <a:cubicBezTo>
                    <a:pt x="150" y="100"/>
                    <a:pt x="158" y="93"/>
                    <a:pt x="160" y="84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4" y="84"/>
                    <a:pt x="176" y="82"/>
                    <a:pt x="176" y="80"/>
                  </a:cubicBezTo>
                  <a:cubicBezTo>
                    <a:pt x="176" y="78"/>
                    <a:pt x="174" y="76"/>
                    <a:pt x="172" y="76"/>
                  </a:cubicBezTo>
                  <a:moveTo>
                    <a:pt x="140" y="92"/>
                  </a:moveTo>
                  <a:cubicBezTo>
                    <a:pt x="133" y="92"/>
                    <a:pt x="128" y="87"/>
                    <a:pt x="128" y="80"/>
                  </a:cubicBezTo>
                  <a:cubicBezTo>
                    <a:pt x="128" y="73"/>
                    <a:pt x="133" y="68"/>
                    <a:pt x="140" y="68"/>
                  </a:cubicBezTo>
                  <a:cubicBezTo>
                    <a:pt x="147" y="68"/>
                    <a:pt x="152" y="73"/>
                    <a:pt x="152" y="80"/>
                  </a:cubicBezTo>
                  <a:cubicBezTo>
                    <a:pt x="152" y="87"/>
                    <a:pt x="147" y="92"/>
                    <a:pt x="140" y="9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8" name="Google Shape;298;p19"/>
          <p:cNvGrpSpPr/>
          <p:nvPr/>
        </p:nvGrpSpPr>
        <p:grpSpPr>
          <a:xfrm>
            <a:off x="10079653" y="1630947"/>
            <a:ext cx="6453478" cy="2286000"/>
            <a:chOff x="9777121" y="5676900"/>
            <a:chExt cx="6453478" cy="2286000"/>
          </a:xfrm>
        </p:grpSpPr>
        <p:grpSp>
          <p:nvGrpSpPr>
            <p:cNvPr id="299" name="Google Shape;299;p19"/>
            <p:cNvGrpSpPr/>
            <p:nvPr/>
          </p:nvGrpSpPr>
          <p:grpSpPr>
            <a:xfrm>
              <a:off x="12425071" y="6149304"/>
              <a:ext cx="3805529" cy="1648969"/>
              <a:chOff x="3807191" y="2612814"/>
              <a:chExt cx="3805529" cy="1648969"/>
            </a:xfrm>
          </p:grpSpPr>
          <p:sp>
            <p:nvSpPr>
              <p:cNvPr id="300" name="Google Shape;300;p19"/>
              <p:cNvSpPr txBox="1"/>
              <p:nvPr/>
            </p:nvSpPr>
            <p:spPr>
              <a:xfrm>
                <a:off x="3807191" y="2612814"/>
                <a:ext cx="327212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/>
                <a:r>
                  <a:rPr lang="cs-CZ" sz="3600" dirty="0" smtClean="0">
                    <a:solidFill>
                      <a:schemeClr val="dk1"/>
                    </a:solidFill>
                    <a:ea typeface="Arial"/>
                    <a:cs typeface="Arial"/>
                    <a:sym typeface="Arial"/>
                  </a:rPr>
                  <a:t>sítě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19"/>
              <p:cNvSpPr txBox="1"/>
              <p:nvPr/>
            </p:nvSpPr>
            <p:spPr>
              <a:xfrm>
                <a:off x="3807191" y="3246120"/>
                <a:ext cx="3805529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lvl="0"/>
                <a:r>
                  <a:rPr lang="cs-CZ" sz="2000" dirty="0" smtClean="0">
                    <a:solidFill>
                      <a:schemeClr val="dk2"/>
                    </a:solidFill>
                    <a:ea typeface="Arial"/>
                    <a:cs typeface="Arial"/>
                  </a:rPr>
                  <a:t>EQAVET - </a:t>
                </a:r>
                <a:r>
                  <a:rPr lang="cs-CZ" sz="2000" dirty="0" err="1" smtClean="0">
                    <a:solidFill>
                      <a:schemeClr val="dk2"/>
                    </a:solidFill>
                    <a:ea typeface="Arial"/>
                    <a:cs typeface="Arial"/>
                  </a:rPr>
                  <a:t>The</a:t>
                </a:r>
                <a:r>
                  <a:rPr lang="cs-CZ" sz="2000" dirty="0" smtClean="0">
                    <a:solidFill>
                      <a:schemeClr val="dk2"/>
                    </a:solidFill>
                    <a:ea typeface="Arial"/>
                    <a:cs typeface="Arial"/>
                  </a:rPr>
                  <a:t>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European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Quality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Assurance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in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Vocational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Education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and </a:t>
                </a:r>
                <a:r>
                  <a:rPr lang="cs-CZ" sz="2000" dirty="0" err="1">
                    <a:solidFill>
                      <a:schemeClr val="dk2"/>
                    </a:solidFill>
                    <a:ea typeface="Arial"/>
                    <a:cs typeface="Arial"/>
                  </a:rPr>
                  <a:t>Training</a:t>
                </a:r>
                <a:r>
                  <a:rPr lang="cs-CZ" sz="2000" dirty="0">
                    <a:solidFill>
                      <a:schemeClr val="dk2"/>
                    </a:solidFill>
                    <a:ea typeface="Arial"/>
                    <a:cs typeface="Arial"/>
                  </a:rPr>
                  <a:t> = evropský rámec pro podporu zajišťování kvality v odborném vzdělávání</a:t>
                </a:r>
                <a:endParaRPr lang="cs-CZ" sz="2000" dirty="0">
                  <a:solidFill>
                    <a:schemeClr val="dk2"/>
                  </a:solidFill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2" name="Google Shape;302;p19"/>
            <p:cNvSpPr/>
            <p:nvPr/>
          </p:nvSpPr>
          <p:spPr>
            <a:xfrm>
              <a:off x="9777121" y="5676900"/>
              <a:ext cx="2286000" cy="22860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9"/>
            <p:cNvSpPr/>
            <p:nvPr/>
          </p:nvSpPr>
          <p:spPr>
            <a:xfrm>
              <a:off x="10584840" y="6362700"/>
              <a:ext cx="670562" cy="9144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85" y="27"/>
                  </a:moveTo>
                  <a:cubicBezTo>
                    <a:pt x="85" y="27"/>
                    <a:pt x="84" y="28"/>
                    <a:pt x="85" y="32"/>
                  </a:cubicBezTo>
                  <a:cubicBezTo>
                    <a:pt x="87" y="37"/>
                    <a:pt x="89" y="38"/>
                    <a:pt x="95" y="35"/>
                  </a:cubicBezTo>
                  <a:cubicBezTo>
                    <a:pt x="97" y="34"/>
                    <a:pt x="99" y="35"/>
                    <a:pt x="99" y="37"/>
                  </a:cubicBezTo>
                  <a:cubicBezTo>
                    <a:pt x="98" y="43"/>
                    <a:pt x="94" y="43"/>
                    <a:pt x="97" y="51"/>
                  </a:cubicBezTo>
                  <a:cubicBezTo>
                    <a:pt x="99" y="57"/>
                    <a:pt x="104" y="59"/>
                    <a:pt x="106" y="63"/>
                  </a:cubicBezTo>
                  <a:cubicBezTo>
                    <a:pt x="107" y="65"/>
                    <a:pt x="108" y="66"/>
                    <a:pt x="110" y="67"/>
                  </a:cubicBezTo>
                  <a:cubicBezTo>
                    <a:pt x="111" y="64"/>
                    <a:pt x="112" y="60"/>
                    <a:pt x="112" y="56"/>
                  </a:cubicBezTo>
                  <a:cubicBezTo>
                    <a:pt x="112" y="39"/>
                    <a:pt x="101" y="24"/>
                    <a:pt x="86" y="18"/>
                  </a:cubicBezTo>
                  <a:cubicBezTo>
                    <a:pt x="85" y="20"/>
                    <a:pt x="84" y="21"/>
                    <a:pt x="83" y="21"/>
                  </a:cubicBezTo>
                  <a:cubicBezTo>
                    <a:pt x="81" y="22"/>
                    <a:pt x="81" y="27"/>
                    <a:pt x="85" y="27"/>
                  </a:cubicBezTo>
                  <a:moveTo>
                    <a:pt x="67" y="61"/>
                  </a:moveTo>
                  <a:cubicBezTo>
                    <a:pt x="61" y="61"/>
                    <a:pt x="56" y="62"/>
                    <a:pt x="58" y="71"/>
                  </a:cubicBezTo>
                  <a:cubicBezTo>
                    <a:pt x="60" y="80"/>
                    <a:pt x="65" y="76"/>
                    <a:pt x="64" y="83"/>
                  </a:cubicBezTo>
                  <a:cubicBezTo>
                    <a:pt x="64" y="90"/>
                    <a:pt x="65" y="91"/>
                    <a:pt x="66" y="93"/>
                  </a:cubicBezTo>
                  <a:cubicBezTo>
                    <a:pt x="67" y="94"/>
                    <a:pt x="68" y="96"/>
                    <a:pt x="70" y="9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71" y="96"/>
                    <a:pt x="72" y="95"/>
                    <a:pt x="72" y="92"/>
                  </a:cubicBezTo>
                  <a:cubicBezTo>
                    <a:pt x="73" y="86"/>
                    <a:pt x="75" y="82"/>
                    <a:pt x="78" y="79"/>
                  </a:cubicBezTo>
                  <a:cubicBezTo>
                    <a:pt x="81" y="75"/>
                    <a:pt x="83" y="71"/>
                    <a:pt x="78" y="67"/>
                  </a:cubicBezTo>
                  <a:cubicBezTo>
                    <a:pt x="73" y="62"/>
                    <a:pt x="74" y="61"/>
                    <a:pt x="67" y="61"/>
                  </a:cubicBezTo>
                  <a:moveTo>
                    <a:pt x="99" y="66"/>
                  </a:moveTo>
                  <a:cubicBezTo>
                    <a:pt x="97" y="67"/>
                    <a:pt x="97" y="70"/>
                    <a:pt x="99" y="71"/>
                  </a:cubicBezTo>
                  <a:cubicBezTo>
                    <a:pt x="100" y="72"/>
                    <a:pt x="103" y="74"/>
                    <a:pt x="104" y="71"/>
                  </a:cubicBezTo>
                  <a:cubicBezTo>
                    <a:pt x="105" y="68"/>
                    <a:pt x="101" y="65"/>
                    <a:pt x="99" y="66"/>
                  </a:cubicBezTo>
                  <a:moveTo>
                    <a:pt x="72" y="112"/>
                  </a:moveTo>
                  <a:cubicBezTo>
                    <a:pt x="103" y="112"/>
                    <a:pt x="128" y="87"/>
                    <a:pt x="128" y="56"/>
                  </a:cubicBezTo>
                  <a:cubicBezTo>
                    <a:pt x="128" y="25"/>
                    <a:pt x="103" y="0"/>
                    <a:pt x="72" y="0"/>
                  </a:cubicBezTo>
                  <a:cubicBezTo>
                    <a:pt x="41" y="0"/>
                    <a:pt x="16" y="25"/>
                    <a:pt x="16" y="56"/>
                  </a:cubicBezTo>
                  <a:cubicBezTo>
                    <a:pt x="16" y="87"/>
                    <a:pt x="41" y="112"/>
                    <a:pt x="72" y="112"/>
                  </a:cubicBezTo>
                  <a:moveTo>
                    <a:pt x="72" y="8"/>
                  </a:moveTo>
                  <a:cubicBezTo>
                    <a:pt x="99" y="8"/>
                    <a:pt x="120" y="29"/>
                    <a:pt x="120" y="56"/>
                  </a:cubicBezTo>
                  <a:cubicBezTo>
                    <a:pt x="120" y="83"/>
                    <a:pt x="99" y="104"/>
                    <a:pt x="72" y="104"/>
                  </a:cubicBezTo>
                  <a:cubicBezTo>
                    <a:pt x="45" y="104"/>
                    <a:pt x="24" y="83"/>
                    <a:pt x="24" y="56"/>
                  </a:cubicBezTo>
                  <a:cubicBezTo>
                    <a:pt x="24" y="29"/>
                    <a:pt x="45" y="8"/>
                    <a:pt x="72" y="8"/>
                  </a:cubicBezTo>
                  <a:moveTo>
                    <a:pt x="122" y="98"/>
                  </a:moveTo>
                  <a:cubicBezTo>
                    <a:pt x="121" y="98"/>
                    <a:pt x="120" y="98"/>
                    <a:pt x="119" y="99"/>
                  </a:cubicBezTo>
                  <a:cubicBezTo>
                    <a:pt x="119" y="99"/>
                    <a:pt x="119" y="99"/>
                    <a:pt x="119" y="99"/>
                  </a:cubicBezTo>
                  <a:cubicBezTo>
                    <a:pt x="108" y="112"/>
                    <a:pt x="91" y="120"/>
                    <a:pt x="72" y="120"/>
                  </a:cubicBezTo>
                  <a:cubicBezTo>
                    <a:pt x="37" y="120"/>
                    <a:pt x="8" y="91"/>
                    <a:pt x="8" y="56"/>
                  </a:cubicBezTo>
                  <a:cubicBezTo>
                    <a:pt x="8" y="38"/>
                    <a:pt x="16" y="21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9" y="8"/>
                    <a:pt x="30" y="7"/>
                    <a:pt x="30" y="6"/>
                  </a:cubicBezTo>
                  <a:cubicBezTo>
                    <a:pt x="30" y="4"/>
                    <a:pt x="28" y="2"/>
                    <a:pt x="26" y="2"/>
                  </a:cubicBezTo>
                  <a:cubicBezTo>
                    <a:pt x="25" y="2"/>
                    <a:pt x="24" y="3"/>
                    <a:pt x="23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9" y="16"/>
                    <a:pt x="0" y="35"/>
                    <a:pt x="0" y="56"/>
                  </a:cubicBezTo>
                  <a:cubicBezTo>
                    <a:pt x="0" y="94"/>
                    <a:pt x="30" y="126"/>
                    <a:pt x="68" y="128"/>
                  </a:cubicBezTo>
                  <a:cubicBezTo>
                    <a:pt x="68" y="168"/>
                    <a:pt x="68" y="168"/>
                    <a:pt x="68" y="168"/>
                  </a:cubicBezTo>
                  <a:cubicBezTo>
                    <a:pt x="44" y="168"/>
                    <a:pt x="44" y="168"/>
                    <a:pt x="44" y="168"/>
                  </a:cubicBezTo>
                  <a:cubicBezTo>
                    <a:pt x="42" y="168"/>
                    <a:pt x="40" y="170"/>
                    <a:pt x="40" y="172"/>
                  </a:cubicBezTo>
                  <a:cubicBezTo>
                    <a:pt x="40" y="174"/>
                    <a:pt x="42" y="176"/>
                    <a:pt x="44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102" y="176"/>
                    <a:pt x="104" y="174"/>
                    <a:pt x="104" y="172"/>
                  </a:cubicBezTo>
                  <a:cubicBezTo>
                    <a:pt x="104" y="170"/>
                    <a:pt x="102" y="168"/>
                    <a:pt x="100" y="168"/>
                  </a:cubicBezTo>
                  <a:cubicBezTo>
                    <a:pt x="76" y="168"/>
                    <a:pt x="76" y="168"/>
                    <a:pt x="76" y="168"/>
                  </a:cubicBezTo>
                  <a:cubicBezTo>
                    <a:pt x="76" y="128"/>
                    <a:pt x="76" y="128"/>
                    <a:pt x="76" y="128"/>
                  </a:cubicBezTo>
                  <a:cubicBezTo>
                    <a:pt x="95" y="127"/>
                    <a:pt x="112" y="118"/>
                    <a:pt x="125" y="105"/>
                  </a:cubicBezTo>
                  <a:cubicBezTo>
                    <a:pt x="125" y="105"/>
                    <a:pt x="125" y="105"/>
                    <a:pt x="125" y="105"/>
                  </a:cubicBezTo>
                  <a:cubicBezTo>
                    <a:pt x="125" y="104"/>
                    <a:pt x="126" y="103"/>
                    <a:pt x="126" y="102"/>
                  </a:cubicBezTo>
                  <a:cubicBezTo>
                    <a:pt x="126" y="100"/>
                    <a:pt x="124" y="98"/>
                    <a:pt x="122" y="98"/>
                  </a:cubicBezTo>
                  <a:moveTo>
                    <a:pt x="37" y="51"/>
                  </a:moveTo>
                  <a:cubicBezTo>
                    <a:pt x="37" y="51"/>
                    <a:pt x="39" y="56"/>
                    <a:pt x="53" y="63"/>
                  </a:cubicBezTo>
                  <a:cubicBezTo>
                    <a:pt x="53" y="63"/>
                    <a:pt x="56" y="63"/>
                    <a:pt x="53" y="60"/>
                  </a:cubicBezTo>
                  <a:cubicBezTo>
                    <a:pt x="50" y="57"/>
                    <a:pt x="46" y="53"/>
                    <a:pt x="50" y="51"/>
                  </a:cubicBezTo>
                  <a:cubicBezTo>
                    <a:pt x="54" y="49"/>
                    <a:pt x="55" y="49"/>
                    <a:pt x="56" y="53"/>
                  </a:cubicBezTo>
                  <a:cubicBezTo>
                    <a:pt x="57" y="57"/>
                    <a:pt x="60" y="55"/>
                    <a:pt x="60" y="51"/>
                  </a:cubicBezTo>
                  <a:cubicBezTo>
                    <a:pt x="61" y="48"/>
                    <a:pt x="66" y="44"/>
                    <a:pt x="70" y="42"/>
                  </a:cubicBezTo>
                  <a:cubicBezTo>
                    <a:pt x="74" y="41"/>
                    <a:pt x="77" y="40"/>
                    <a:pt x="77" y="37"/>
                  </a:cubicBezTo>
                  <a:cubicBezTo>
                    <a:pt x="76" y="35"/>
                    <a:pt x="75" y="32"/>
                    <a:pt x="69" y="32"/>
                  </a:cubicBezTo>
                  <a:cubicBezTo>
                    <a:pt x="63" y="32"/>
                    <a:pt x="66" y="40"/>
                    <a:pt x="61" y="36"/>
                  </a:cubicBezTo>
                  <a:cubicBezTo>
                    <a:pt x="56" y="31"/>
                    <a:pt x="62" y="32"/>
                    <a:pt x="65" y="31"/>
                  </a:cubicBezTo>
                  <a:cubicBezTo>
                    <a:pt x="67" y="30"/>
                    <a:pt x="70" y="26"/>
                    <a:pt x="65" y="25"/>
                  </a:cubicBezTo>
                  <a:cubicBezTo>
                    <a:pt x="61" y="25"/>
                    <a:pt x="62" y="27"/>
                    <a:pt x="59" y="26"/>
                  </a:cubicBezTo>
                  <a:cubicBezTo>
                    <a:pt x="55" y="25"/>
                    <a:pt x="54" y="30"/>
                    <a:pt x="52" y="29"/>
                  </a:cubicBezTo>
                  <a:cubicBezTo>
                    <a:pt x="50" y="29"/>
                    <a:pt x="48" y="27"/>
                    <a:pt x="46" y="26"/>
                  </a:cubicBezTo>
                  <a:cubicBezTo>
                    <a:pt x="40" y="31"/>
                    <a:pt x="36" y="37"/>
                    <a:pt x="34" y="45"/>
                  </a:cubicBezTo>
                  <a:cubicBezTo>
                    <a:pt x="35" y="49"/>
                    <a:pt x="37" y="51"/>
                    <a:pt x="37" y="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4" name="Google Shape;304;p19"/>
          <p:cNvSpPr txBox="1">
            <a:spLocks noGrp="1"/>
          </p:cNvSpPr>
          <p:nvPr>
            <p:ph type="title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</a:pPr>
            <a:r>
              <a:rPr lang="cs-CZ" sz="4000" b="1" i="0" u="none" strike="noStrike" cap="none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kvalita </a:t>
            </a:r>
            <a:r>
              <a:rPr lang="cs-CZ" dirty="0" smtClean="0"/>
              <a:t>letem vzdělávacím světem</a:t>
            </a:r>
            <a:endParaRPr sz="4000" b="1" i="0" u="none" strike="noStrike" cap="none" dirty="0">
              <a:solidFill>
                <a:srgbClr val="2BC3E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83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943120" y="1943100"/>
            <a:ext cx="16354276" cy="762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k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ritérium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1.1 | Škola má jasně formulovanou vizi a realistickou strategii svého rozvoje, které pedagogové sdílejí a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naplňují</a:t>
            </a:r>
            <a:endParaRPr lang="cs-CZ" sz="3200" dirty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kritérium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1.5 | Škola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spolupracuje s vnějšími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partnery</a:t>
            </a:r>
            <a:endParaRPr lang="cs-CZ" sz="3200" dirty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kritérium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2.1 | Vedení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školy aktivně řídí, pravidelně monitoruje a vyhodnocuje práci školy a přijímá účinná opatření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kritérium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3.5 | Pedagogové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aktivně spolupracují na svém profesním rozvoji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kritérium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4.2 | Pedagogové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využívají široké spektrum výchovně-vzdělávacích strategií pro naplnění stanovených cílů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kritérium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6.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| Podpora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žáků při vzdělávání (rovné příležitosti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)</a:t>
            </a:r>
          </a:p>
          <a:p>
            <a:pPr>
              <a:spcAft>
                <a:spcPts val="1800"/>
              </a:spcAft>
            </a:pPr>
            <a:endParaRPr lang="cs-CZ" sz="3200" dirty="0" smtClean="0">
              <a:solidFill>
                <a:srgbClr val="63636E"/>
              </a:solidFill>
              <a:latin typeface="+mj-lt"/>
            </a:endParaRPr>
          </a:p>
          <a:p>
            <a:pPr>
              <a:spcAft>
                <a:spcPts val="1800"/>
              </a:spcAft>
            </a:pPr>
            <a:r>
              <a:rPr lang="cs-CZ" sz="2400" dirty="0" smtClean="0">
                <a:solidFill>
                  <a:srgbClr val="63636E"/>
                </a:solidFill>
                <a:latin typeface="+mj-lt"/>
              </a:rPr>
              <a:t>Pozn.: vždy však záleží na kvalitě a obsahu školního akčního plánu a popisu konkrétního kritéria</a:t>
            </a:r>
            <a:endParaRPr lang="cs-CZ" sz="2400" dirty="0">
              <a:solidFill>
                <a:srgbClr val="63636E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63636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63636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63636E"/>
              </a:solidFill>
              <a:latin typeface="+mj-lt"/>
            </a:endParaRP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600" dirty="0">
              <a:solidFill>
                <a:srgbClr val="63636E"/>
              </a:solidFill>
              <a:latin typeface="+mj-lt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87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 smtClean="0">
                <a:latin typeface="Arial"/>
                <a:ea typeface="Arial"/>
                <a:cs typeface="Arial"/>
                <a:sym typeface="Arial"/>
              </a:rPr>
              <a:t>ŠAP podporuje naplňování kritérií Kvalitní školy</a:t>
            </a:r>
            <a:endParaRPr lang="cs-CZ" sz="480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533400" y="9258300"/>
            <a:ext cx="5486399" cy="1028700"/>
          </a:xfrm>
          <a:prstGeom prst="rect">
            <a:avLst/>
          </a:prstGeom>
          <a:solidFill>
            <a:schemeClr val="lt1"/>
          </a:solidFill>
          <a:ln w="635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0337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4162842"/>
            <a:ext cx="990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</a:t>
            </a:r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etodická podpora akčnímu plánování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90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943124" y="2095500"/>
            <a:ext cx="16841836" cy="77285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400"/>
              </a:spcBef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Základní metodikou jsou v roce 2018 revidované </a:t>
            </a:r>
            <a:r>
              <a:rPr lang="cs-CZ" sz="3600" dirty="0" smtClean="0">
                <a:solidFill>
                  <a:srgbClr val="63636E"/>
                </a:solidFill>
                <a:latin typeface="+mj-lt"/>
                <a:hlinkClick r:id="rId3"/>
              </a:rPr>
              <a:t>Postupy KAP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.</a:t>
            </a:r>
          </a:p>
          <a:p>
            <a:pPr lvl="0">
              <a:spcBef>
                <a:spcPts val="400"/>
              </a:spcBef>
            </a:pPr>
            <a:endParaRPr lang="cs-CZ" sz="3600" dirty="0">
              <a:solidFill>
                <a:srgbClr val="63636E"/>
              </a:solidFill>
              <a:latin typeface="+mj-lt"/>
            </a:endParaRPr>
          </a:p>
          <a:p>
            <a:pPr marL="571500" lvl="0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doplněk k Postupům KAP = </a:t>
            </a:r>
            <a:r>
              <a:rPr lang="cs-CZ" sz="3600" dirty="0" smtClean="0">
                <a:solidFill>
                  <a:srgbClr val="63636E"/>
                </a:solidFill>
                <a:latin typeface="+mj-lt"/>
                <a:hlinkClick r:id="rId4"/>
              </a:rPr>
              <a:t>Metodický pokyn pro tvorbu KAP II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 (P-KAP)</a:t>
            </a:r>
          </a:p>
          <a:p>
            <a:pPr marL="1257300" lvl="1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u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přesňuje zejména </a:t>
            </a:r>
            <a:r>
              <a:rPr lang="cs-CZ" sz="3200" i="1" dirty="0">
                <a:solidFill>
                  <a:srgbClr val="63636E"/>
                </a:solidFill>
                <a:latin typeface="+mj-lt"/>
              </a:rPr>
              <a:t>podobu (strukturu) jednotlivých částí KAP 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II</a:t>
            </a:r>
            <a:endParaRPr lang="cs-CZ" sz="3200" i="1" dirty="0">
              <a:solidFill>
                <a:srgbClr val="63636E"/>
              </a:solidFill>
              <a:latin typeface="+mj-lt"/>
            </a:endParaRPr>
          </a:p>
          <a:p>
            <a:pPr marL="1257300" lvl="1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k tomu </a:t>
            </a:r>
            <a:r>
              <a:rPr lang="cs-CZ" sz="3200" i="1" dirty="0">
                <a:solidFill>
                  <a:srgbClr val="63636E"/>
                </a:solidFill>
                <a:latin typeface="+mj-lt"/>
              </a:rPr>
              <a:t>přidává výčty vhodných zdrojů a doporučení pro 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postup</a:t>
            </a:r>
            <a:endParaRPr lang="cs-CZ" sz="3200" i="1" dirty="0">
              <a:solidFill>
                <a:srgbClr val="63636E"/>
              </a:solidFill>
              <a:latin typeface="+mj-lt"/>
            </a:endParaRPr>
          </a:p>
          <a:p>
            <a:pPr lvl="1">
              <a:spcBef>
                <a:spcPts val="400"/>
              </a:spcBef>
            </a:pPr>
            <a:endParaRPr lang="cs-CZ" sz="3200" dirty="0" smtClean="0">
              <a:solidFill>
                <a:srgbClr val="63636E"/>
              </a:solidFill>
              <a:latin typeface="+mj-lt"/>
            </a:endParaRPr>
          </a:p>
          <a:p>
            <a:pPr marL="571500" lvl="0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snaha, aby RT KAP mohl maximálně využít KAP I:</a:t>
            </a:r>
          </a:p>
          <a:p>
            <a:pPr marL="1257300" lvl="1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jen revidovat/aktualizovat </a:t>
            </a:r>
          </a:p>
          <a:p>
            <a:pPr marL="1257300" lvl="1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rozšířit o SWOT analýzu</a:t>
            </a:r>
          </a:p>
          <a:p>
            <a:pPr marL="1257300" lvl="1" indent="-5715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mít možnost stanovovat zcela nové priority a cíle podle potřeb kraje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endParaRPr lang="cs-CZ" sz="3200" dirty="0" smtClean="0">
              <a:solidFill>
                <a:srgbClr val="63636E"/>
              </a:solidFill>
              <a:latin typeface="+mj-lt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87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-CZ" sz="480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ové metodické materiály pro KAP II</a:t>
            </a:r>
            <a:endParaRPr lang="cs-CZ" sz="480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0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943124" y="2324100"/>
            <a:ext cx="16354276" cy="7499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400"/>
              </a:spcBef>
            </a:pPr>
            <a:endParaRPr lang="cs-CZ" sz="3600" b="1" dirty="0" smtClean="0">
              <a:solidFill>
                <a:srgbClr val="63636E"/>
              </a:solidFill>
              <a:latin typeface="+mj-lt"/>
            </a:endParaRP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  <a:hlinkClick r:id="rId3"/>
              </a:rPr>
              <a:t>Metodika tvorby ŠAP</a:t>
            </a:r>
            <a:endParaRPr lang="cs-CZ" sz="3600" dirty="0" smtClean="0">
              <a:solidFill>
                <a:srgbClr val="63636E"/>
              </a:solidFill>
              <a:latin typeface="+mj-lt"/>
            </a:endParaRP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zejména pro školy, které zatím ŠAP netvořily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(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ale obecně pro všechny školy)</a:t>
            </a:r>
            <a:endParaRPr lang="cs-CZ" sz="3600" i="1" dirty="0" smtClean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Příloha 1: </a:t>
            </a:r>
            <a:r>
              <a:rPr lang="cs-CZ" sz="3600" dirty="0">
                <a:solidFill>
                  <a:srgbClr val="63636E"/>
                </a:solidFill>
                <a:latin typeface="+mj-lt"/>
              </a:rPr>
              <a:t>Revize školního akčního plánu </a:t>
            </a:r>
            <a:endParaRPr lang="cs-CZ" sz="3600" dirty="0" smtClean="0">
              <a:solidFill>
                <a:srgbClr val="63636E"/>
              </a:solidFill>
              <a:latin typeface="+mj-lt"/>
            </a:endParaRP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pro školy, které už mají ŠAP</a:t>
            </a:r>
            <a:endParaRPr lang="cs-CZ" sz="3600" dirty="0" smtClean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63636E"/>
                </a:solidFill>
                <a:latin typeface="+mj-lt"/>
              </a:rPr>
              <a:t>Příloha 2: Příklady uplatnění oblastí intervence ve školním akčním 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plánu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Příloha 3</a:t>
            </a:r>
            <a:r>
              <a:rPr lang="cs-CZ" sz="3600" dirty="0">
                <a:solidFill>
                  <a:srgbClr val="63636E"/>
                </a:solidFill>
                <a:latin typeface="+mj-lt"/>
              </a:rPr>
              <a:t>: Vyhodnocování školního akčního plánu </a:t>
            </a:r>
            <a:endParaRPr lang="cs-CZ" sz="3600" dirty="0" smtClean="0">
              <a:solidFill>
                <a:srgbClr val="63636E"/>
              </a:solidFill>
              <a:latin typeface="+mj-lt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Příloha 4: </a:t>
            </a:r>
            <a:r>
              <a:rPr lang="cs-CZ" sz="3600" dirty="0">
                <a:solidFill>
                  <a:srgbClr val="63636E"/>
                </a:solidFill>
                <a:latin typeface="+mj-lt"/>
              </a:rPr>
              <a:t>Specifika tvorby plánu aktivit ve srovnání se školním akčním 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plánem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Příloha 5: tři vzory šablon pro vepisování ŠAP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87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cs-CZ" sz="480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ové metodické materiály pro ŠAP/PA v období KAP II</a:t>
            </a:r>
            <a:endParaRPr lang="cs-CZ" sz="480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533400" y="9258300"/>
            <a:ext cx="5486399" cy="1028700"/>
          </a:xfrm>
          <a:prstGeom prst="rect">
            <a:avLst/>
          </a:prstGeom>
          <a:solidFill>
            <a:schemeClr val="lt1"/>
          </a:solidFill>
          <a:ln w="635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862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943120" y="1943100"/>
            <a:ext cx="16354276" cy="762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1200"/>
              </a:spcBef>
            </a:pPr>
            <a:r>
              <a:rPr lang="cs-CZ" sz="3200" b="1" dirty="0">
                <a:solidFill>
                  <a:srgbClr val="2BC3E1"/>
                </a:solidFill>
                <a:latin typeface="Arial"/>
                <a:ea typeface="Arial"/>
                <a:cs typeface="Arial"/>
              </a:rPr>
              <a:t>POVINNÉ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Podpora </a:t>
            </a:r>
            <a:r>
              <a:rPr lang="cs-CZ" sz="3200" dirty="0">
                <a:solidFill>
                  <a:srgbClr val="63636E"/>
                </a:solidFill>
                <a:latin typeface="+mj-lt"/>
              </a:rPr>
              <a:t>kompetencí k podnikavosti, iniciativě a kreativitě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Podpora polytechnického vzdělávání (přírodovědné, technické, environmentální)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Odborné vzdělávání a spolupráce škol se zaměstnavateli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Rozvoj kariérového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poradenství </a:t>
            </a:r>
            <a:r>
              <a:rPr lang="cs-CZ" sz="3200" dirty="0">
                <a:solidFill>
                  <a:srgbClr val="2BC3E1"/>
                </a:solidFill>
                <a:latin typeface="Arial"/>
                <a:ea typeface="Arial"/>
                <a:cs typeface="Arial"/>
                <a:sym typeface="Roboto"/>
              </a:rPr>
              <a:t>včetně prevence předčasných odchodů ze vzdělávání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Rozvoj škol jako center celoživotního učení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Podpora 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inkluze</a:t>
            </a:r>
          </a:p>
          <a:p>
            <a:pPr>
              <a:spcBef>
                <a:spcPts val="1800"/>
              </a:spcBef>
            </a:pPr>
            <a:r>
              <a:rPr lang="cs-CZ" sz="3200" b="1" dirty="0">
                <a:solidFill>
                  <a:srgbClr val="2BC3E1"/>
                </a:solidFill>
                <a:latin typeface="Arial"/>
                <a:ea typeface="Arial"/>
                <a:cs typeface="Arial"/>
              </a:rPr>
              <a:t>NEPOVINNÉ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Čtenářská a matematická gramotnost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63636E"/>
                </a:solidFill>
                <a:latin typeface="+mj-lt"/>
              </a:rPr>
              <a:t>Rozvoj výuky cizích jazyků 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2BC3E1"/>
                </a:solidFill>
                <a:latin typeface="Arial"/>
                <a:ea typeface="Arial"/>
                <a:cs typeface="Arial"/>
              </a:rPr>
              <a:t>Digitální</a:t>
            </a:r>
            <a:r>
              <a:rPr lang="cs-CZ" sz="3200" dirty="0" smtClean="0">
                <a:solidFill>
                  <a:srgbClr val="63636E"/>
                </a:solidFill>
                <a:latin typeface="+mj-lt"/>
              </a:rPr>
              <a:t> kompetence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200" dirty="0">
              <a:solidFill>
                <a:srgbClr val="63636E"/>
              </a:solidFill>
              <a:latin typeface="+mj-lt"/>
            </a:endParaRP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600" dirty="0">
              <a:solidFill>
                <a:srgbClr val="63636E"/>
              </a:solidFill>
              <a:latin typeface="+mj-lt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87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 smtClean="0">
                <a:latin typeface="Arial"/>
                <a:ea typeface="Arial"/>
                <a:cs typeface="Arial"/>
                <a:sym typeface="Arial"/>
              </a:rPr>
              <a:t>klíčová témata | oblasti intervence </a:t>
            </a:r>
            <a:r>
              <a:rPr lang="cs-CZ" sz="4800" i="0" u="none" strike="noStrike" cap="none" dirty="0" smtClean="0">
                <a:latin typeface="Arial"/>
                <a:ea typeface="Arial"/>
                <a:cs typeface="Arial"/>
                <a:sym typeface="Arial"/>
              </a:rPr>
              <a:t>v období KAP II</a:t>
            </a:r>
            <a:endParaRPr lang="cs-CZ" sz="480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533400" y="9258300"/>
            <a:ext cx="5486399" cy="1028700"/>
          </a:xfrm>
          <a:prstGeom prst="rect">
            <a:avLst/>
          </a:prstGeom>
          <a:solidFill>
            <a:schemeClr val="lt1"/>
          </a:solidFill>
          <a:ln w="635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9221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978680" y="2628900"/>
            <a:ext cx="16354276" cy="7499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podrobná </a:t>
            </a:r>
            <a:r>
              <a:rPr lang="cs-CZ" sz="3600" dirty="0" smtClean="0">
                <a:solidFill>
                  <a:srgbClr val="63636E"/>
                </a:solidFill>
                <a:latin typeface="+mj-lt"/>
                <a:hlinkClick r:id="rId3"/>
              </a:rPr>
              <a:t>pojetí tematických oblastí 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ve verzi pro realizační týmy </a:t>
            </a:r>
            <a:r>
              <a:rPr lang="cs-CZ" sz="3600" dirty="0" err="1" smtClean="0">
                <a:solidFill>
                  <a:srgbClr val="63636E"/>
                </a:solidFill>
                <a:latin typeface="+mj-lt"/>
              </a:rPr>
              <a:t>IPo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 KAP </a:t>
            </a:r>
          </a:p>
          <a:p>
            <a:pPr lvl="0">
              <a:spcBef>
                <a:spcPts val="1200"/>
              </a:spcBef>
            </a:pP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 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63636E"/>
                </a:solidFill>
              </a:rPr>
              <a:t>podzim </a:t>
            </a:r>
            <a:r>
              <a:rPr lang="cs-CZ" sz="3600" dirty="0" smtClean="0">
                <a:solidFill>
                  <a:srgbClr val="63636E"/>
                </a:solidFill>
              </a:rPr>
              <a:t>2018: </a:t>
            </a:r>
            <a:r>
              <a:rPr lang="cs-CZ" sz="3600" dirty="0">
                <a:solidFill>
                  <a:srgbClr val="63636E"/>
                </a:solidFill>
              </a:rPr>
              <a:t>projednáván návrh 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pojetí </a:t>
            </a:r>
            <a:r>
              <a:rPr lang="cs-CZ" sz="3600" dirty="0">
                <a:solidFill>
                  <a:srgbClr val="63636E"/>
                </a:solidFill>
                <a:latin typeface="+mj-lt"/>
              </a:rPr>
              <a:t>oblastí intervence ve verzi pro decizní sféru vzdělávací politiky České </a:t>
            </a:r>
            <a:r>
              <a:rPr lang="cs-CZ" sz="3600" dirty="0" smtClean="0">
                <a:solidFill>
                  <a:srgbClr val="63636E"/>
                </a:solidFill>
                <a:latin typeface="+mj-lt"/>
              </a:rPr>
              <a:t>republiky ve struktuře:</a:t>
            </a: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úvod</a:t>
            </a: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m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anažerské </a:t>
            </a:r>
            <a:r>
              <a:rPr lang="cs-CZ" sz="3200" i="1" dirty="0">
                <a:solidFill>
                  <a:srgbClr val="63636E"/>
                </a:solidFill>
                <a:latin typeface="+mj-lt"/>
              </a:rPr>
              <a:t>shrnutí ve formátu „Proč? – Co? – Jak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?“</a:t>
            </a: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SWOT analýza oblasti 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intervence</a:t>
            </a: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i="1" dirty="0">
                <a:solidFill>
                  <a:srgbClr val="63636E"/>
                </a:solidFill>
                <a:latin typeface="+mj-lt"/>
              </a:rPr>
              <a:t>p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odrobné </a:t>
            </a:r>
            <a:r>
              <a:rPr lang="cs-CZ" sz="3200" i="1" dirty="0">
                <a:solidFill>
                  <a:srgbClr val="63636E"/>
                </a:solidFill>
                <a:latin typeface="+mj-lt"/>
              </a:rPr>
              <a:t>pojetí tematické oblasti v projektu </a:t>
            </a:r>
            <a:r>
              <a:rPr lang="cs-CZ" sz="3200" i="1" dirty="0" smtClean="0">
                <a:solidFill>
                  <a:srgbClr val="63636E"/>
                </a:solidFill>
                <a:latin typeface="+mj-lt"/>
              </a:rPr>
              <a:t>P-KAP</a:t>
            </a:r>
          </a:p>
          <a:p>
            <a:pPr marL="11430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600" i="1" dirty="0" smtClean="0">
              <a:solidFill>
                <a:srgbClr val="63636E"/>
              </a:solidFill>
              <a:latin typeface="+mj-lt"/>
            </a:endParaRP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cs-CZ" sz="3600" dirty="0" smtClean="0">
              <a:solidFill>
                <a:srgbClr val="63636E"/>
              </a:solidFill>
              <a:latin typeface="+mj-lt"/>
            </a:endParaRPr>
          </a:p>
          <a:p>
            <a:pPr lvl="0">
              <a:spcBef>
                <a:spcPts val="1200"/>
              </a:spcBef>
            </a:pPr>
            <a:endParaRPr lang="cs-CZ" sz="3200" i="1" dirty="0">
              <a:solidFill>
                <a:srgbClr val="63636E"/>
              </a:solidFill>
              <a:latin typeface="+mj-lt"/>
            </a:endParaRPr>
          </a:p>
        </p:txBody>
      </p: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87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4800" dirty="0">
                <a:latin typeface="Arial"/>
                <a:ea typeface="Arial"/>
                <a:cs typeface="Arial"/>
              </a:rPr>
              <a:t>p</a:t>
            </a:r>
            <a:r>
              <a:rPr lang="cs-CZ" sz="4800" dirty="0" smtClean="0">
                <a:latin typeface="Arial"/>
                <a:ea typeface="Arial"/>
                <a:cs typeface="Arial"/>
              </a:rPr>
              <a:t>ojetí </a:t>
            </a:r>
            <a:r>
              <a:rPr lang="cs-CZ" sz="4800" dirty="0">
                <a:latin typeface="Arial"/>
                <a:ea typeface="Arial"/>
                <a:cs typeface="Arial"/>
              </a:rPr>
              <a:t>oblastí </a:t>
            </a:r>
            <a:r>
              <a:rPr lang="cs-CZ" sz="4800" dirty="0" smtClean="0">
                <a:latin typeface="Arial"/>
                <a:ea typeface="Arial"/>
                <a:cs typeface="Arial"/>
              </a:rPr>
              <a:t>intervence | klíčových témat</a:t>
            </a:r>
            <a:endParaRPr lang="en-US" sz="4800" dirty="0">
              <a:latin typeface="Arial"/>
              <a:ea typeface="Arial"/>
              <a:cs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533400" y="9258300"/>
            <a:ext cx="5486399" cy="1028700"/>
          </a:xfrm>
          <a:prstGeom prst="rect">
            <a:avLst/>
          </a:prstGeom>
          <a:solidFill>
            <a:schemeClr val="lt1"/>
          </a:solidFill>
          <a:ln w="635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9939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7"/>
          <p:cNvSpPr txBox="1"/>
          <p:nvPr/>
        </p:nvSpPr>
        <p:spPr>
          <a:xfrm>
            <a:off x="3200400" y="3969603"/>
            <a:ext cx="11887200" cy="261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děkuji za </a:t>
            </a:r>
            <a:r>
              <a:rPr lang="cs-CZ" sz="6600" b="1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pozornost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antonie.ondrouchova@nuv.cz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obsahová manažerka projektu P-KAP</a:t>
            </a:r>
            <a:endParaRPr sz="3200" dirty="0">
              <a:solidFill>
                <a:srgbClr val="2BC3E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5" name="Google Shape;415;p27"/>
          <p:cNvGrpSpPr/>
          <p:nvPr/>
        </p:nvGrpSpPr>
        <p:grpSpPr>
          <a:xfrm>
            <a:off x="3505200" y="3903702"/>
            <a:ext cx="685800" cy="685800"/>
            <a:chOff x="6324600" y="4114799"/>
            <a:chExt cx="685800" cy="685800"/>
          </a:xfrm>
        </p:grpSpPr>
        <p:cxnSp>
          <p:nvCxnSpPr>
            <p:cNvPr id="416" name="Google Shape;416;p27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  <p:cxnSp>
          <p:nvCxnSpPr>
            <p:cNvPr id="417" name="Google Shape;417;p27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</p:grpSp>
      <p:grpSp>
        <p:nvGrpSpPr>
          <p:cNvPr id="418" name="Google Shape;418;p27"/>
          <p:cNvGrpSpPr/>
          <p:nvPr/>
        </p:nvGrpSpPr>
        <p:grpSpPr>
          <a:xfrm rot="10800000">
            <a:off x="14401800" y="5895201"/>
            <a:ext cx="685800" cy="685800"/>
            <a:chOff x="6324600" y="4114799"/>
            <a:chExt cx="685800" cy="685800"/>
          </a:xfrm>
        </p:grpSpPr>
        <p:cxnSp>
          <p:nvCxnSpPr>
            <p:cNvPr id="419" name="Google Shape;419;p27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  <p:cxnSp>
          <p:nvCxnSpPr>
            <p:cNvPr id="420" name="Google Shape;420;p27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44634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Shape 294"/>
          <p:cNvGrpSpPr/>
          <p:nvPr/>
        </p:nvGrpSpPr>
        <p:grpSpPr>
          <a:xfrm>
            <a:off x="1524000" y="7734300"/>
            <a:ext cx="1100914" cy="1346369"/>
            <a:chOff x="5384" y="2780"/>
            <a:chExt cx="758" cy="927"/>
          </a:xfrm>
        </p:grpSpPr>
        <p:sp>
          <p:nvSpPr>
            <p:cNvPr id="295" name="Shape 295"/>
            <p:cNvSpPr/>
            <p:nvPr/>
          </p:nvSpPr>
          <p:spPr>
            <a:xfrm>
              <a:off x="5384" y="2780"/>
              <a:ext cx="752" cy="9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5384" y="2780"/>
              <a:ext cx="346" cy="374"/>
            </a:xfrm>
            <a:custGeom>
              <a:avLst/>
              <a:gdLst/>
              <a:ahLst/>
              <a:cxnLst/>
              <a:rect l="0" t="0" r="0" b="0"/>
              <a:pathLst>
                <a:path w="1491" h="1629" extrusionOk="0">
                  <a:moveTo>
                    <a:pt x="1192" y="1239"/>
                  </a:moveTo>
                  <a:cubicBezTo>
                    <a:pt x="1379" y="1024"/>
                    <a:pt x="1491" y="707"/>
                    <a:pt x="1491" y="391"/>
                  </a:cubicBezTo>
                  <a:cubicBezTo>
                    <a:pt x="1491" y="251"/>
                    <a:pt x="1475" y="122"/>
                    <a:pt x="1444" y="0"/>
                  </a:cubicBezTo>
                  <a:lnTo>
                    <a:pt x="691" y="0"/>
                  </a:lnTo>
                  <a:cubicBezTo>
                    <a:pt x="737" y="105"/>
                    <a:pt x="762" y="235"/>
                    <a:pt x="762" y="384"/>
                  </a:cubicBezTo>
                  <a:cubicBezTo>
                    <a:pt x="762" y="788"/>
                    <a:pt x="556" y="1056"/>
                    <a:pt x="248" y="1056"/>
                  </a:cubicBezTo>
                  <a:cubicBezTo>
                    <a:pt x="154" y="1056"/>
                    <a:pt x="71" y="1032"/>
                    <a:pt x="0" y="988"/>
                  </a:cubicBezTo>
                  <a:lnTo>
                    <a:pt x="0" y="1609"/>
                  </a:lnTo>
                  <a:cubicBezTo>
                    <a:pt x="79" y="1622"/>
                    <a:pt x="162" y="1629"/>
                    <a:pt x="248" y="1629"/>
                  </a:cubicBezTo>
                  <a:cubicBezTo>
                    <a:pt x="641" y="1629"/>
                    <a:pt x="967" y="1493"/>
                    <a:pt x="1192" y="1239"/>
                  </a:cubicBezTo>
                  <a:close/>
                </a:path>
              </a:pathLst>
            </a:custGeom>
            <a:solidFill>
              <a:srgbClr val="707E8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>
              <a:off x="5384" y="2780"/>
              <a:ext cx="758" cy="927"/>
            </a:xfrm>
            <a:custGeom>
              <a:avLst/>
              <a:gdLst/>
              <a:ahLst/>
              <a:cxnLst/>
              <a:rect l="0" t="0" r="0" b="0"/>
              <a:pathLst>
                <a:path w="3263" h="4032" extrusionOk="0">
                  <a:moveTo>
                    <a:pt x="1439" y="0"/>
                  </a:moveTo>
                  <a:cubicBezTo>
                    <a:pt x="1470" y="121"/>
                    <a:pt x="1486" y="251"/>
                    <a:pt x="1486" y="390"/>
                  </a:cubicBezTo>
                  <a:cubicBezTo>
                    <a:pt x="1486" y="705"/>
                    <a:pt x="1374" y="1020"/>
                    <a:pt x="1188" y="1235"/>
                  </a:cubicBezTo>
                  <a:cubicBezTo>
                    <a:pt x="964" y="1487"/>
                    <a:pt x="639" y="1623"/>
                    <a:pt x="247" y="1623"/>
                  </a:cubicBezTo>
                  <a:cubicBezTo>
                    <a:pt x="162" y="1623"/>
                    <a:pt x="79" y="1617"/>
                    <a:pt x="0" y="1604"/>
                  </a:cubicBezTo>
                  <a:lnTo>
                    <a:pt x="0" y="3263"/>
                  </a:lnTo>
                  <a:lnTo>
                    <a:pt x="934" y="3263"/>
                  </a:lnTo>
                  <a:lnTo>
                    <a:pt x="934" y="2408"/>
                  </a:lnTo>
                  <a:lnTo>
                    <a:pt x="1167" y="2408"/>
                  </a:lnTo>
                  <a:lnTo>
                    <a:pt x="1167" y="2782"/>
                  </a:lnTo>
                  <a:lnTo>
                    <a:pt x="1438" y="2408"/>
                  </a:lnTo>
                  <a:lnTo>
                    <a:pt x="1699" y="2408"/>
                  </a:lnTo>
                  <a:lnTo>
                    <a:pt x="1378" y="2805"/>
                  </a:lnTo>
                  <a:lnTo>
                    <a:pt x="1670" y="3191"/>
                  </a:lnTo>
                  <a:lnTo>
                    <a:pt x="1971" y="2408"/>
                  </a:lnTo>
                  <a:lnTo>
                    <a:pt x="2252" y="2408"/>
                  </a:lnTo>
                  <a:lnTo>
                    <a:pt x="2580" y="3263"/>
                  </a:lnTo>
                  <a:lnTo>
                    <a:pt x="2598" y="3263"/>
                  </a:lnTo>
                  <a:lnTo>
                    <a:pt x="2598" y="2408"/>
                  </a:lnTo>
                  <a:lnTo>
                    <a:pt x="2910" y="2408"/>
                  </a:lnTo>
                  <a:cubicBezTo>
                    <a:pt x="2991" y="2408"/>
                    <a:pt x="3058" y="2418"/>
                    <a:pt x="3111" y="2437"/>
                  </a:cubicBezTo>
                  <a:cubicBezTo>
                    <a:pt x="3165" y="2457"/>
                    <a:pt x="3204" y="2487"/>
                    <a:pt x="3231" y="2528"/>
                  </a:cubicBezTo>
                  <a:cubicBezTo>
                    <a:pt x="3246" y="2551"/>
                    <a:pt x="3256" y="2578"/>
                    <a:pt x="3263" y="2608"/>
                  </a:cubicBezTo>
                  <a:lnTo>
                    <a:pt x="3263" y="0"/>
                  </a:lnTo>
                  <a:lnTo>
                    <a:pt x="1439" y="0"/>
                  </a:lnTo>
                  <a:close/>
                  <a:moveTo>
                    <a:pt x="213" y="3592"/>
                  </a:moveTo>
                  <a:cubicBezTo>
                    <a:pt x="228" y="3592"/>
                    <a:pt x="242" y="3596"/>
                    <a:pt x="253" y="3604"/>
                  </a:cubicBezTo>
                  <a:cubicBezTo>
                    <a:pt x="265" y="3612"/>
                    <a:pt x="274" y="3623"/>
                    <a:pt x="280" y="3638"/>
                  </a:cubicBezTo>
                  <a:cubicBezTo>
                    <a:pt x="286" y="3652"/>
                    <a:pt x="290" y="3669"/>
                    <a:pt x="290" y="3689"/>
                  </a:cubicBezTo>
                  <a:cubicBezTo>
                    <a:pt x="290" y="3711"/>
                    <a:pt x="286" y="3730"/>
                    <a:pt x="280" y="3745"/>
                  </a:cubicBezTo>
                  <a:cubicBezTo>
                    <a:pt x="273" y="3760"/>
                    <a:pt x="264" y="3772"/>
                    <a:pt x="252" y="3780"/>
                  </a:cubicBezTo>
                  <a:cubicBezTo>
                    <a:pt x="240" y="3788"/>
                    <a:pt x="226" y="3793"/>
                    <a:pt x="211" y="3792"/>
                  </a:cubicBezTo>
                  <a:cubicBezTo>
                    <a:pt x="195" y="3792"/>
                    <a:pt x="181" y="3788"/>
                    <a:pt x="170" y="3781"/>
                  </a:cubicBezTo>
                  <a:cubicBezTo>
                    <a:pt x="158" y="3773"/>
                    <a:pt x="149" y="3761"/>
                    <a:pt x="143" y="3746"/>
                  </a:cubicBezTo>
                  <a:cubicBezTo>
                    <a:pt x="136" y="3732"/>
                    <a:pt x="133" y="3714"/>
                    <a:pt x="133" y="3693"/>
                  </a:cubicBezTo>
                  <a:cubicBezTo>
                    <a:pt x="133" y="3671"/>
                    <a:pt x="136" y="3653"/>
                    <a:pt x="143" y="3638"/>
                  </a:cubicBezTo>
                  <a:cubicBezTo>
                    <a:pt x="149" y="3623"/>
                    <a:pt x="158" y="3612"/>
                    <a:pt x="170" y="3604"/>
                  </a:cubicBezTo>
                  <a:cubicBezTo>
                    <a:pt x="182" y="3596"/>
                    <a:pt x="196" y="3592"/>
                    <a:pt x="213" y="3592"/>
                  </a:cubicBezTo>
                  <a:close/>
                  <a:moveTo>
                    <a:pt x="133" y="3827"/>
                  </a:moveTo>
                  <a:cubicBezTo>
                    <a:pt x="148" y="3848"/>
                    <a:pt x="165" y="3864"/>
                    <a:pt x="186" y="3874"/>
                  </a:cubicBezTo>
                  <a:cubicBezTo>
                    <a:pt x="206" y="3885"/>
                    <a:pt x="229" y="3890"/>
                    <a:pt x="256" y="3890"/>
                  </a:cubicBezTo>
                  <a:cubicBezTo>
                    <a:pt x="280" y="3890"/>
                    <a:pt x="302" y="3885"/>
                    <a:pt x="322" y="3876"/>
                  </a:cubicBezTo>
                  <a:cubicBezTo>
                    <a:pt x="342" y="3866"/>
                    <a:pt x="360" y="3853"/>
                    <a:pt x="375" y="3835"/>
                  </a:cubicBezTo>
                  <a:cubicBezTo>
                    <a:pt x="389" y="3818"/>
                    <a:pt x="401" y="3797"/>
                    <a:pt x="409" y="3773"/>
                  </a:cubicBezTo>
                  <a:cubicBezTo>
                    <a:pt x="418" y="3748"/>
                    <a:pt x="422" y="3721"/>
                    <a:pt x="422" y="3691"/>
                  </a:cubicBezTo>
                  <a:cubicBezTo>
                    <a:pt x="422" y="3661"/>
                    <a:pt x="418" y="3634"/>
                    <a:pt x="410" y="3610"/>
                  </a:cubicBezTo>
                  <a:cubicBezTo>
                    <a:pt x="402" y="3586"/>
                    <a:pt x="390" y="3565"/>
                    <a:pt x="375" y="3548"/>
                  </a:cubicBezTo>
                  <a:cubicBezTo>
                    <a:pt x="360" y="3531"/>
                    <a:pt x="343" y="3519"/>
                    <a:pt x="322" y="3510"/>
                  </a:cubicBezTo>
                  <a:cubicBezTo>
                    <a:pt x="302" y="3501"/>
                    <a:pt x="279" y="3496"/>
                    <a:pt x="254" y="3496"/>
                  </a:cubicBezTo>
                  <a:cubicBezTo>
                    <a:pt x="225" y="3496"/>
                    <a:pt x="199" y="3503"/>
                    <a:pt x="176" y="3517"/>
                  </a:cubicBezTo>
                  <a:cubicBezTo>
                    <a:pt x="153" y="3531"/>
                    <a:pt x="134" y="3551"/>
                    <a:pt x="120" y="3577"/>
                  </a:cubicBezTo>
                  <a:lnTo>
                    <a:pt x="120" y="3506"/>
                  </a:lnTo>
                  <a:lnTo>
                    <a:pt x="5" y="3506"/>
                  </a:lnTo>
                  <a:lnTo>
                    <a:pt x="5" y="4032"/>
                  </a:lnTo>
                  <a:lnTo>
                    <a:pt x="133" y="4032"/>
                  </a:lnTo>
                  <a:lnTo>
                    <a:pt x="133" y="3827"/>
                  </a:lnTo>
                  <a:close/>
                  <a:moveTo>
                    <a:pt x="649" y="3496"/>
                  </a:moveTo>
                  <a:cubicBezTo>
                    <a:pt x="603" y="3496"/>
                    <a:pt x="565" y="3504"/>
                    <a:pt x="533" y="3520"/>
                  </a:cubicBezTo>
                  <a:cubicBezTo>
                    <a:pt x="501" y="3535"/>
                    <a:pt x="477" y="3558"/>
                    <a:pt x="460" y="3587"/>
                  </a:cubicBezTo>
                  <a:cubicBezTo>
                    <a:pt x="443" y="3617"/>
                    <a:pt x="434" y="3652"/>
                    <a:pt x="434" y="3693"/>
                  </a:cubicBezTo>
                  <a:cubicBezTo>
                    <a:pt x="434" y="3734"/>
                    <a:pt x="443" y="3769"/>
                    <a:pt x="460" y="3798"/>
                  </a:cubicBezTo>
                  <a:cubicBezTo>
                    <a:pt x="477" y="3828"/>
                    <a:pt x="501" y="3850"/>
                    <a:pt x="533" y="3865"/>
                  </a:cubicBezTo>
                  <a:cubicBezTo>
                    <a:pt x="565" y="3881"/>
                    <a:pt x="604" y="3889"/>
                    <a:pt x="649" y="3889"/>
                  </a:cubicBezTo>
                  <a:cubicBezTo>
                    <a:pt x="694" y="3889"/>
                    <a:pt x="732" y="3881"/>
                    <a:pt x="764" y="3865"/>
                  </a:cubicBezTo>
                  <a:cubicBezTo>
                    <a:pt x="796" y="3850"/>
                    <a:pt x="821" y="3828"/>
                    <a:pt x="838" y="3798"/>
                  </a:cubicBezTo>
                  <a:cubicBezTo>
                    <a:pt x="855" y="3769"/>
                    <a:pt x="864" y="3734"/>
                    <a:pt x="864" y="3693"/>
                  </a:cubicBezTo>
                  <a:cubicBezTo>
                    <a:pt x="864" y="3652"/>
                    <a:pt x="855" y="3617"/>
                    <a:pt x="838" y="3587"/>
                  </a:cubicBezTo>
                  <a:cubicBezTo>
                    <a:pt x="821" y="3558"/>
                    <a:pt x="796" y="3535"/>
                    <a:pt x="764" y="3520"/>
                  </a:cubicBezTo>
                  <a:cubicBezTo>
                    <a:pt x="732" y="3504"/>
                    <a:pt x="694" y="3496"/>
                    <a:pt x="649" y="3496"/>
                  </a:cubicBezTo>
                  <a:close/>
                  <a:moveTo>
                    <a:pt x="649" y="3585"/>
                  </a:moveTo>
                  <a:cubicBezTo>
                    <a:pt x="665" y="3585"/>
                    <a:pt x="679" y="3590"/>
                    <a:pt x="691" y="3598"/>
                  </a:cubicBezTo>
                  <a:cubicBezTo>
                    <a:pt x="703" y="3607"/>
                    <a:pt x="713" y="3619"/>
                    <a:pt x="720" y="3635"/>
                  </a:cubicBezTo>
                  <a:cubicBezTo>
                    <a:pt x="726" y="3651"/>
                    <a:pt x="730" y="3670"/>
                    <a:pt x="730" y="3692"/>
                  </a:cubicBezTo>
                  <a:cubicBezTo>
                    <a:pt x="730" y="3714"/>
                    <a:pt x="726" y="3733"/>
                    <a:pt x="720" y="3749"/>
                  </a:cubicBezTo>
                  <a:cubicBezTo>
                    <a:pt x="713" y="3765"/>
                    <a:pt x="703" y="3777"/>
                    <a:pt x="691" y="3785"/>
                  </a:cubicBezTo>
                  <a:cubicBezTo>
                    <a:pt x="679" y="3794"/>
                    <a:pt x="665" y="3798"/>
                    <a:pt x="649" y="3798"/>
                  </a:cubicBezTo>
                  <a:cubicBezTo>
                    <a:pt x="633" y="3798"/>
                    <a:pt x="619" y="3794"/>
                    <a:pt x="607" y="3785"/>
                  </a:cubicBezTo>
                  <a:cubicBezTo>
                    <a:pt x="595" y="3777"/>
                    <a:pt x="585" y="3765"/>
                    <a:pt x="578" y="3749"/>
                  </a:cubicBezTo>
                  <a:cubicBezTo>
                    <a:pt x="571" y="3733"/>
                    <a:pt x="567" y="3714"/>
                    <a:pt x="567" y="3692"/>
                  </a:cubicBezTo>
                  <a:cubicBezTo>
                    <a:pt x="567" y="3670"/>
                    <a:pt x="571" y="3651"/>
                    <a:pt x="578" y="3635"/>
                  </a:cubicBezTo>
                  <a:cubicBezTo>
                    <a:pt x="585" y="3620"/>
                    <a:pt x="594" y="3607"/>
                    <a:pt x="606" y="3599"/>
                  </a:cubicBezTo>
                  <a:cubicBezTo>
                    <a:pt x="619" y="3590"/>
                    <a:pt x="633" y="3585"/>
                    <a:pt x="649" y="3585"/>
                  </a:cubicBezTo>
                  <a:close/>
                  <a:moveTo>
                    <a:pt x="1167" y="3263"/>
                  </a:moveTo>
                  <a:lnTo>
                    <a:pt x="1167" y="3558"/>
                  </a:lnTo>
                  <a:cubicBezTo>
                    <a:pt x="1152" y="3537"/>
                    <a:pt x="1135" y="3522"/>
                    <a:pt x="1114" y="3511"/>
                  </a:cubicBezTo>
                  <a:cubicBezTo>
                    <a:pt x="1093" y="3501"/>
                    <a:pt x="1070" y="3496"/>
                    <a:pt x="1044" y="3496"/>
                  </a:cubicBezTo>
                  <a:cubicBezTo>
                    <a:pt x="1010" y="3496"/>
                    <a:pt x="981" y="3504"/>
                    <a:pt x="957" y="3520"/>
                  </a:cubicBezTo>
                  <a:cubicBezTo>
                    <a:pt x="932" y="3535"/>
                    <a:pt x="913" y="3557"/>
                    <a:pt x="899" y="3586"/>
                  </a:cubicBezTo>
                  <a:cubicBezTo>
                    <a:pt x="886" y="3614"/>
                    <a:pt x="879" y="3648"/>
                    <a:pt x="879" y="3688"/>
                  </a:cubicBezTo>
                  <a:cubicBezTo>
                    <a:pt x="879" y="3718"/>
                    <a:pt x="883" y="3745"/>
                    <a:pt x="891" y="3769"/>
                  </a:cubicBezTo>
                  <a:cubicBezTo>
                    <a:pt x="899" y="3794"/>
                    <a:pt x="910" y="3814"/>
                    <a:pt x="925" y="3832"/>
                  </a:cubicBezTo>
                  <a:cubicBezTo>
                    <a:pt x="940" y="3849"/>
                    <a:pt x="957" y="3862"/>
                    <a:pt x="978" y="3871"/>
                  </a:cubicBezTo>
                  <a:cubicBezTo>
                    <a:pt x="998" y="3881"/>
                    <a:pt x="1021" y="3885"/>
                    <a:pt x="1045" y="3885"/>
                  </a:cubicBezTo>
                  <a:cubicBezTo>
                    <a:pt x="1075" y="3885"/>
                    <a:pt x="1101" y="3878"/>
                    <a:pt x="1124" y="3865"/>
                  </a:cubicBezTo>
                  <a:cubicBezTo>
                    <a:pt x="1147" y="3851"/>
                    <a:pt x="1166" y="3831"/>
                    <a:pt x="1180" y="3805"/>
                  </a:cubicBezTo>
                  <a:lnTo>
                    <a:pt x="1180" y="3880"/>
                  </a:lnTo>
                  <a:lnTo>
                    <a:pt x="1295" y="3880"/>
                  </a:lnTo>
                  <a:lnTo>
                    <a:pt x="1295" y="3263"/>
                  </a:lnTo>
                  <a:lnTo>
                    <a:pt x="1435" y="3263"/>
                  </a:lnTo>
                  <a:lnTo>
                    <a:pt x="1167" y="2871"/>
                  </a:lnTo>
                  <a:lnTo>
                    <a:pt x="1167" y="3263"/>
                  </a:lnTo>
                  <a:close/>
                  <a:moveTo>
                    <a:pt x="1084" y="3590"/>
                  </a:moveTo>
                  <a:cubicBezTo>
                    <a:pt x="1101" y="3590"/>
                    <a:pt x="1115" y="3594"/>
                    <a:pt x="1128" y="3602"/>
                  </a:cubicBezTo>
                  <a:cubicBezTo>
                    <a:pt x="1140" y="3610"/>
                    <a:pt x="1149" y="3621"/>
                    <a:pt x="1156" y="3636"/>
                  </a:cubicBezTo>
                  <a:cubicBezTo>
                    <a:pt x="1163" y="3651"/>
                    <a:pt x="1166" y="3669"/>
                    <a:pt x="1166" y="3690"/>
                  </a:cubicBezTo>
                  <a:cubicBezTo>
                    <a:pt x="1166" y="3711"/>
                    <a:pt x="1163" y="3729"/>
                    <a:pt x="1157" y="3744"/>
                  </a:cubicBezTo>
                  <a:cubicBezTo>
                    <a:pt x="1150" y="3759"/>
                    <a:pt x="1141" y="3770"/>
                    <a:pt x="1129" y="3778"/>
                  </a:cubicBezTo>
                  <a:cubicBezTo>
                    <a:pt x="1118" y="3786"/>
                    <a:pt x="1104" y="3790"/>
                    <a:pt x="1087" y="3790"/>
                  </a:cubicBezTo>
                  <a:cubicBezTo>
                    <a:pt x="1072" y="3790"/>
                    <a:pt x="1058" y="3786"/>
                    <a:pt x="1046" y="3778"/>
                  </a:cubicBezTo>
                  <a:cubicBezTo>
                    <a:pt x="1035" y="3771"/>
                    <a:pt x="1026" y="3759"/>
                    <a:pt x="1019" y="3745"/>
                  </a:cubicBezTo>
                  <a:cubicBezTo>
                    <a:pt x="1013" y="3730"/>
                    <a:pt x="1010" y="3712"/>
                    <a:pt x="1010" y="3691"/>
                  </a:cubicBezTo>
                  <a:cubicBezTo>
                    <a:pt x="1010" y="3671"/>
                    <a:pt x="1013" y="3652"/>
                    <a:pt x="1020" y="3637"/>
                  </a:cubicBezTo>
                  <a:cubicBezTo>
                    <a:pt x="1026" y="3622"/>
                    <a:pt x="1035" y="3610"/>
                    <a:pt x="1047" y="3602"/>
                  </a:cubicBezTo>
                  <a:cubicBezTo>
                    <a:pt x="1058" y="3594"/>
                    <a:pt x="1070" y="3590"/>
                    <a:pt x="1084" y="3590"/>
                  </a:cubicBezTo>
                  <a:close/>
                  <a:moveTo>
                    <a:pt x="1542" y="3592"/>
                  </a:moveTo>
                  <a:cubicBezTo>
                    <a:pt x="1557" y="3592"/>
                    <a:pt x="1570" y="3596"/>
                    <a:pt x="1582" y="3604"/>
                  </a:cubicBezTo>
                  <a:cubicBezTo>
                    <a:pt x="1593" y="3612"/>
                    <a:pt x="1602" y="3623"/>
                    <a:pt x="1609" y="3638"/>
                  </a:cubicBezTo>
                  <a:cubicBezTo>
                    <a:pt x="1615" y="3652"/>
                    <a:pt x="1618" y="3669"/>
                    <a:pt x="1619" y="3689"/>
                  </a:cubicBezTo>
                  <a:cubicBezTo>
                    <a:pt x="1618" y="3711"/>
                    <a:pt x="1615" y="3730"/>
                    <a:pt x="1609" y="3745"/>
                  </a:cubicBezTo>
                  <a:cubicBezTo>
                    <a:pt x="1602" y="3760"/>
                    <a:pt x="1593" y="3772"/>
                    <a:pt x="1581" y="3780"/>
                  </a:cubicBezTo>
                  <a:cubicBezTo>
                    <a:pt x="1569" y="3788"/>
                    <a:pt x="1555" y="3792"/>
                    <a:pt x="1539" y="3792"/>
                  </a:cubicBezTo>
                  <a:cubicBezTo>
                    <a:pt x="1524" y="3792"/>
                    <a:pt x="1510" y="3788"/>
                    <a:pt x="1499" y="3781"/>
                  </a:cubicBezTo>
                  <a:cubicBezTo>
                    <a:pt x="1487" y="3773"/>
                    <a:pt x="1478" y="3761"/>
                    <a:pt x="1471" y="3746"/>
                  </a:cubicBezTo>
                  <a:cubicBezTo>
                    <a:pt x="1465" y="3732"/>
                    <a:pt x="1462" y="3714"/>
                    <a:pt x="1462" y="3693"/>
                  </a:cubicBezTo>
                  <a:cubicBezTo>
                    <a:pt x="1462" y="3671"/>
                    <a:pt x="1465" y="3653"/>
                    <a:pt x="1472" y="3638"/>
                  </a:cubicBezTo>
                  <a:cubicBezTo>
                    <a:pt x="1478" y="3623"/>
                    <a:pt x="1487" y="3612"/>
                    <a:pt x="1499" y="3604"/>
                  </a:cubicBezTo>
                  <a:cubicBezTo>
                    <a:pt x="1511" y="3596"/>
                    <a:pt x="1525" y="3592"/>
                    <a:pt x="1542" y="3592"/>
                  </a:cubicBezTo>
                  <a:close/>
                  <a:moveTo>
                    <a:pt x="1462" y="3827"/>
                  </a:moveTo>
                  <a:cubicBezTo>
                    <a:pt x="1477" y="3848"/>
                    <a:pt x="1494" y="3864"/>
                    <a:pt x="1515" y="3874"/>
                  </a:cubicBezTo>
                  <a:cubicBezTo>
                    <a:pt x="1535" y="3885"/>
                    <a:pt x="1558" y="3890"/>
                    <a:pt x="1584" y="3890"/>
                  </a:cubicBezTo>
                  <a:cubicBezTo>
                    <a:pt x="1608" y="3890"/>
                    <a:pt x="1630" y="3885"/>
                    <a:pt x="1651" y="3876"/>
                  </a:cubicBezTo>
                  <a:cubicBezTo>
                    <a:pt x="1671" y="3866"/>
                    <a:pt x="1688" y="3853"/>
                    <a:pt x="1703" y="3835"/>
                  </a:cubicBezTo>
                  <a:cubicBezTo>
                    <a:pt x="1718" y="3818"/>
                    <a:pt x="1730" y="3797"/>
                    <a:pt x="1738" y="3773"/>
                  </a:cubicBezTo>
                  <a:cubicBezTo>
                    <a:pt x="1746" y="3748"/>
                    <a:pt x="1751" y="3721"/>
                    <a:pt x="1751" y="3691"/>
                  </a:cubicBezTo>
                  <a:cubicBezTo>
                    <a:pt x="1751" y="3661"/>
                    <a:pt x="1747" y="3634"/>
                    <a:pt x="1738" y="3610"/>
                  </a:cubicBezTo>
                  <a:cubicBezTo>
                    <a:pt x="1730" y="3586"/>
                    <a:pt x="1719" y="3565"/>
                    <a:pt x="1704" y="3548"/>
                  </a:cubicBezTo>
                  <a:cubicBezTo>
                    <a:pt x="1689" y="3531"/>
                    <a:pt x="1671" y="3519"/>
                    <a:pt x="1651" y="3510"/>
                  </a:cubicBezTo>
                  <a:cubicBezTo>
                    <a:pt x="1630" y="3501"/>
                    <a:pt x="1608" y="3496"/>
                    <a:pt x="1583" y="3496"/>
                  </a:cubicBezTo>
                  <a:cubicBezTo>
                    <a:pt x="1554" y="3496"/>
                    <a:pt x="1528" y="3503"/>
                    <a:pt x="1505" y="3517"/>
                  </a:cubicBezTo>
                  <a:cubicBezTo>
                    <a:pt x="1482" y="3531"/>
                    <a:pt x="1463" y="3551"/>
                    <a:pt x="1449" y="3577"/>
                  </a:cubicBezTo>
                  <a:lnTo>
                    <a:pt x="1449" y="3506"/>
                  </a:lnTo>
                  <a:lnTo>
                    <a:pt x="1334" y="3506"/>
                  </a:lnTo>
                  <a:lnTo>
                    <a:pt x="1334" y="4032"/>
                  </a:lnTo>
                  <a:lnTo>
                    <a:pt x="1462" y="4032"/>
                  </a:lnTo>
                  <a:lnTo>
                    <a:pt x="1462" y="3827"/>
                  </a:lnTo>
                  <a:close/>
                  <a:moveTo>
                    <a:pt x="1987" y="3496"/>
                  </a:moveTo>
                  <a:cubicBezTo>
                    <a:pt x="1942" y="3496"/>
                    <a:pt x="1903" y="3504"/>
                    <a:pt x="1871" y="3520"/>
                  </a:cubicBezTo>
                  <a:cubicBezTo>
                    <a:pt x="1840" y="3535"/>
                    <a:pt x="1815" y="3558"/>
                    <a:pt x="1798" y="3587"/>
                  </a:cubicBezTo>
                  <a:cubicBezTo>
                    <a:pt x="1781" y="3617"/>
                    <a:pt x="1773" y="3652"/>
                    <a:pt x="1773" y="3693"/>
                  </a:cubicBezTo>
                  <a:cubicBezTo>
                    <a:pt x="1773" y="3734"/>
                    <a:pt x="1781" y="3769"/>
                    <a:pt x="1798" y="3798"/>
                  </a:cubicBezTo>
                  <a:cubicBezTo>
                    <a:pt x="1815" y="3828"/>
                    <a:pt x="1840" y="3850"/>
                    <a:pt x="1872" y="3865"/>
                  </a:cubicBezTo>
                  <a:cubicBezTo>
                    <a:pt x="1904" y="3881"/>
                    <a:pt x="1942" y="3889"/>
                    <a:pt x="1987" y="3889"/>
                  </a:cubicBezTo>
                  <a:cubicBezTo>
                    <a:pt x="2032" y="3889"/>
                    <a:pt x="2071" y="3881"/>
                    <a:pt x="2103" y="3865"/>
                  </a:cubicBezTo>
                  <a:cubicBezTo>
                    <a:pt x="2135" y="3850"/>
                    <a:pt x="2159" y="3828"/>
                    <a:pt x="2177" y="3798"/>
                  </a:cubicBezTo>
                  <a:cubicBezTo>
                    <a:pt x="2193" y="3769"/>
                    <a:pt x="2202" y="3734"/>
                    <a:pt x="2202" y="3693"/>
                  </a:cubicBezTo>
                  <a:cubicBezTo>
                    <a:pt x="2202" y="3652"/>
                    <a:pt x="2193" y="3617"/>
                    <a:pt x="2177" y="3587"/>
                  </a:cubicBezTo>
                  <a:cubicBezTo>
                    <a:pt x="2159" y="3558"/>
                    <a:pt x="2135" y="3535"/>
                    <a:pt x="2103" y="3520"/>
                  </a:cubicBezTo>
                  <a:cubicBezTo>
                    <a:pt x="2071" y="3504"/>
                    <a:pt x="2032" y="3496"/>
                    <a:pt x="1987" y="3496"/>
                  </a:cubicBezTo>
                  <a:close/>
                  <a:moveTo>
                    <a:pt x="1987" y="3585"/>
                  </a:moveTo>
                  <a:cubicBezTo>
                    <a:pt x="2003" y="3585"/>
                    <a:pt x="2017" y="3590"/>
                    <a:pt x="2030" y="3598"/>
                  </a:cubicBezTo>
                  <a:cubicBezTo>
                    <a:pt x="2042" y="3607"/>
                    <a:pt x="2051" y="3619"/>
                    <a:pt x="2058" y="3635"/>
                  </a:cubicBezTo>
                  <a:cubicBezTo>
                    <a:pt x="2065" y="3651"/>
                    <a:pt x="2068" y="3670"/>
                    <a:pt x="2069" y="3692"/>
                  </a:cubicBezTo>
                  <a:cubicBezTo>
                    <a:pt x="2068" y="3714"/>
                    <a:pt x="2065" y="3733"/>
                    <a:pt x="2058" y="3749"/>
                  </a:cubicBezTo>
                  <a:cubicBezTo>
                    <a:pt x="2051" y="3765"/>
                    <a:pt x="2042" y="3777"/>
                    <a:pt x="2030" y="3785"/>
                  </a:cubicBezTo>
                  <a:cubicBezTo>
                    <a:pt x="2017" y="3794"/>
                    <a:pt x="2003" y="3798"/>
                    <a:pt x="1987" y="3798"/>
                  </a:cubicBezTo>
                  <a:cubicBezTo>
                    <a:pt x="1971" y="3798"/>
                    <a:pt x="1958" y="3794"/>
                    <a:pt x="1945" y="3785"/>
                  </a:cubicBezTo>
                  <a:cubicBezTo>
                    <a:pt x="1933" y="3777"/>
                    <a:pt x="1924" y="3765"/>
                    <a:pt x="1917" y="3749"/>
                  </a:cubicBezTo>
                  <a:cubicBezTo>
                    <a:pt x="1909" y="3733"/>
                    <a:pt x="1906" y="3714"/>
                    <a:pt x="1906" y="3692"/>
                  </a:cubicBezTo>
                  <a:cubicBezTo>
                    <a:pt x="1906" y="3670"/>
                    <a:pt x="1909" y="3651"/>
                    <a:pt x="1916" y="3635"/>
                  </a:cubicBezTo>
                  <a:cubicBezTo>
                    <a:pt x="1923" y="3620"/>
                    <a:pt x="1933" y="3607"/>
                    <a:pt x="1945" y="3599"/>
                  </a:cubicBezTo>
                  <a:cubicBezTo>
                    <a:pt x="1957" y="3590"/>
                    <a:pt x="1971" y="3585"/>
                    <a:pt x="1987" y="3585"/>
                  </a:cubicBezTo>
                  <a:close/>
                  <a:moveTo>
                    <a:pt x="2495" y="3500"/>
                  </a:moveTo>
                  <a:cubicBezTo>
                    <a:pt x="2488" y="3499"/>
                    <a:pt x="2481" y="3498"/>
                    <a:pt x="2474" y="3497"/>
                  </a:cubicBezTo>
                  <a:cubicBezTo>
                    <a:pt x="2468" y="3496"/>
                    <a:pt x="2462" y="3496"/>
                    <a:pt x="2457" y="3496"/>
                  </a:cubicBezTo>
                  <a:cubicBezTo>
                    <a:pt x="2431" y="3496"/>
                    <a:pt x="2409" y="3503"/>
                    <a:pt x="2390" y="3516"/>
                  </a:cubicBezTo>
                  <a:cubicBezTo>
                    <a:pt x="2371" y="3529"/>
                    <a:pt x="2356" y="3550"/>
                    <a:pt x="2343" y="3577"/>
                  </a:cubicBezTo>
                  <a:lnTo>
                    <a:pt x="2343" y="3506"/>
                  </a:lnTo>
                  <a:lnTo>
                    <a:pt x="2228" y="3506"/>
                  </a:lnTo>
                  <a:lnTo>
                    <a:pt x="2228" y="3880"/>
                  </a:lnTo>
                  <a:lnTo>
                    <a:pt x="2356" y="3880"/>
                  </a:lnTo>
                  <a:lnTo>
                    <a:pt x="2356" y="3721"/>
                  </a:lnTo>
                  <a:cubicBezTo>
                    <a:pt x="2356" y="3682"/>
                    <a:pt x="2364" y="3653"/>
                    <a:pt x="2380" y="3633"/>
                  </a:cubicBezTo>
                  <a:cubicBezTo>
                    <a:pt x="2395" y="3614"/>
                    <a:pt x="2418" y="3604"/>
                    <a:pt x="2449" y="3604"/>
                  </a:cubicBezTo>
                  <a:cubicBezTo>
                    <a:pt x="2456" y="3604"/>
                    <a:pt x="2463" y="3605"/>
                    <a:pt x="2469" y="3606"/>
                  </a:cubicBezTo>
                  <a:cubicBezTo>
                    <a:pt x="2476" y="3607"/>
                    <a:pt x="2482" y="3608"/>
                    <a:pt x="2489" y="3611"/>
                  </a:cubicBezTo>
                  <a:lnTo>
                    <a:pt x="2495" y="3500"/>
                  </a:lnTo>
                  <a:close/>
                  <a:moveTo>
                    <a:pt x="2844" y="3684"/>
                  </a:moveTo>
                  <a:cubicBezTo>
                    <a:pt x="2844" y="3641"/>
                    <a:pt x="2838" y="3606"/>
                    <a:pt x="2826" y="3578"/>
                  </a:cubicBezTo>
                  <a:cubicBezTo>
                    <a:pt x="2813" y="3550"/>
                    <a:pt x="2794" y="3529"/>
                    <a:pt x="2768" y="3516"/>
                  </a:cubicBezTo>
                  <a:cubicBezTo>
                    <a:pt x="2742" y="3502"/>
                    <a:pt x="2708" y="3495"/>
                    <a:pt x="2667" y="3495"/>
                  </a:cubicBezTo>
                  <a:cubicBezTo>
                    <a:pt x="2639" y="3495"/>
                    <a:pt x="2613" y="3497"/>
                    <a:pt x="2588" y="3502"/>
                  </a:cubicBezTo>
                  <a:cubicBezTo>
                    <a:pt x="2564" y="3506"/>
                    <a:pt x="2541" y="3512"/>
                    <a:pt x="2519" y="3521"/>
                  </a:cubicBezTo>
                  <a:lnTo>
                    <a:pt x="2521" y="3606"/>
                  </a:lnTo>
                  <a:cubicBezTo>
                    <a:pt x="2543" y="3596"/>
                    <a:pt x="2564" y="3588"/>
                    <a:pt x="2582" y="3583"/>
                  </a:cubicBezTo>
                  <a:cubicBezTo>
                    <a:pt x="2601" y="3578"/>
                    <a:pt x="2617" y="3575"/>
                    <a:pt x="2632" y="3575"/>
                  </a:cubicBezTo>
                  <a:cubicBezTo>
                    <a:pt x="2662" y="3575"/>
                    <a:pt x="2684" y="3581"/>
                    <a:pt x="2700" y="3592"/>
                  </a:cubicBezTo>
                  <a:cubicBezTo>
                    <a:pt x="2716" y="3602"/>
                    <a:pt x="2723" y="3618"/>
                    <a:pt x="2723" y="3638"/>
                  </a:cubicBezTo>
                  <a:lnTo>
                    <a:pt x="2723" y="3643"/>
                  </a:lnTo>
                  <a:lnTo>
                    <a:pt x="2673" y="3643"/>
                  </a:lnTo>
                  <a:cubicBezTo>
                    <a:pt x="2606" y="3643"/>
                    <a:pt x="2556" y="3653"/>
                    <a:pt x="2523" y="3673"/>
                  </a:cubicBezTo>
                  <a:cubicBezTo>
                    <a:pt x="2490" y="3693"/>
                    <a:pt x="2473" y="3724"/>
                    <a:pt x="2473" y="3766"/>
                  </a:cubicBezTo>
                  <a:cubicBezTo>
                    <a:pt x="2474" y="3789"/>
                    <a:pt x="2479" y="3810"/>
                    <a:pt x="2489" y="3828"/>
                  </a:cubicBezTo>
                  <a:cubicBezTo>
                    <a:pt x="2499" y="3846"/>
                    <a:pt x="2513" y="3859"/>
                    <a:pt x="2532" y="3869"/>
                  </a:cubicBezTo>
                  <a:cubicBezTo>
                    <a:pt x="2550" y="3879"/>
                    <a:pt x="2572" y="3884"/>
                    <a:pt x="2598" y="3884"/>
                  </a:cubicBezTo>
                  <a:cubicBezTo>
                    <a:pt x="2627" y="3884"/>
                    <a:pt x="2653" y="3879"/>
                    <a:pt x="2674" y="3869"/>
                  </a:cubicBezTo>
                  <a:cubicBezTo>
                    <a:pt x="2696" y="3859"/>
                    <a:pt x="2714" y="3844"/>
                    <a:pt x="2730" y="3822"/>
                  </a:cubicBezTo>
                  <a:lnTo>
                    <a:pt x="2733" y="3880"/>
                  </a:lnTo>
                  <a:lnTo>
                    <a:pt x="2844" y="3880"/>
                  </a:lnTo>
                  <a:lnTo>
                    <a:pt x="2844" y="3684"/>
                  </a:lnTo>
                  <a:close/>
                  <a:moveTo>
                    <a:pt x="2702" y="3710"/>
                  </a:moveTo>
                  <a:lnTo>
                    <a:pt x="2723" y="3710"/>
                  </a:lnTo>
                  <a:lnTo>
                    <a:pt x="2723" y="3721"/>
                  </a:lnTo>
                  <a:cubicBezTo>
                    <a:pt x="2723" y="3738"/>
                    <a:pt x="2720" y="3753"/>
                    <a:pt x="2713" y="3765"/>
                  </a:cubicBezTo>
                  <a:cubicBezTo>
                    <a:pt x="2706" y="3778"/>
                    <a:pt x="2697" y="3788"/>
                    <a:pt x="2685" y="3794"/>
                  </a:cubicBezTo>
                  <a:cubicBezTo>
                    <a:pt x="2673" y="3801"/>
                    <a:pt x="2659" y="3805"/>
                    <a:pt x="2644" y="3805"/>
                  </a:cubicBezTo>
                  <a:cubicBezTo>
                    <a:pt x="2634" y="3805"/>
                    <a:pt x="2626" y="3803"/>
                    <a:pt x="2618" y="3799"/>
                  </a:cubicBezTo>
                  <a:cubicBezTo>
                    <a:pt x="2611" y="3795"/>
                    <a:pt x="2605" y="3790"/>
                    <a:pt x="2602" y="3784"/>
                  </a:cubicBezTo>
                  <a:cubicBezTo>
                    <a:pt x="2598" y="3777"/>
                    <a:pt x="2596" y="3770"/>
                    <a:pt x="2596" y="3761"/>
                  </a:cubicBezTo>
                  <a:cubicBezTo>
                    <a:pt x="2596" y="3749"/>
                    <a:pt x="2599" y="3739"/>
                    <a:pt x="2607" y="3731"/>
                  </a:cubicBezTo>
                  <a:cubicBezTo>
                    <a:pt x="2615" y="3723"/>
                    <a:pt x="2626" y="3718"/>
                    <a:pt x="2642" y="3715"/>
                  </a:cubicBezTo>
                  <a:cubicBezTo>
                    <a:pt x="2658" y="3711"/>
                    <a:pt x="2678" y="3709"/>
                    <a:pt x="2702" y="3710"/>
                  </a:cubicBezTo>
                  <a:close/>
                  <a:moveTo>
                    <a:pt x="1873" y="3263"/>
                  </a:moveTo>
                  <a:lnTo>
                    <a:pt x="2331" y="3263"/>
                  </a:lnTo>
                  <a:lnTo>
                    <a:pt x="2272" y="3090"/>
                  </a:lnTo>
                  <a:lnTo>
                    <a:pt x="1935" y="3090"/>
                  </a:lnTo>
                  <a:lnTo>
                    <a:pt x="1873" y="3263"/>
                  </a:lnTo>
                  <a:close/>
                  <a:moveTo>
                    <a:pt x="2831" y="3263"/>
                  </a:moveTo>
                  <a:lnTo>
                    <a:pt x="3263" y="3263"/>
                  </a:lnTo>
                  <a:lnTo>
                    <a:pt x="3263" y="2758"/>
                  </a:lnTo>
                  <a:cubicBezTo>
                    <a:pt x="3251" y="2816"/>
                    <a:pt x="3224" y="2862"/>
                    <a:pt x="3183" y="2897"/>
                  </a:cubicBezTo>
                  <a:cubicBezTo>
                    <a:pt x="3126" y="2946"/>
                    <a:pt x="3042" y="2971"/>
                    <a:pt x="2931" y="2971"/>
                  </a:cubicBezTo>
                  <a:lnTo>
                    <a:pt x="2831" y="2971"/>
                  </a:lnTo>
                  <a:lnTo>
                    <a:pt x="2831" y="3263"/>
                  </a:lnTo>
                  <a:close/>
                  <a:moveTo>
                    <a:pt x="2107" y="2601"/>
                  </a:moveTo>
                  <a:lnTo>
                    <a:pt x="2217" y="2925"/>
                  </a:lnTo>
                  <a:lnTo>
                    <a:pt x="1993" y="2925"/>
                  </a:lnTo>
                  <a:lnTo>
                    <a:pt x="2107" y="2601"/>
                  </a:lnTo>
                  <a:close/>
                  <a:moveTo>
                    <a:pt x="2831" y="2564"/>
                  </a:moveTo>
                  <a:lnTo>
                    <a:pt x="2894" y="2564"/>
                  </a:lnTo>
                  <a:cubicBezTo>
                    <a:pt x="2940" y="2564"/>
                    <a:pt x="2975" y="2575"/>
                    <a:pt x="2998" y="2597"/>
                  </a:cubicBezTo>
                  <a:cubicBezTo>
                    <a:pt x="3022" y="2620"/>
                    <a:pt x="3034" y="2652"/>
                    <a:pt x="3034" y="2695"/>
                  </a:cubicBezTo>
                  <a:cubicBezTo>
                    <a:pt x="3034" y="2734"/>
                    <a:pt x="3022" y="2765"/>
                    <a:pt x="2998" y="2785"/>
                  </a:cubicBezTo>
                  <a:cubicBezTo>
                    <a:pt x="2975" y="2805"/>
                    <a:pt x="2939" y="2815"/>
                    <a:pt x="2893" y="2815"/>
                  </a:cubicBezTo>
                  <a:lnTo>
                    <a:pt x="2831" y="2815"/>
                  </a:lnTo>
                  <a:lnTo>
                    <a:pt x="2831" y="2564"/>
                  </a:lnTo>
                  <a:close/>
                  <a:moveTo>
                    <a:pt x="763" y="384"/>
                  </a:moveTo>
                  <a:cubicBezTo>
                    <a:pt x="763" y="235"/>
                    <a:pt x="737" y="105"/>
                    <a:pt x="691" y="0"/>
                  </a:cubicBezTo>
                  <a:lnTo>
                    <a:pt x="0" y="0"/>
                  </a:lnTo>
                  <a:lnTo>
                    <a:pt x="0" y="988"/>
                  </a:lnTo>
                  <a:cubicBezTo>
                    <a:pt x="71" y="1032"/>
                    <a:pt x="154" y="1056"/>
                    <a:pt x="248" y="1056"/>
                  </a:cubicBezTo>
                  <a:cubicBezTo>
                    <a:pt x="556" y="1056"/>
                    <a:pt x="763" y="788"/>
                    <a:pt x="763" y="384"/>
                  </a:cubicBezTo>
                  <a:close/>
                </a:path>
              </a:pathLst>
            </a:custGeom>
            <a:solidFill>
              <a:srgbClr val="4F606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>
              <a:off x="5601" y="3334"/>
              <a:ext cx="541" cy="196"/>
            </a:xfrm>
            <a:custGeom>
              <a:avLst/>
              <a:gdLst/>
              <a:ahLst/>
              <a:cxnLst/>
              <a:rect l="0" t="0" r="0" b="0"/>
              <a:pathLst>
                <a:path w="2329" h="855" extrusionOk="0">
                  <a:moveTo>
                    <a:pt x="0" y="855"/>
                  </a:moveTo>
                  <a:lnTo>
                    <a:pt x="233" y="855"/>
                  </a:lnTo>
                  <a:lnTo>
                    <a:pt x="233" y="463"/>
                  </a:lnTo>
                  <a:lnTo>
                    <a:pt x="501" y="855"/>
                  </a:lnTo>
                  <a:lnTo>
                    <a:pt x="939" y="855"/>
                  </a:lnTo>
                  <a:lnTo>
                    <a:pt x="1001" y="682"/>
                  </a:lnTo>
                  <a:lnTo>
                    <a:pt x="1338" y="682"/>
                  </a:lnTo>
                  <a:lnTo>
                    <a:pt x="1397" y="855"/>
                  </a:lnTo>
                  <a:lnTo>
                    <a:pt x="1646" y="855"/>
                  </a:lnTo>
                  <a:lnTo>
                    <a:pt x="1318" y="0"/>
                  </a:lnTo>
                  <a:lnTo>
                    <a:pt x="1037" y="0"/>
                  </a:lnTo>
                  <a:lnTo>
                    <a:pt x="736" y="783"/>
                  </a:lnTo>
                  <a:lnTo>
                    <a:pt x="444" y="397"/>
                  </a:lnTo>
                  <a:lnTo>
                    <a:pt x="765" y="0"/>
                  </a:lnTo>
                  <a:lnTo>
                    <a:pt x="504" y="0"/>
                  </a:lnTo>
                  <a:lnTo>
                    <a:pt x="233" y="374"/>
                  </a:lnTo>
                  <a:lnTo>
                    <a:pt x="233" y="0"/>
                  </a:lnTo>
                  <a:lnTo>
                    <a:pt x="0" y="0"/>
                  </a:lnTo>
                  <a:lnTo>
                    <a:pt x="0" y="855"/>
                  </a:lnTo>
                  <a:close/>
                  <a:moveTo>
                    <a:pt x="1664" y="855"/>
                  </a:moveTo>
                  <a:lnTo>
                    <a:pt x="1897" y="855"/>
                  </a:lnTo>
                  <a:lnTo>
                    <a:pt x="1897" y="563"/>
                  </a:lnTo>
                  <a:lnTo>
                    <a:pt x="1997" y="563"/>
                  </a:lnTo>
                  <a:cubicBezTo>
                    <a:pt x="2108" y="563"/>
                    <a:pt x="2192" y="538"/>
                    <a:pt x="2249" y="489"/>
                  </a:cubicBezTo>
                  <a:cubicBezTo>
                    <a:pt x="2290" y="454"/>
                    <a:pt x="2317" y="408"/>
                    <a:pt x="2329" y="350"/>
                  </a:cubicBezTo>
                  <a:lnTo>
                    <a:pt x="2329" y="200"/>
                  </a:lnTo>
                  <a:cubicBezTo>
                    <a:pt x="2322" y="170"/>
                    <a:pt x="2312" y="143"/>
                    <a:pt x="2297" y="120"/>
                  </a:cubicBezTo>
                  <a:cubicBezTo>
                    <a:pt x="2270" y="79"/>
                    <a:pt x="2231" y="49"/>
                    <a:pt x="2177" y="29"/>
                  </a:cubicBezTo>
                  <a:cubicBezTo>
                    <a:pt x="2124" y="10"/>
                    <a:pt x="2057" y="0"/>
                    <a:pt x="1976" y="0"/>
                  </a:cubicBezTo>
                  <a:lnTo>
                    <a:pt x="1664" y="0"/>
                  </a:lnTo>
                  <a:lnTo>
                    <a:pt x="1664" y="855"/>
                  </a:lnTo>
                  <a:close/>
                  <a:moveTo>
                    <a:pt x="1173" y="193"/>
                  </a:moveTo>
                  <a:lnTo>
                    <a:pt x="1283" y="517"/>
                  </a:lnTo>
                  <a:lnTo>
                    <a:pt x="1059" y="517"/>
                  </a:lnTo>
                  <a:lnTo>
                    <a:pt x="1173" y="193"/>
                  </a:lnTo>
                  <a:close/>
                  <a:moveTo>
                    <a:pt x="1897" y="156"/>
                  </a:moveTo>
                  <a:lnTo>
                    <a:pt x="1960" y="156"/>
                  </a:lnTo>
                  <a:cubicBezTo>
                    <a:pt x="2006" y="156"/>
                    <a:pt x="2041" y="167"/>
                    <a:pt x="2064" y="189"/>
                  </a:cubicBezTo>
                  <a:cubicBezTo>
                    <a:pt x="2088" y="212"/>
                    <a:pt x="2100" y="244"/>
                    <a:pt x="2100" y="287"/>
                  </a:cubicBezTo>
                  <a:cubicBezTo>
                    <a:pt x="2100" y="326"/>
                    <a:pt x="2088" y="357"/>
                    <a:pt x="2064" y="377"/>
                  </a:cubicBezTo>
                  <a:cubicBezTo>
                    <a:pt x="2041" y="397"/>
                    <a:pt x="2005" y="407"/>
                    <a:pt x="1959" y="407"/>
                  </a:cubicBezTo>
                  <a:lnTo>
                    <a:pt x="1897" y="407"/>
                  </a:lnTo>
                  <a:lnTo>
                    <a:pt x="1897" y="156"/>
                  </a:lnTo>
                  <a:close/>
                </a:path>
              </a:pathLst>
            </a:custGeom>
            <a:solidFill>
              <a:srgbClr val="F0F1F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9" name="Shape 299"/>
          <p:cNvSpPr/>
          <p:nvPr/>
        </p:nvSpPr>
        <p:spPr>
          <a:xfrm>
            <a:off x="13258800" y="7924452"/>
            <a:ext cx="448151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>
                <a:solidFill>
                  <a:srgbClr val="62626D"/>
                </a:solidFill>
                <a:latin typeface="Arial"/>
                <a:ea typeface="Arial"/>
                <a:cs typeface="Arial"/>
                <a:sym typeface="Arial"/>
              </a:rPr>
              <a:t>Národní ústav pro vzdělávání</a:t>
            </a:r>
            <a:r>
              <a:rPr lang="cs-CZ" sz="2000">
                <a:solidFill>
                  <a:srgbClr val="62626D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cs-CZ" sz="2000">
                <a:solidFill>
                  <a:srgbClr val="62626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cs-CZ" sz="2000">
                <a:solidFill>
                  <a:srgbClr val="62626D"/>
                </a:solidFill>
                <a:latin typeface="Arial"/>
                <a:ea typeface="Arial"/>
                <a:cs typeface="Arial"/>
                <a:sym typeface="Arial"/>
              </a:rPr>
              <a:t>podpora krajského akčního plánování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>
                <a:solidFill>
                  <a:srgbClr val="62626D"/>
                </a:solidFill>
                <a:latin typeface="Arial"/>
                <a:ea typeface="Arial"/>
                <a:cs typeface="Arial"/>
                <a:sym typeface="Arial"/>
              </a:rPr>
              <a:t>www.pkap.cz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157615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"/>
          <p:cNvSpPr txBox="1"/>
          <p:nvPr/>
        </p:nvSpPr>
        <p:spPr>
          <a:xfrm>
            <a:off x="3200400" y="4162842"/>
            <a:ext cx="118872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kvalita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a akční plánování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6600" b="1" dirty="0" smtClean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rozvoje vzdělávání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cs-CZ" sz="6600" b="1" dirty="0" smtClean="0">
              <a:solidFill>
                <a:srgbClr val="2BC3E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2" name="Google Shape;172;p7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173" name="Google Shape;173;p7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  <p:cxnSp>
          <p:nvCxnSpPr>
            <p:cNvPr id="174" name="Google Shape;174;p7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</p:grpSp>
      <p:grpSp>
        <p:nvGrpSpPr>
          <p:cNvPr id="175" name="Google Shape;175;p7"/>
          <p:cNvGrpSpPr/>
          <p:nvPr/>
        </p:nvGrpSpPr>
        <p:grpSpPr>
          <a:xfrm rot="10800000">
            <a:off x="13411200" y="6972300"/>
            <a:ext cx="685800" cy="685800"/>
            <a:chOff x="6324600" y="4114799"/>
            <a:chExt cx="685800" cy="685800"/>
          </a:xfrm>
        </p:grpSpPr>
        <p:cxnSp>
          <p:nvCxnSpPr>
            <p:cNvPr id="176" name="Google Shape;176;p7"/>
            <p:cNvCxnSpPr/>
            <p:nvPr/>
          </p:nvCxnSpPr>
          <p:spPr>
            <a:xfrm rot="10800000">
              <a:off x="6324600" y="4114799"/>
              <a:ext cx="0" cy="68580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  <p:cxnSp>
          <p:nvCxnSpPr>
            <p:cNvPr id="177" name="Google Shape;177;p7"/>
            <p:cNvCxnSpPr/>
            <p:nvPr/>
          </p:nvCxnSpPr>
          <p:spPr>
            <a:xfrm>
              <a:off x="6324600" y="4114799"/>
              <a:ext cx="685800" cy="0"/>
            </a:xfrm>
            <a:prstGeom prst="straightConnector1">
              <a:avLst/>
            </a:prstGeom>
            <a:noFill/>
            <a:ln w="38100" cap="sq" cmpd="sng">
              <a:solidFill>
                <a:srgbClr val="2BC3E1"/>
              </a:solidFill>
              <a:prstDash val="solid"/>
              <a:bevel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7462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4162842"/>
            <a:ext cx="9906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</a:t>
            </a:r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odstata akčního plánování</a:t>
            </a:r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96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685800" y="2013118"/>
            <a:ext cx="16878300" cy="7206080"/>
          </a:xfrm>
          <a:prstGeom prst="curvedLeftArrow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cs-CZ" sz="4000" dirty="0" smtClean="0">
              <a:solidFill>
                <a:srgbClr val="63636E"/>
              </a:solidFill>
              <a:latin typeface="+mn-lt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798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+mj-lt"/>
                <a:ea typeface="Arial"/>
                <a:cs typeface="Arial"/>
                <a:sym typeface="Arial"/>
              </a:rPr>
              <a:t>c</a:t>
            </a:r>
            <a:r>
              <a:rPr lang="cs-CZ" sz="4800" i="0" u="none" strike="noStrike" cap="none" dirty="0" smtClean="0">
                <a:latin typeface="+mj-lt"/>
                <a:ea typeface="Arial"/>
                <a:cs typeface="Arial"/>
                <a:sym typeface="Arial"/>
              </a:rPr>
              <a:t>yklus strategického řízení</a:t>
            </a:r>
            <a:endParaRPr lang="cs-CZ" sz="4800" i="0" u="none" strike="noStrike" cap="none" dirty="0"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3" name="Zahnutá šipka doleva 2"/>
          <p:cNvSpPr/>
          <p:nvPr/>
        </p:nvSpPr>
        <p:spPr>
          <a:xfrm rot="18693639">
            <a:off x="10850525" y="1298542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4" name="Zahnutá šipka doleva 13"/>
          <p:cNvSpPr/>
          <p:nvPr/>
        </p:nvSpPr>
        <p:spPr>
          <a:xfrm rot="7803296">
            <a:off x="3763099" y="6421693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5" name="Zahnutá šipka doleva 14"/>
          <p:cNvSpPr/>
          <p:nvPr/>
        </p:nvSpPr>
        <p:spPr>
          <a:xfrm rot="13768525">
            <a:off x="2901391" y="1238592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6" name="Zahnutá šipka doleva 15"/>
          <p:cNvSpPr/>
          <p:nvPr/>
        </p:nvSpPr>
        <p:spPr>
          <a:xfrm rot="3694278">
            <a:off x="10822608" y="6310999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595110" y="1897506"/>
            <a:ext cx="4342893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ANALÝZA</a:t>
            </a:r>
          </a:p>
        </p:txBody>
      </p:sp>
      <p:sp>
        <p:nvSpPr>
          <p:cNvPr id="18" name="Ovál 17"/>
          <p:cNvSpPr/>
          <p:nvPr/>
        </p:nvSpPr>
        <p:spPr>
          <a:xfrm>
            <a:off x="8003896" y="4469284"/>
            <a:ext cx="5410200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PLÁNOVÁNÍ</a:t>
            </a:r>
          </a:p>
        </p:txBody>
      </p:sp>
      <p:sp>
        <p:nvSpPr>
          <p:cNvPr id="19" name="Ovál 18"/>
          <p:cNvSpPr/>
          <p:nvPr/>
        </p:nvSpPr>
        <p:spPr>
          <a:xfrm>
            <a:off x="5832450" y="6418848"/>
            <a:ext cx="4342893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REALIZACE</a:t>
            </a:r>
          </a:p>
        </p:txBody>
      </p:sp>
      <p:sp>
        <p:nvSpPr>
          <p:cNvPr id="20" name="Ovál 19"/>
          <p:cNvSpPr/>
          <p:nvPr/>
        </p:nvSpPr>
        <p:spPr>
          <a:xfrm>
            <a:off x="2395532" y="4558436"/>
            <a:ext cx="4920964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VYHODNOCOVÁNÍ</a:t>
            </a:r>
          </a:p>
        </p:txBody>
      </p:sp>
    </p:spTree>
    <p:extLst>
      <p:ext uri="{BB962C8B-B14F-4D97-AF65-F5344CB8AC3E}">
        <p14:creationId xmlns:p14="http://schemas.microsoft.com/office/powerpoint/2010/main" val="26273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863080" y="2119164"/>
            <a:ext cx="16878300" cy="7206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cs-CZ" sz="4000" dirty="0" smtClean="0">
              <a:solidFill>
                <a:srgbClr val="63636E"/>
              </a:solidFill>
              <a:latin typeface="+mn-lt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798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+mj-lt"/>
                <a:ea typeface="Arial"/>
                <a:cs typeface="Arial"/>
                <a:sym typeface="Arial"/>
              </a:rPr>
              <a:t>p</a:t>
            </a:r>
            <a:r>
              <a:rPr lang="cs-CZ" sz="4800" i="0" u="none" strike="noStrike" cap="none" dirty="0" smtClean="0">
                <a:latin typeface="+mj-lt"/>
                <a:ea typeface="Arial"/>
                <a:cs typeface="Arial"/>
                <a:sym typeface="Arial"/>
              </a:rPr>
              <a:t>ostup při akčním plánování</a:t>
            </a:r>
            <a:endParaRPr lang="cs-CZ" sz="4800" i="0" u="none" strike="noStrike" cap="none" dirty="0">
              <a:latin typeface="+mj-lt"/>
              <a:ea typeface="Arial"/>
              <a:cs typeface="Arial"/>
              <a:sym typeface="Arial"/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863080" y="2476500"/>
            <a:ext cx="15748520" cy="6172199"/>
            <a:chOff x="1828800" y="1962244"/>
            <a:chExt cx="14934702" cy="7372256"/>
          </a:xfrm>
          <a:solidFill>
            <a:schemeClr val="bg1">
              <a:lumMod val="75000"/>
            </a:schemeClr>
          </a:solidFill>
        </p:grpSpPr>
        <p:sp>
          <p:nvSpPr>
            <p:cNvPr id="23" name="Zástupný symbol pro obsah 2"/>
            <p:cNvSpPr txBox="1">
              <a:spLocks/>
            </p:cNvSpPr>
            <p:nvPr/>
          </p:nvSpPr>
          <p:spPr bwMode="auto">
            <a:xfrm>
              <a:off x="4284706" y="3068788"/>
              <a:ext cx="2514599" cy="92831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Obecné</a:t>
              </a:r>
              <a:r>
                <a:rPr lang="cs-CZ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cs-CZ" sz="3200" dirty="0" smtClean="0"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cíle</a:t>
              </a:r>
              <a:endParaRPr lang="cs-CZ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Zástupný symbol pro obsah 2"/>
            <p:cNvSpPr txBox="1">
              <a:spLocks/>
            </p:cNvSpPr>
            <p:nvPr/>
          </p:nvSpPr>
          <p:spPr bwMode="auto">
            <a:xfrm>
              <a:off x="7315088" y="3847700"/>
              <a:ext cx="3733800" cy="137130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Konkrétní </a:t>
              </a: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cíle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Kritéria hodnocení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Zástupný symbol pro obsah 2"/>
            <p:cNvSpPr txBox="1">
              <a:spLocks/>
            </p:cNvSpPr>
            <p:nvPr/>
          </p:nvSpPr>
          <p:spPr bwMode="auto">
            <a:xfrm>
              <a:off x="1828800" y="1962244"/>
              <a:ext cx="1828801" cy="96952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Priority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Zástupný symbol pro obsah 2"/>
            <p:cNvSpPr txBox="1">
              <a:spLocks/>
            </p:cNvSpPr>
            <p:nvPr/>
          </p:nvSpPr>
          <p:spPr bwMode="auto">
            <a:xfrm>
              <a:off x="11745264" y="5154443"/>
              <a:ext cx="2044662" cy="96915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11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 </a:t>
              </a: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Činnosti</a:t>
              </a:r>
              <a:r>
                <a:rPr lang="cs-CZ" sz="1200" b="1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7" name="Ohnutá šipka 26"/>
            <p:cNvSpPr/>
            <p:nvPr/>
          </p:nvSpPr>
          <p:spPr bwMode="auto">
            <a:xfrm flipV="1">
              <a:off x="5334000" y="4076700"/>
              <a:ext cx="1828800" cy="609600"/>
            </a:xfrm>
            <a:prstGeom prst="bentArrow">
              <a:avLst>
                <a:gd name="adj1" fmla="val 38096"/>
                <a:gd name="adj2" fmla="val 25000"/>
                <a:gd name="adj3" fmla="val 25000"/>
                <a:gd name="adj4" fmla="val 59452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sp>
          <p:nvSpPr>
            <p:cNvPr id="28" name="Ohnutá šipka 27"/>
            <p:cNvSpPr/>
            <p:nvPr/>
          </p:nvSpPr>
          <p:spPr bwMode="auto">
            <a:xfrm flipV="1">
              <a:off x="2590800" y="3009900"/>
              <a:ext cx="1447800" cy="762000"/>
            </a:xfrm>
            <a:prstGeom prst="bentArrow">
              <a:avLst>
                <a:gd name="adj1" fmla="val 33571"/>
                <a:gd name="adj2" fmla="val 25000"/>
                <a:gd name="adj3" fmla="val 25000"/>
                <a:gd name="adj4" fmla="val 50166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sp>
          <p:nvSpPr>
            <p:cNvPr id="29" name="Ohnutá šipka 28"/>
            <p:cNvSpPr/>
            <p:nvPr/>
          </p:nvSpPr>
          <p:spPr bwMode="auto">
            <a:xfrm flipV="1">
              <a:off x="9067800" y="5219700"/>
              <a:ext cx="2514600" cy="685800"/>
            </a:xfrm>
            <a:prstGeom prst="bentArrow">
              <a:avLst>
                <a:gd name="adj1" fmla="val 34524"/>
                <a:gd name="adj2" fmla="val 25000"/>
                <a:gd name="adj3" fmla="val 25000"/>
                <a:gd name="adj4" fmla="val 60643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sp>
          <p:nvSpPr>
            <p:cNvPr id="30" name="Zástupný symbol pro obsah 2"/>
            <p:cNvSpPr txBox="1">
              <a:spLocks/>
            </p:cNvSpPr>
            <p:nvPr/>
          </p:nvSpPr>
          <p:spPr bwMode="auto">
            <a:xfrm>
              <a:off x="13999589" y="6069998"/>
              <a:ext cx="2667001" cy="132018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Předpoklady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Termíny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Ohnutá šipka 30"/>
            <p:cNvSpPr/>
            <p:nvPr/>
          </p:nvSpPr>
          <p:spPr bwMode="auto">
            <a:xfrm flipV="1">
              <a:off x="12573000" y="6286500"/>
              <a:ext cx="1219200" cy="685800"/>
            </a:xfrm>
            <a:prstGeom prst="bentArrow">
              <a:avLst>
                <a:gd name="adj1" fmla="val 31349"/>
                <a:gd name="adj2" fmla="val 25000"/>
                <a:gd name="adj3" fmla="val 25000"/>
                <a:gd name="adj4" fmla="val 51119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sp>
          <p:nvSpPr>
            <p:cNvPr id="32" name="Pravá složená závorka 31"/>
            <p:cNvSpPr/>
            <p:nvPr/>
          </p:nvSpPr>
          <p:spPr>
            <a:xfrm rot="5400000">
              <a:off x="4291810" y="5129115"/>
              <a:ext cx="331664" cy="4953000"/>
            </a:xfrm>
            <a:prstGeom prst="rightBrace">
              <a:avLst>
                <a:gd name="adj1" fmla="val 52288"/>
                <a:gd name="adj2" fmla="val 49459"/>
              </a:avLst>
            </a:prstGeom>
            <a:grpFill/>
            <a:ln w="44450" cap="sq">
              <a:solidFill>
                <a:srgbClr val="A3A3AB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cs-CZ"/>
            </a:p>
          </p:txBody>
        </p:sp>
        <p:sp>
          <p:nvSpPr>
            <p:cNvPr id="33" name="Pravá složená závorka 32"/>
            <p:cNvSpPr/>
            <p:nvPr/>
          </p:nvSpPr>
          <p:spPr>
            <a:xfrm rot="5400000">
              <a:off x="9053945" y="5775725"/>
              <a:ext cx="444087" cy="3809999"/>
            </a:xfrm>
            <a:prstGeom prst="rightBrace">
              <a:avLst>
                <a:gd name="adj1" fmla="val 52288"/>
                <a:gd name="adj2" fmla="val 48934"/>
              </a:avLst>
            </a:prstGeom>
            <a:grpFill/>
            <a:ln w="44450" cap="sq">
              <a:solidFill>
                <a:srgbClr val="A3A3AB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rtlCol="0" anchor="ctr">
              <a:noAutofit/>
            </a:bodyPr>
            <a:lstStyle/>
            <a:p>
              <a:endParaRPr lang="cs-CZ"/>
            </a:p>
          </p:txBody>
        </p:sp>
        <p:sp>
          <p:nvSpPr>
            <p:cNvPr id="34" name="Pravá složená závorka 33"/>
            <p:cNvSpPr/>
            <p:nvPr/>
          </p:nvSpPr>
          <p:spPr>
            <a:xfrm rot="5400000">
              <a:off x="13987396" y="5090451"/>
              <a:ext cx="370611" cy="5181600"/>
            </a:xfrm>
            <a:prstGeom prst="rightBrace">
              <a:avLst>
                <a:gd name="adj1" fmla="val 52288"/>
                <a:gd name="adj2" fmla="val 49459"/>
              </a:avLst>
            </a:prstGeom>
            <a:grpFill/>
            <a:ln w="44450" cap="sq">
              <a:solidFill>
                <a:srgbClr val="A3A3AB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cs-CZ"/>
            </a:p>
          </p:txBody>
        </p:sp>
        <p:sp>
          <p:nvSpPr>
            <p:cNvPr id="35" name="Zástupný symbol pro obsah 2"/>
            <p:cNvSpPr txBox="1">
              <a:spLocks/>
            </p:cNvSpPr>
            <p:nvPr/>
          </p:nvSpPr>
          <p:spPr bwMode="auto">
            <a:xfrm>
              <a:off x="2514386" y="7901525"/>
              <a:ext cx="4077232" cy="106530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xtLst/>
          </p:spPr>
          <p:txBody>
            <a:bodyPr lIns="0" tIns="108000" rIns="0"/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3600" b="1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PROČ</a:t>
              </a: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to </a:t>
              </a: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chceme?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Zástupný symbol pro obsah 2"/>
            <p:cNvSpPr txBox="1">
              <a:spLocks/>
            </p:cNvSpPr>
            <p:nvPr/>
          </p:nvSpPr>
          <p:spPr bwMode="auto">
            <a:xfrm>
              <a:off x="7608151" y="7919911"/>
              <a:ext cx="3170262" cy="102853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b="1" dirty="0">
                  <a:solidFill>
                    <a:srgbClr val="000000"/>
                  </a:solidFill>
                  <a:latin typeface="Tahoma" panose="020B0604030504040204" pitchFamily="34" charset="0"/>
                  <a:ea typeface="Times New Roman" panose="02020603050405020304" pitchFamily="18" charset="0"/>
                </a:rPr>
                <a:t>CO</a:t>
              </a:r>
              <a:r>
                <a:rPr lang="cs-CZ" sz="3200" dirty="0">
                  <a:solidFill>
                    <a:srgbClr val="000000"/>
                  </a:solidFill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r>
                <a:rPr lang="cs-CZ" sz="32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imes New Roman" panose="02020603050405020304" pitchFamily="18" charset="0"/>
                </a:rPr>
                <a:t>chceme?</a:t>
              </a:r>
              <a:endParaRPr lang="cs-CZ" sz="32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Zástupný symbol pro obsah 2"/>
            <p:cNvSpPr txBox="1">
              <a:spLocks/>
            </p:cNvSpPr>
            <p:nvPr/>
          </p:nvSpPr>
          <p:spPr bwMode="auto">
            <a:xfrm>
              <a:off x="11794946" y="7901525"/>
              <a:ext cx="4648200" cy="102865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xtLst/>
          </p:spPr>
          <p:txBody>
            <a:bodyPr lIns="0" tIns="108000" rIns="0"/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3200" b="1" dirty="0">
                  <a:solidFill>
                    <a:srgbClr val="000000"/>
                  </a:solidFill>
                  <a:latin typeface="Tahoma" panose="020B0604030504040204" pitchFamily="34" charset="0"/>
                  <a:ea typeface="Times New Roman" panose="02020603050405020304" pitchFamily="18" charset="0"/>
                </a:rPr>
                <a:t>JAK</a:t>
              </a:r>
              <a:r>
                <a:rPr lang="cs-CZ" sz="16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3200" dirty="0">
                  <a:solidFill>
                    <a:srgbClr val="000000"/>
                  </a:solidFill>
                  <a:latin typeface="Tahoma" panose="020B0604030504040204" pitchFamily="34" charset="0"/>
                  <a:ea typeface="Times New Roman" panose="02020603050405020304" pitchFamily="18" charset="0"/>
                </a:rPr>
                <a:t>toho</a:t>
              </a:r>
              <a:r>
                <a:rPr lang="cs-CZ" sz="16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dosáhneme?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8" name="Přímá spojovací šipka 22"/>
            <p:cNvCxnSpPr/>
            <p:nvPr/>
          </p:nvCxnSpPr>
          <p:spPr>
            <a:xfrm>
              <a:off x="2514600" y="9334500"/>
              <a:ext cx="13868400" cy="0"/>
            </a:xfrm>
            <a:prstGeom prst="straightConnector1">
              <a:avLst/>
            </a:prstGeom>
            <a:grpFill/>
            <a:ln w="76200" cap="sq">
              <a:solidFill>
                <a:schemeClr val="tx1"/>
              </a:solidFill>
              <a:bevel/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160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863080" y="2119164"/>
            <a:ext cx="16878300" cy="7206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cs-CZ" sz="4000" dirty="0" smtClean="0">
              <a:solidFill>
                <a:srgbClr val="63636E"/>
              </a:solidFill>
              <a:latin typeface="+mn-lt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798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+mj-lt"/>
                <a:ea typeface="Arial"/>
                <a:cs typeface="Arial"/>
                <a:sym typeface="Arial"/>
              </a:rPr>
              <a:t>p</a:t>
            </a:r>
            <a:r>
              <a:rPr lang="cs-CZ" sz="4800" i="0" u="none" strike="noStrike" cap="none" dirty="0" smtClean="0">
                <a:latin typeface="+mj-lt"/>
                <a:ea typeface="Arial"/>
                <a:cs typeface="Arial"/>
                <a:sym typeface="Arial"/>
              </a:rPr>
              <a:t>ostup při realizaci a vyhodnocování ŠAP</a:t>
            </a:r>
            <a:endParaRPr lang="cs-CZ" sz="4800" i="0" u="none" strike="noStrike" cap="none" dirty="0">
              <a:latin typeface="+mj-lt"/>
              <a:ea typeface="Arial"/>
              <a:cs typeface="Arial"/>
              <a:sym typeface="Arial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863080" y="2552700"/>
            <a:ext cx="15215120" cy="6019800"/>
            <a:chOff x="1828800" y="1819917"/>
            <a:chExt cx="11806833" cy="5228583"/>
          </a:xfrm>
          <a:solidFill>
            <a:schemeClr val="bg1">
              <a:lumMod val="75000"/>
            </a:schemeClr>
          </a:solidFill>
        </p:grpSpPr>
        <p:sp>
          <p:nvSpPr>
            <p:cNvPr id="18" name="Zástupný symbol pro obsah 2"/>
            <p:cNvSpPr txBox="1">
              <a:spLocks/>
            </p:cNvSpPr>
            <p:nvPr/>
          </p:nvSpPr>
          <p:spPr bwMode="auto">
            <a:xfrm>
              <a:off x="4190089" y="2933648"/>
              <a:ext cx="2802551" cy="100765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Obecné </a:t>
              </a: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cíle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Zástupný symbol pro obsah 2"/>
            <p:cNvSpPr txBox="1">
              <a:spLocks/>
            </p:cNvSpPr>
            <p:nvPr/>
          </p:nvSpPr>
          <p:spPr bwMode="auto">
            <a:xfrm>
              <a:off x="7313092" y="3594412"/>
              <a:ext cx="3874002" cy="146400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Konkrétní </a:t>
              </a: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cíle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Kritéria hodnocení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Zástupný symbol pro obsah 2"/>
            <p:cNvSpPr txBox="1">
              <a:spLocks/>
            </p:cNvSpPr>
            <p:nvPr/>
          </p:nvSpPr>
          <p:spPr bwMode="auto">
            <a:xfrm>
              <a:off x="1828800" y="1819917"/>
              <a:ext cx="1828800" cy="961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endPara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Priority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Zástupný symbol pro obsah 2"/>
            <p:cNvSpPr txBox="1">
              <a:spLocks/>
            </p:cNvSpPr>
            <p:nvPr/>
          </p:nvSpPr>
          <p:spPr bwMode="auto">
            <a:xfrm>
              <a:off x="11806833" y="5511603"/>
              <a:ext cx="1828800" cy="91411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xtLst/>
          </p:spPr>
          <p:txBody>
            <a:bodyPr lIns="0" tIns="108000" rIns="0"/>
            <a:lstStyle/>
            <a:p>
              <a:pPr>
                <a:spcAft>
                  <a:spcPts val="0"/>
                </a:spcAft>
              </a:pPr>
              <a:r>
                <a:rPr lang="cs-CZ" sz="3200" kern="1200" dirty="0" smtClean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Činnosti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cs-CZ" sz="32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800" kern="1200" dirty="0">
                  <a:solidFill>
                    <a:srgbClr val="000000"/>
                  </a:solidFill>
                  <a:effectLst/>
                  <a:latin typeface="Tahom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Ohnutá šipka 21"/>
            <p:cNvSpPr/>
            <p:nvPr/>
          </p:nvSpPr>
          <p:spPr bwMode="auto">
            <a:xfrm rot="5400000" flipH="1" flipV="1">
              <a:off x="9906000" y="4152900"/>
              <a:ext cx="685800" cy="2667000"/>
            </a:xfrm>
            <a:prstGeom prst="bentArrow">
              <a:avLst>
                <a:gd name="adj1" fmla="val 40840"/>
                <a:gd name="adj2" fmla="val 44299"/>
                <a:gd name="adj3" fmla="val 25000"/>
                <a:gd name="adj4" fmla="val 60643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cxnSp>
          <p:nvCxnSpPr>
            <p:cNvPr id="23" name="Přímá spojovací šipka 22"/>
            <p:cNvCxnSpPr/>
            <p:nvPr/>
          </p:nvCxnSpPr>
          <p:spPr>
            <a:xfrm flipH="1" flipV="1">
              <a:off x="1905000" y="6972300"/>
              <a:ext cx="11582400" cy="76200"/>
            </a:xfrm>
            <a:prstGeom prst="straightConnector1">
              <a:avLst/>
            </a:prstGeom>
            <a:grpFill/>
            <a:ln w="76200" cap="sq">
              <a:solidFill>
                <a:schemeClr val="tx1"/>
              </a:solidFill>
              <a:bevel/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hnutá šipka 23"/>
            <p:cNvSpPr/>
            <p:nvPr/>
          </p:nvSpPr>
          <p:spPr bwMode="auto">
            <a:xfrm rot="5400000" flipH="1" flipV="1">
              <a:off x="5791200" y="3238500"/>
              <a:ext cx="609600" cy="2133600"/>
            </a:xfrm>
            <a:prstGeom prst="bentArrow">
              <a:avLst>
                <a:gd name="adj1" fmla="val 46104"/>
                <a:gd name="adj2" fmla="val 50000"/>
                <a:gd name="adj3" fmla="val 25000"/>
                <a:gd name="adj4" fmla="val 60643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  <p:sp>
          <p:nvSpPr>
            <p:cNvPr id="25" name="Ohnutá šipka 24"/>
            <p:cNvSpPr/>
            <p:nvPr/>
          </p:nvSpPr>
          <p:spPr bwMode="auto">
            <a:xfrm rot="5400000" flipH="1" flipV="1">
              <a:off x="2819400" y="2476500"/>
              <a:ext cx="762000" cy="1676400"/>
            </a:xfrm>
            <a:prstGeom prst="bentArrow">
              <a:avLst>
                <a:gd name="adj1" fmla="val 34621"/>
                <a:gd name="adj2" fmla="val 42823"/>
                <a:gd name="adj3" fmla="val 25000"/>
                <a:gd name="adj4" fmla="val 60643"/>
              </a:avLst>
            </a:prstGeom>
            <a:grp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34371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1" name="Google Shape;331;p21"/>
          <p:cNvCxnSpPr>
            <a:endCxn id="332" idx="2"/>
          </p:cNvCxnSpPr>
          <p:nvPr/>
        </p:nvCxnSpPr>
        <p:spPr>
          <a:xfrm>
            <a:off x="-75" y="5143500"/>
            <a:ext cx="4086300" cy="0"/>
          </a:xfrm>
          <a:prstGeom prst="straightConnector1">
            <a:avLst/>
          </a:prstGeom>
          <a:noFill/>
          <a:ln w="25400" cap="sq" cmpd="sng">
            <a:solidFill>
              <a:schemeClr val="accent2"/>
            </a:solidFill>
            <a:prstDash val="solid"/>
            <a:bevel/>
            <a:headEnd type="none" w="sm" len="sm"/>
            <a:tailEnd type="none" w="sm" len="sm"/>
          </a:ln>
        </p:spPr>
      </p:cxnSp>
      <p:cxnSp>
        <p:nvCxnSpPr>
          <p:cNvPr id="333" name="Google Shape;333;p21"/>
          <p:cNvCxnSpPr>
            <a:stCxn id="334" idx="6"/>
          </p:cNvCxnSpPr>
          <p:nvPr/>
        </p:nvCxnSpPr>
        <p:spPr>
          <a:xfrm>
            <a:off x="14201775" y="5143500"/>
            <a:ext cx="4086300" cy="0"/>
          </a:xfrm>
          <a:prstGeom prst="straightConnector1">
            <a:avLst/>
          </a:prstGeom>
          <a:noFill/>
          <a:ln w="25400" cap="sq" cmpd="sng">
            <a:solidFill>
              <a:schemeClr val="accent2"/>
            </a:solidFill>
            <a:prstDash val="solid"/>
            <a:bevel/>
            <a:headEnd type="none" w="sm" len="sm"/>
            <a:tailEnd type="none" w="sm" len="sm"/>
          </a:ln>
        </p:spPr>
      </p:cxnSp>
      <p:grpSp>
        <p:nvGrpSpPr>
          <p:cNvPr id="335" name="Google Shape;335;p21"/>
          <p:cNvGrpSpPr/>
          <p:nvPr/>
        </p:nvGrpSpPr>
        <p:grpSpPr>
          <a:xfrm>
            <a:off x="4543425" y="4001869"/>
            <a:ext cx="6515100" cy="3948504"/>
            <a:chOff x="4543425" y="4001869"/>
            <a:chExt cx="6515100" cy="3948504"/>
          </a:xfrm>
        </p:grpSpPr>
        <p:cxnSp>
          <p:nvCxnSpPr>
            <p:cNvPr id="336" name="Google Shape;336;p21"/>
            <p:cNvCxnSpPr>
              <a:stCxn id="332" idx="6"/>
              <a:endCxn id="337" idx="2"/>
            </p:cNvCxnSpPr>
            <p:nvPr/>
          </p:nvCxnSpPr>
          <p:spPr>
            <a:xfrm>
              <a:off x="4543425" y="5143500"/>
              <a:ext cx="4371900" cy="0"/>
            </a:xfrm>
            <a:prstGeom prst="straightConnector1">
              <a:avLst/>
            </a:prstGeom>
            <a:noFill/>
            <a:ln w="25400" cap="sq" cmpd="sng">
              <a:solidFill>
                <a:schemeClr val="accent2"/>
              </a:solidFill>
              <a:prstDash val="solid"/>
              <a:bevel/>
              <a:headEnd type="none" w="sm" len="sm"/>
              <a:tailEnd type="none" w="sm" len="sm"/>
            </a:ln>
          </p:spPr>
        </p:cxnSp>
        <p:grpSp>
          <p:nvGrpSpPr>
            <p:cNvPr id="338" name="Google Shape;338;p21"/>
            <p:cNvGrpSpPr/>
            <p:nvPr/>
          </p:nvGrpSpPr>
          <p:grpSpPr>
            <a:xfrm>
              <a:off x="7229475" y="4001869"/>
              <a:ext cx="3829050" cy="3948504"/>
              <a:chOff x="6569528" y="4001869"/>
              <a:chExt cx="3829050" cy="3948504"/>
            </a:xfrm>
          </p:grpSpPr>
          <p:sp>
            <p:nvSpPr>
              <p:cNvPr id="337" name="Google Shape;337;p21"/>
              <p:cNvSpPr/>
              <p:nvPr/>
            </p:nvSpPr>
            <p:spPr>
              <a:xfrm>
                <a:off x="8255453" y="491490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Google Shape;339;p21"/>
              <p:cNvSpPr txBox="1"/>
              <p:nvPr/>
            </p:nvSpPr>
            <p:spPr>
              <a:xfrm>
                <a:off x="6569528" y="5579612"/>
                <a:ext cx="382905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3600" dirty="0" smtClean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STRUKTURA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Google Shape;340;p21"/>
              <p:cNvSpPr txBox="1"/>
              <p:nvPr/>
            </p:nvSpPr>
            <p:spPr>
              <a:xfrm>
                <a:off x="7747906" y="4001869"/>
                <a:ext cx="1472294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000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Google Shape;341;p21"/>
              <p:cNvSpPr txBox="1"/>
              <p:nvPr/>
            </p:nvSpPr>
            <p:spPr>
              <a:xfrm>
                <a:off x="6569528" y="6319157"/>
                <a:ext cx="3829050" cy="16312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priority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obecné cíle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konkrétní cíle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(kritéria hodnocení)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činnosti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 dirty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42" name="Google Shape;342;p21"/>
          <p:cNvGrpSpPr/>
          <p:nvPr/>
        </p:nvGrpSpPr>
        <p:grpSpPr>
          <a:xfrm>
            <a:off x="2400300" y="4001869"/>
            <a:ext cx="3829050" cy="4256280"/>
            <a:chOff x="6569528" y="4001869"/>
            <a:chExt cx="3829050" cy="4256280"/>
          </a:xfrm>
        </p:grpSpPr>
        <p:sp>
          <p:nvSpPr>
            <p:cNvPr id="332" name="Google Shape;332;p21"/>
            <p:cNvSpPr/>
            <p:nvPr/>
          </p:nvSpPr>
          <p:spPr>
            <a:xfrm>
              <a:off x="8255453" y="4914900"/>
              <a:ext cx="457200" cy="457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21"/>
            <p:cNvSpPr txBox="1"/>
            <p:nvPr/>
          </p:nvSpPr>
          <p:spPr>
            <a:xfrm>
              <a:off x="6569528" y="5579612"/>
              <a:ext cx="382905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36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CYKLUS</a:t>
              </a:r>
            </a:p>
          </p:txBody>
        </p:sp>
        <p:sp>
          <p:nvSpPr>
            <p:cNvPr id="344" name="Google Shape;344;p21"/>
            <p:cNvSpPr txBox="1"/>
            <p:nvPr/>
          </p:nvSpPr>
          <p:spPr>
            <a:xfrm>
              <a:off x="7747906" y="4001869"/>
              <a:ext cx="1472294" cy="7078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0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21"/>
            <p:cNvSpPr txBox="1"/>
            <p:nvPr/>
          </p:nvSpPr>
          <p:spPr>
            <a:xfrm>
              <a:off x="6569528" y="6319157"/>
              <a:ext cx="3829050" cy="19389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000" dirty="0" smtClean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analýza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000" dirty="0" smtClean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plánování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000" dirty="0" smtClean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realizace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000" dirty="0" smtClean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vyhodnocování</a:t>
              </a:r>
              <a:endParaRPr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46" name="Google Shape;346;p21"/>
          <p:cNvGrpSpPr/>
          <p:nvPr/>
        </p:nvGrpSpPr>
        <p:grpSpPr>
          <a:xfrm>
            <a:off x="9372600" y="4001869"/>
            <a:ext cx="6515100" cy="4256280"/>
            <a:chOff x="9372600" y="4001869"/>
            <a:chExt cx="6515100" cy="4256280"/>
          </a:xfrm>
        </p:grpSpPr>
        <p:cxnSp>
          <p:nvCxnSpPr>
            <p:cNvPr id="347" name="Google Shape;347;p21"/>
            <p:cNvCxnSpPr>
              <a:stCxn id="337" idx="6"/>
              <a:endCxn id="334" idx="2"/>
            </p:cNvCxnSpPr>
            <p:nvPr/>
          </p:nvCxnSpPr>
          <p:spPr>
            <a:xfrm>
              <a:off x="9372600" y="5143500"/>
              <a:ext cx="4371900" cy="0"/>
            </a:xfrm>
            <a:prstGeom prst="straightConnector1">
              <a:avLst/>
            </a:prstGeom>
            <a:noFill/>
            <a:ln w="25400" cap="sq" cmpd="sng">
              <a:solidFill>
                <a:schemeClr val="accent2"/>
              </a:solidFill>
              <a:prstDash val="solid"/>
              <a:bevel/>
              <a:headEnd type="none" w="sm" len="sm"/>
              <a:tailEnd type="none" w="sm" len="sm"/>
            </a:ln>
          </p:spPr>
        </p:cxnSp>
        <p:grpSp>
          <p:nvGrpSpPr>
            <p:cNvPr id="348" name="Google Shape;348;p21"/>
            <p:cNvGrpSpPr/>
            <p:nvPr/>
          </p:nvGrpSpPr>
          <p:grpSpPr>
            <a:xfrm>
              <a:off x="12058650" y="4001869"/>
              <a:ext cx="3829050" cy="4256280"/>
              <a:chOff x="6569528" y="4001869"/>
              <a:chExt cx="3829050" cy="4256280"/>
            </a:xfrm>
          </p:grpSpPr>
          <p:sp>
            <p:nvSpPr>
              <p:cNvPr id="334" name="Google Shape;334;p21"/>
              <p:cNvSpPr/>
              <p:nvPr/>
            </p:nvSpPr>
            <p:spPr>
              <a:xfrm>
                <a:off x="8255453" y="4914900"/>
                <a:ext cx="457200" cy="457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Google Shape;349;p21"/>
              <p:cNvSpPr txBox="1"/>
              <p:nvPr/>
            </p:nvSpPr>
            <p:spPr>
              <a:xfrm>
                <a:off x="6569528" y="5579612"/>
                <a:ext cx="382905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3600" dirty="0" smtClean="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SPOLUPRÁCE</a:t>
                </a:r>
                <a:endParaRPr sz="36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Google Shape;350;p21"/>
              <p:cNvSpPr txBox="1"/>
              <p:nvPr/>
            </p:nvSpPr>
            <p:spPr>
              <a:xfrm>
                <a:off x="7747906" y="4001869"/>
                <a:ext cx="1472294" cy="7078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4000" dirty="0">
                  <a:solidFill>
                    <a:schemeClr val="accent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Google Shape;351;p21"/>
              <p:cNvSpPr txBox="1"/>
              <p:nvPr/>
            </p:nvSpPr>
            <p:spPr>
              <a:xfrm>
                <a:off x="6569528" y="6319157"/>
                <a:ext cx="3829050" cy="19389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ředitel školy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pedagogičtí pracovníci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odborníci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cs-CZ" sz="2000" dirty="0" smtClean="0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partneři</a:t>
                </a:r>
              </a:p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cs-CZ" sz="2000" dirty="0" smtClean="0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352" name="Google Shape;352;p21"/>
          <p:cNvSpPr txBox="1">
            <a:spLocks noGrp="1"/>
          </p:cNvSpPr>
          <p:nvPr>
            <p:ph type="title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 smtClean="0"/>
              <a:t>kvalita akčního plánování</a:t>
            </a:r>
            <a:endParaRPr sz="4000" b="1" i="0" u="none" strike="noStrike" cap="none" dirty="0">
              <a:solidFill>
                <a:srgbClr val="2BC3E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46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4665702"/>
            <a:ext cx="990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kvalita ve vzdělávání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14800" y="3848100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335000" y="58293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905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685800" y="2013118"/>
            <a:ext cx="16878300" cy="7206080"/>
          </a:xfrm>
          <a:prstGeom prst="curvedLeftArrow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cs-CZ" sz="4000" dirty="0" smtClean="0">
              <a:solidFill>
                <a:srgbClr val="63636E"/>
              </a:solidFill>
              <a:latin typeface="+mn-lt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943120" y="804258"/>
            <a:ext cx="17344798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ct val="25000"/>
              <a:buFont typeface="Roboto"/>
              <a:buNone/>
            </a:pPr>
            <a:r>
              <a:rPr lang="cs-CZ" sz="4800" dirty="0">
                <a:latin typeface="+mj-lt"/>
                <a:ea typeface="Arial"/>
                <a:cs typeface="Arial"/>
                <a:sym typeface="Arial"/>
              </a:rPr>
              <a:t>c</a:t>
            </a:r>
            <a:r>
              <a:rPr lang="cs-CZ" sz="4800" i="0" u="none" strike="noStrike" cap="none" dirty="0" smtClean="0">
                <a:latin typeface="+mj-lt"/>
                <a:ea typeface="Arial"/>
                <a:cs typeface="Arial"/>
                <a:sym typeface="Arial"/>
              </a:rPr>
              <a:t>yklus kvality</a:t>
            </a:r>
            <a:endParaRPr lang="cs-CZ" sz="4800" i="0" u="none" strike="noStrike" cap="none" dirty="0"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3" name="Zahnutá šipka doleva 2"/>
          <p:cNvSpPr/>
          <p:nvPr/>
        </p:nvSpPr>
        <p:spPr>
          <a:xfrm rot="18693639">
            <a:off x="10850525" y="1298542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4" name="Zahnutá šipka doleva 13"/>
          <p:cNvSpPr/>
          <p:nvPr/>
        </p:nvSpPr>
        <p:spPr>
          <a:xfrm rot="7803296">
            <a:off x="3763099" y="6421693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5" name="Zahnutá šipka doleva 14"/>
          <p:cNvSpPr/>
          <p:nvPr/>
        </p:nvSpPr>
        <p:spPr>
          <a:xfrm rot="13768525">
            <a:off x="2901391" y="1238592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6" name="Zahnutá šipka doleva 15"/>
          <p:cNvSpPr/>
          <p:nvPr/>
        </p:nvSpPr>
        <p:spPr>
          <a:xfrm rot="3694278">
            <a:off x="10822608" y="6310999"/>
            <a:ext cx="1905000" cy="3146884"/>
          </a:xfrm>
          <a:prstGeom prst="curvedLeftArrow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2800" smtClean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595110" y="1905963"/>
            <a:ext cx="4342893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PLÁNOVÁNÍ</a:t>
            </a:r>
          </a:p>
        </p:txBody>
      </p:sp>
      <p:sp>
        <p:nvSpPr>
          <p:cNvPr id="18" name="Ovál 17"/>
          <p:cNvSpPr/>
          <p:nvPr/>
        </p:nvSpPr>
        <p:spPr>
          <a:xfrm>
            <a:off x="9585039" y="4386620"/>
            <a:ext cx="5410200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REALIZACE</a:t>
            </a:r>
          </a:p>
        </p:txBody>
      </p:sp>
      <p:sp>
        <p:nvSpPr>
          <p:cNvPr id="19" name="Ovál 18"/>
          <p:cNvSpPr/>
          <p:nvPr/>
        </p:nvSpPr>
        <p:spPr>
          <a:xfrm>
            <a:off x="5595110" y="6352384"/>
            <a:ext cx="4889091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VYHODNOCOVÁNÍ</a:t>
            </a:r>
          </a:p>
        </p:txBody>
      </p:sp>
      <p:sp>
        <p:nvSpPr>
          <p:cNvPr id="20" name="Ovál 19"/>
          <p:cNvSpPr/>
          <p:nvPr/>
        </p:nvSpPr>
        <p:spPr>
          <a:xfrm>
            <a:off x="1888931" y="4574385"/>
            <a:ext cx="4920964" cy="1866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REVIZE</a:t>
            </a:r>
          </a:p>
        </p:txBody>
      </p:sp>
    </p:spTree>
    <p:extLst>
      <p:ext uri="{BB962C8B-B14F-4D97-AF65-F5344CB8AC3E}">
        <p14:creationId xmlns:p14="http://schemas.microsoft.com/office/powerpoint/2010/main" val="147866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9668</TotalTime>
  <Words>532</Words>
  <Application>Microsoft Office PowerPoint</Application>
  <PresentationFormat>Vlastní</PresentationFormat>
  <Paragraphs>140</Paragraphs>
  <Slides>18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Calibri</vt:lpstr>
      <vt:lpstr>Times New Roman</vt:lpstr>
      <vt:lpstr>Roboto</vt:lpstr>
      <vt:lpstr>Arial</vt:lpstr>
      <vt:lpstr>Roboto Condensed</vt:lpstr>
      <vt:lpstr>Tahoma</vt:lpstr>
      <vt:lpstr>GENARAL LAYOUTS</vt:lpstr>
      <vt:lpstr>Prezentace aplikace PowerPoint</vt:lpstr>
      <vt:lpstr>Prezentace aplikace PowerPoint</vt:lpstr>
      <vt:lpstr>Prezentace aplikace PowerPoint</vt:lpstr>
      <vt:lpstr>cyklus strategického řízení</vt:lpstr>
      <vt:lpstr>postup při akčním plánování</vt:lpstr>
      <vt:lpstr>postup při realizaci a vyhodnocování ŠAP</vt:lpstr>
      <vt:lpstr> kvalita akčního plánování</vt:lpstr>
      <vt:lpstr>Prezentace aplikace PowerPoint</vt:lpstr>
      <vt:lpstr>cyklus kvality</vt:lpstr>
      <vt:lpstr>kvalita letem vzdělávacím světem</vt:lpstr>
      <vt:lpstr>ŠAP podporuje naplňování kritérií Kvalitní školy</vt:lpstr>
      <vt:lpstr>Prezentace aplikace PowerPoint</vt:lpstr>
      <vt:lpstr>nové metodické materiály pro KAP II</vt:lpstr>
      <vt:lpstr>nové metodické materiály pro ŠAP/PA v období KAP II</vt:lpstr>
      <vt:lpstr>klíčová témata | oblasti intervence v období KAP II</vt:lpstr>
      <vt:lpstr>pojetí oblastí intervence | klíčových témat</vt:lpstr>
      <vt:lpstr>Prezentace aplikace PowerPoint</vt:lpstr>
      <vt:lpstr>Prezentace aplikace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Palánová Irena</cp:lastModifiedBy>
  <cp:revision>1182</cp:revision>
  <dcterms:created xsi:type="dcterms:W3CDTF">2015-01-20T11:47:48Z</dcterms:created>
  <dcterms:modified xsi:type="dcterms:W3CDTF">2018-11-13T06:36:50Z</dcterms:modified>
</cp:coreProperties>
</file>