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57" r:id="rId3"/>
    <p:sldId id="261" r:id="rId4"/>
    <p:sldId id="273" r:id="rId5"/>
    <p:sldId id="270" r:id="rId6"/>
    <p:sldId id="271" r:id="rId7"/>
    <p:sldId id="265" r:id="rId8"/>
    <p:sldId id="266" r:id="rId9"/>
    <p:sldId id="267" r:id="rId10"/>
    <p:sldId id="276" r:id="rId11"/>
    <p:sldId id="283" r:id="rId12"/>
    <p:sldId id="282" r:id="rId13"/>
    <p:sldId id="279" r:id="rId14"/>
    <p:sldId id="285" r:id="rId15"/>
    <p:sldId id="280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75" d="100"/>
          <a:sy n="75" d="100"/>
        </p:scale>
        <p:origin x="6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3F1F9-059E-4B62-9709-5C960303243C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F1E48-88CE-438D-9798-52B5B6C3C3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71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F1E48-88CE-438D-9798-52B5B6C3C3B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0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F1E48-88CE-438D-9798-52B5B6C3C3B4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2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F1E48-88CE-438D-9798-52B5B6C3C3B4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96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7276DC-C160-4D11-B0EE-99E7D86B8001}" type="datetimeFigureOut">
              <a:rPr lang="cs-CZ" smtClean="0"/>
              <a:t>4.12.2017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E7332F-B8FC-411D-B130-28BB1C59655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uok@seznam.cz" TargetMode="External"/><Relationship Id="rId2" Type="http://schemas.openxmlformats.org/officeDocument/2006/relationships/hyperlink" Target="http://www.cuok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uok.cz/projekty/staz-clenu-cuok-ve-spanels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CENTRUM UZNÁVÁNÍ </a:t>
            </a:r>
            <a:b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CELOŽIVOTNÍHO UČENÍ OLOMOUCKÉHO KRAJE</a:t>
            </a:r>
            <a:br>
              <a:rPr lang="cs-CZ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 algn="ctr"/>
            <a:endParaRPr 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Olomouc, Rooseveltova 79</a:t>
            </a:r>
          </a:p>
          <a:p>
            <a:pPr marL="109728" indent="0" algn="ctr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výchovných - kariérových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poradců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 a úřadu práce, mapování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trhu práce, sledování trendů, uplatnitelnosti absolventů škol, mapování motivací a potřeb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absolventů,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spolupráce výchovných poradců s firmami – prezentace na burzách práce, společná organizace stáží ve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firmách, 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firmami poskytujícími poradenství v dalším vzdělávání a kariéře v rámci profesní dráhy zaměstnanců.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KARIÉROVÉ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PORADENSTVÍ</a:t>
            </a:r>
            <a:b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endParaRPr lang="cs-CZ" sz="1200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Strategií vzdělávání 2020 v ČR, je</a:t>
            </a:r>
            <a:r>
              <a:rPr lang="cs-CZ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podporovat a rozvíjet práci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školy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celoživotního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vzdělávání,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která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poskytuje podporu pro: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pro žáky a studenty, </a:t>
            </a:r>
            <a:endParaRPr lang="cs-CZ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širokou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nabídku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poradenství ve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počátečním pro žáky a studenty a profesním, zájmovém a občanském, zaměřeným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dospělou populaci, včetně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seniorů.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ŠKOLY JAKO CENTRA CELOŽIVOTNÍHO VZDĚLÁVÁNÍ</a:t>
            </a:r>
            <a:b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</a:t>
            </a:r>
            <a:endParaRPr lang="cs-CZ" sz="1100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58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3"/>
            <a:ext cx="8507288" cy="44644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Zapojení středních škol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Krajského akčního plánu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Olomouckého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kraje pro nové programové období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v letech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2020.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Olomouckého kraje ve vzdělávání: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rozvoj škol jako center celoživotního vzdělávání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kariérové poradenství,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posilování spolupráce zaměstnavatelů a škol,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zkvalitnění odborné způsobilosti pedagog</a:t>
            </a:r>
            <a:r>
              <a:rPr lang="cs-CZ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ů.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864096"/>
          </a:xfrm>
        </p:spPr>
        <p:txBody>
          <a:bodyPr>
            <a:noAutofit/>
          </a:bodyPr>
          <a:lstStyle/>
          <a:p>
            <a:r>
              <a:rPr lang="cs-CZ" sz="4000" dirty="0"/>
              <a:t/>
            </a:r>
            <a:br>
              <a:rPr lang="cs-CZ" sz="4000" dirty="0"/>
            </a:br>
            <a:r>
              <a:rPr lang="cs-CZ" sz="36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</a:t>
            </a:r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příležitosti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2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6"/>
          </a:xfrm>
        </p:spPr>
        <p:txBody>
          <a:bodyPr/>
          <a:lstStyle/>
          <a:p>
            <a:pPr marL="109728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Přínosy projektu pro kariérové poradenství 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Olomouckém kraji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Nastavení a ověření nového systému                            kariérového poradenství v Olomouckém kraji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pojetí práce s klientem,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individualizace poradenské práce s klientem,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poskytnutí odborné podpory od NUV Praha pro kariérové poradce.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 GOAL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4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CKP – </a:t>
            </a:r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Olomoucký kraj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</a:t>
            </a: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35696" y="2039227"/>
            <a:ext cx="1296144" cy="547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CKP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364088" y="2039227"/>
            <a:ext cx="1296144" cy="504056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ÚP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3820523"/>
            <a:ext cx="1296144" cy="472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osobnostní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835696" y="3789040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začlenění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364088" y="3645024"/>
            <a:ext cx="1512168" cy="915841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poradenství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547664" y="2708920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problému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64088" y="2708921"/>
            <a:ext cx="1512168" cy="792088"/>
          </a:xfrm>
          <a:prstGeom prst="round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skupinové poradenství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75856" y="3820523"/>
            <a:ext cx="1296144" cy="472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275856" y="4437112"/>
            <a:ext cx="1512168" cy="472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rekvalifikace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131840" y="508518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-zaměstnanec</a:t>
            </a:r>
          </a:p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-pracovník na IČO</a:t>
            </a:r>
          </a:p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-založení firmy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899592" y="4560865"/>
            <a:ext cx="1728192" cy="956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speciální odborné poradenství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092280" y="2543283"/>
            <a:ext cx="1296144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školy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020272" y="3140968"/>
            <a:ext cx="1728992" cy="6432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nezaměstnaní v evidenci ÚP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059832" y="1124744"/>
            <a:ext cx="2592288" cy="5472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</a:t>
            </a:r>
            <a:endParaRPr lang="cs-CZ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483768" y="1844824"/>
            <a:ext cx="3528392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5004048" y="2312876"/>
            <a:ext cx="0" cy="1743933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39493" y="1844824"/>
            <a:ext cx="0" cy="208869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6034130" y="1844824"/>
            <a:ext cx="0" cy="208869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stCxn id="27" idx="2"/>
          </p:cNvCxnSpPr>
          <p:nvPr/>
        </p:nvCxnSpPr>
        <p:spPr>
          <a:xfrm>
            <a:off x="4355976" y="1672042"/>
            <a:ext cx="0" cy="165627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3995936" y="4948323"/>
            <a:ext cx="0" cy="208869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995936" y="4293096"/>
            <a:ext cx="0" cy="216024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339753" y="4397530"/>
            <a:ext cx="0" cy="104435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403648" y="4293096"/>
            <a:ext cx="0" cy="267769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2411759" y="3501008"/>
            <a:ext cx="1" cy="252028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2419056" y="2543283"/>
            <a:ext cx="0" cy="208869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ástupný symbol pro obsah 1"/>
          <p:cNvSpPr txBox="1">
            <a:spLocks/>
          </p:cNvSpPr>
          <p:nvPr/>
        </p:nvSpPr>
        <p:spPr>
          <a:xfrm>
            <a:off x="-108520" y="980728"/>
            <a:ext cx="8229600" cy="50265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endParaRPr lang="cs-CZ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1043608" y="3645024"/>
            <a:ext cx="2952328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1043608" y="3645024"/>
            <a:ext cx="0" cy="216024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3995936" y="3645024"/>
            <a:ext cx="0" cy="216024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6120172" y="3501009"/>
            <a:ext cx="0" cy="151015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6876256" y="3356992"/>
            <a:ext cx="144016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6876256" y="2852937"/>
            <a:ext cx="215224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H="1">
            <a:off x="3131840" y="2312876"/>
            <a:ext cx="1872208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5004048" y="4077072"/>
            <a:ext cx="36004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2" descr="centrum_zelena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Přímá spojnice 43"/>
          <p:cNvCxnSpPr/>
          <p:nvPr/>
        </p:nvCxnSpPr>
        <p:spPr>
          <a:xfrm>
            <a:off x="6120172" y="2543283"/>
            <a:ext cx="0" cy="151015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Rizika projektu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ukončení kariérových poradenských služeb s ukončením projektu,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nezájem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kariérové poradenství z důvodu: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převisu poptávky po pracovní síle v ČR,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část nezaměstnaných v evidenci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ÚP nemají zájem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vzdělávat a pracovat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b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3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</a:t>
            </a:r>
            <a:endParaRPr lang="cs-CZ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1"/>
            <a:ext cx="8435280" cy="4248472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cs-CZ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Děkuji za pozornost</a:t>
            </a:r>
          </a:p>
          <a:p>
            <a:pPr marL="109728" indent="0">
              <a:spcBef>
                <a:spcPts val="1200"/>
              </a:spcBef>
              <a:buNone/>
            </a:pPr>
            <a:endParaRPr lang="cs-CZ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0">
              <a:spcBef>
                <a:spcPts val="1200"/>
              </a:spcBef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PaedDr. Jiří Polášek</a:t>
            </a:r>
          </a:p>
          <a:p>
            <a:pPr marL="886968" lvl="3" indent="0">
              <a:spcBef>
                <a:spcPts val="1200"/>
              </a:spcBef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web: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www.cuok.cz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0">
              <a:spcBef>
                <a:spcPts val="1200"/>
              </a:spcBef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e-mail: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cuok@seznam.cz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6968" lvl="3" indent="0">
              <a:spcBef>
                <a:spcPts val="1200"/>
              </a:spcBef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mobil: +420 602 756 746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r>
              <a:rPr lang="cs-CZ" sz="36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300" b="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</a:t>
            </a:r>
            <a:endParaRPr lang="cs-CZ" sz="1300" b="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1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83357"/>
            <a:ext cx="835292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Sdružení bylo založeno z 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iniciace Národního ústavu pro vzdělávání /NÚV/ Praha a Olomouckého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kraje v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březnu roku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  jako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sdružení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právnických osob - 26 středních 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odborných škol z regionů Jeseník, Šumperk, Přerov,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Olomouc a Prostějov.</a:t>
            </a:r>
            <a:endParaRPr lang="cs-CZ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 SDRUŽENÍ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900" dirty="0" smtClean="0"/>
              <a:t>____________________________________________________________________________________________________________________________________________</a:t>
            </a:r>
            <a:endParaRPr lang="cs-CZ" sz="900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6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72966"/>
            <a:ext cx="8229600" cy="3948322"/>
          </a:xfrm>
        </p:spPr>
        <p:txBody>
          <a:bodyPr>
            <a:normAutofit fontScale="62500" lnSpcReduction="20000"/>
          </a:bodyPr>
          <a:lstStyle/>
          <a:p>
            <a:pPr marL="630936" lvl="2" indent="0">
              <a:lnSpc>
                <a:spcPct val="120000"/>
              </a:lnSpc>
              <a:buClr>
                <a:schemeClr val="accent1"/>
              </a:buClr>
              <a:buNone/>
            </a:pP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Poskytovat informační, poradenskou</a:t>
            </a:r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metodickou podporu v dalším vzdělávání</a:t>
            </a:r>
            <a:endParaRPr lang="cs-CZ" sz="4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získání nebo zvýšení odborné kvalifikace a získání nových znalostí a dovedností pedagogům i veřejnosti,</a:t>
            </a:r>
          </a:p>
          <a:p>
            <a:pPr lvl="2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uznávat </a:t>
            </a:r>
            <a:r>
              <a:rPr lang="cs-CZ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dosažené </a:t>
            </a: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kvalifikace dle NSK,</a:t>
            </a:r>
          </a:p>
          <a:p>
            <a:pPr lvl="2">
              <a:lnSpc>
                <a:spcPct val="12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realizovat </a:t>
            </a:r>
            <a:r>
              <a:rPr lang="cs-CZ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rekvalifikace a podpořit rozvoj jejich uplatnitelnosti na trhu práce </a:t>
            </a: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4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ČR i </a:t>
            </a:r>
            <a:r>
              <a:rPr lang="cs-CZ" sz="4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EU,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POSLÁNÍ </a:t>
            </a:r>
            <a: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900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7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</a:t>
            </a:r>
            <a:r>
              <a:rPr lang="cs-CZ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analýza a prezentace aktuálních dat a informací k nabídce dalšího vzdělávání a jejich aplikace pro </a:t>
            </a:r>
            <a:r>
              <a:rPr lang="cs-CZ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potřeby: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firem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institucí,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občanské veřejnosti,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podporou informačního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systému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možnostech dalšího vzdělávání na portálu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sdružení CUOK.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činnost</a:t>
            </a:r>
            <a:b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60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dalšího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pedagogických i nepedagogických zaměstnanců středních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škol,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zavádění e-learningových programů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oblasti podpory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odborného vzdělávání,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vzdělavatelů prostřednictvím odborných stáží v tuzemsku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 EU.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994122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  <a:b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</a:t>
            </a:r>
            <a:endParaRPr lang="cs-CZ" sz="1200" cap="all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dalšího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odbornou veřejnost i občany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poskytováním ucelené části studia prostřednictvím kurzů nebo jednotlivých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rekvalifikací ve spolupráci s ÚP a uznávání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kvalifikace dle zákona č. 179/2006 Sb., </a:t>
            </a:r>
            <a:endParaRPr lang="cs-CZ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složení zkoušek z profesních kvalifikací dle NSK </a:t>
            </a:r>
            <a:b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autorizované osoby na školách. 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994122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  <a:br>
              <a:rPr lang="cs-CZ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2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</a:t>
            </a:r>
            <a:endParaRPr lang="cs-CZ" sz="1200" cap="all" dirty="0"/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3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5252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Akreditace instituce CUOK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 provádění vzdělávacích programů akreditovaných pro účely zákona 563/2004 Sb. o pedagogických pracovnících pod č. j. 42 014/2011-25. </a:t>
            </a:r>
          </a:p>
          <a:p>
            <a:pPr lvl="0">
              <a:spcBef>
                <a:spcPts val="1200"/>
              </a:spcBef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Akreditace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MŠMT ČR k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provádění programu „Vstup na trh práce“ pro další vzdělávání pedagogických pracovníků včetně vydávání osvědčení o absolvování pod č. j. 38 876/2011-25-803.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Povolení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 zprostředkovávání zaměstnání č. j. MPSV – UP/5405/12ÚPČR/4 v rámci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agentury.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8984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Akreditace</a:t>
            </a:r>
            <a:r>
              <a:rPr lang="cs-CZ" sz="4000" b="0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0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3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</a:t>
            </a:r>
            <a:endParaRPr lang="cs-CZ" sz="13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3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31683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profesní vzdělávání – cesta k nové kvalifikaci (OPVK/CZ.1.07/3.2.05/03.0001, 5/2012–6/2014)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Posilování spolupráce škol s aktéry trhu práce (OPVK/CZ.1.07/1.1.26/01.0021, 2/2012-12/2013)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konzultační centrum pro RVP /2011-2015/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and Orientation for Adult Learners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(2/2015 – 1/2017)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IKAP OK  - OPVVV ( 2017-2020)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Projekty</a:t>
            </a:r>
            <a:r>
              <a:rPr lang="cs-CZ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3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</a:t>
            </a:r>
            <a:endParaRPr lang="cs-CZ" sz="13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352839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Stáž 10 členů sdružení ve Švédsku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(Leonardo da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Vinci)</a:t>
            </a:r>
            <a:endParaRPr lang="cs-CZ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Stáž 17 pracovníků ve vzdělávání ve Francii (Leonardo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Vinci/CZ/13/LLP-LdV/VETPRO/134019, 7-12/2014)</a:t>
            </a:r>
          </a:p>
          <a:p>
            <a:pPr>
              <a:spcBef>
                <a:spcPts val="600"/>
              </a:spcBef>
            </a:pP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Stáž 9 členů </a:t>
            </a:r>
            <a:r>
              <a:rPr lang="cs-CZ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Španělsku (ERASMUS+/</a:t>
            </a:r>
            <a: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2015-1-CZ01-KA104-013203, 6/2015-5/2016)</a:t>
            </a:r>
            <a:br>
              <a:rPr lang="cs-CZ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900" b="1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r>
              <a:rPr lang="cs-CZ" sz="3600" cap="all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odborné stáže</a:t>
            </a:r>
            <a:r>
              <a:rPr lang="cs-CZ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3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</a:t>
            </a:r>
            <a:endParaRPr lang="cs-CZ" sz="13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entrum_zelena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6522"/>
            <a:ext cx="2004282" cy="5040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77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815</TotalTime>
  <Words>464</Words>
  <Application>Microsoft Office PowerPoint</Application>
  <PresentationFormat>Předvádění na obrazovce (4:3)</PresentationFormat>
  <Paragraphs>99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Calibri</vt:lpstr>
      <vt:lpstr>Franklin Gothic Book</vt:lpstr>
      <vt:lpstr>Perpetua</vt:lpstr>
      <vt:lpstr>Times New Roman</vt:lpstr>
      <vt:lpstr>Verdana</vt:lpstr>
      <vt:lpstr>Wingdings</vt:lpstr>
      <vt:lpstr>Wingdings 2</vt:lpstr>
      <vt:lpstr>Wingdings 3</vt:lpstr>
      <vt:lpstr>Shluk</vt:lpstr>
      <vt:lpstr>Prezentace aplikace PowerPoint</vt:lpstr>
      <vt:lpstr>VZNIK SDRUŽENÍ ____________________________________________________________________________________________________________________________________________</vt:lpstr>
      <vt:lpstr> ZÁKLADNÍ POSLÁNÍ   </vt:lpstr>
      <vt:lpstr>informační činnost __________________________________________________________________________________________________________</vt:lpstr>
      <vt:lpstr>Vzdělávání _________________________________________________________________________________________________________</vt:lpstr>
      <vt:lpstr>Vzdělávání _________________________________________________________________________________________________________</vt:lpstr>
      <vt:lpstr>Akreditace ________________________________________________________________________________________________</vt:lpstr>
      <vt:lpstr>Projekty ________________________________________________________________________________________________</vt:lpstr>
      <vt:lpstr>Projekty – odborné stáže ________________________________________________________________________________________________</vt:lpstr>
      <vt:lpstr>KARIÉROVÉ PORADENSTVÍ __________________________________________________________________________________________________________</vt:lpstr>
      <vt:lpstr>ŠKOLY JAKO CENTRA CELOŽIVOTNÍHO VZDĚLÁVÁNÍ ___________________________________________________________________________________________________________________</vt:lpstr>
      <vt:lpstr> Nové příležitosti ___________________________________________________________________________________________________________________________  </vt:lpstr>
      <vt:lpstr>Projekt GOAL ________________________________________________________________________________________________________</vt:lpstr>
      <vt:lpstr>CKP – Olomoucký kraj ______________________________________________________________________________________________________________________________</vt:lpstr>
      <vt:lpstr>Projekt GOAL ________________________________________________________________________________________________</vt:lpstr>
      <vt:lpstr>Kontakt _________________________________________________________________________________________________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Tana</dc:creator>
  <cp:lastModifiedBy>Polášek Jiří</cp:lastModifiedBy>
  <cp:revision>74</cp:revision>
  <dcterms:created xsi:type="dcterms:W3CDTF">2016-09-02T17:21:23Z</dcterms:created>
  <dcterms:modified xsi:type="dcterms:W3CDTF">2017-12-04T16:09:39Z</dcterms:modified>
</cp:coreProperties>
</file>