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90" r:id="rId4"/>
    <p:sldId id="291" r:id="rId5"/>
    <p:sldId id="292" r:id="rId6"/>
    <p:sldId id="315" r:id="rId7"/>
    <p:sldId id="293" r:id="rId8"/>
    <p:sldId id="316" r:id="rId9"/>
    <p:sldId id="320" r:id="rId10"/>
    <p:sldId id="311" r:id="rId11"/>
    <p:sldId id="321" r:id="rId12"/>
    <p:sldId id="322" r:id="rId13"/>
    <p:sldId id="317" r:id="rId14"/>
    <p:sldId id="309" r:id="rId15"/>
  </p:sldIdLst>
  <p:sldSz cx="9144000" cy="6858000" type="screen4x3"/>
  <p:notesSz cx="6648450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0" autoAdjust="0"/>
    <p:restoredTop sz="94624" autoAdjust="0"/>
  </p:normalViewPr>
  <p:slideViewPr>
    <p:cSldViewPr>
      <p:cViewPr>
        <p:scale>
          <a:sx n="76" d="100"/>
          <a:sy n="76" d="100"/>
        </p:scale>
        <p:origin x="-9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Plocha\Tabulka_Ecvet%20verze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Plocha\Tabulka_Ecvet%20verze%2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kumenty\Hanka\Tabulka_Ecvet%20verze%2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Plocha\Tabulka_Ecvet%20verze%2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Plocha\Tabulka_Ecvet%20verze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[Tabulka_Ecvet verze 3.xlsx]List2!Kontingenční tabulka 1</c:name>
    <c:fmtId val="-1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557524059492564"/>
          <c:y val="0.15773722510364346"/>
          <c:w val="0.50609057548362013"/>
          <c:h val="0.76104902817815567"/>
        </c:manualLayout>
      </c:layout>
      <c:pieChart>
        <c:varyColors val="1"/>
        <c:ser>
          <c:idx val="0"/>
          <c:order val="0"/>
          <c:tx>
            <c:strRef>
              <c:f>List2!$B$1</c:f>
              <c:strCache>
                <c:ptCount val="1"/>
                <c:pt idx="0">
                  <c:v>Celkem</c:v>
                </c:pt>
              </c:strCache>
            </c:strRef>
          </c:tx>
          <c:dPt>
            <c:idx val="1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List2!$A$2:$A$16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List2!$B$2:$B$16</c:f>
              <c:numCache>
                <c:formatCode>General</c:formatCode>
                <c:ptCount val="14"/>
                <c:pt idx="0">
                  <c:v>11</c:v>
                </c:pt>
                <c:pt idx="1">
                  <c:v>1</c:v>
                </c:pt>
                <c:pt idx="2">
                  <c:v>9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62962962962965"/>
          <c:y val="1.3449163543232041E-2"/>
          <c:w val="0.31358024691358027"/>
          <c:h val="0.95174108012087089"/>
        </c:manualLayout>
      </c:layout>
      <c:overlay val="0"/>
      <c:txPr>
        <a:bodyPr/>
        <a:lstStyle/>
        <a:p>
          <a:pPr>
            <a:defRPr sz="1800" b="1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[Tabulka_Ecvet verze 3.xlsx]List2!Kontingenční tabulka 4</c:name>
    <c:fmtId val="-1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List2!$B$30</c:f>
              <c:strCache>
                <c:ptCount val="1"/>
                <c:pt idx="0">
                  <c:v>Celkem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List2!$A$31:$A$34</c:f>
              <c:strCache>
                <c:ptCount val="3"/>
                <c:pt idx="0">
                  <c:v>N V</c:v>
                </c:pt>
                <c:pt idx="1">
                  <c:v>S V</c:v>
                </c:pt>
                <c:pt idx="2">
                  <c:v>Z</c:v>
                </c:pt>
              </c:strCache>
            </c:strRef>
          </c:cat>
          <c:val>
            <c:numRef>
              <c:f>List2!$B$31:$B$34</c:f>
              <c:numCache>
                <c:formatCode>General</c:formatCode>
                <c:ptCount val="3"/>
                <c:pt idx="0">
                  <c:v>6</c:v>
                </c:pt>
                <c:pt idx="1">
                  <c:v>53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[Tabulka_Ecvet verze 3.xlsx]List1!Kontingenční tabulka 5</c:name>
    <c:fmtId val="-1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List1!$AG$25</c:f>
              <c:strCache>
                <c:ptCount val="1"/>
                <c:pt idx="0">
                  <c:v>Celkem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List1!$AF$26:$AF$29</c:f>
              <c:strCache>
                <c:ptCount val="3"/>
                <c:pt idx="0">
                  <c:v>3</c:v>
                </c:pt>
                <c:pt idx="1">
                  <c:v>4</c:v>
                </c:pt>
                <c:pt idx="2">
                  <c:v>6</c:v>
                </c:pt>
              </c:strCache>
            </c:strRef>
          </c:cat>
          <c:val>
            <c:numRef>
              <c:f>List1!$AG$26:$AG$29</c:f>
              <c:numCache>
                <c:formatCode>General</c:formatCode>
                <c:ptCount val="3"/>
                <c:pt idx="0">
                  <c:v>30</c:v>
                </c:pt>
                <c:pt idx="1">
                  <c:v>47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[Tabulka_Ecvet verze 3.xlsx]List2!Kontingenční tabulka 2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2339238845144354E-2"/>
          <c:y val="2.0893196219237447E-2"/>
          <c:w val="0.943031131525226"/>
          <c:h val="0.9067726750730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List2!$F$231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cat>
            <c:strRef>
              <c:f>List2!$E$232:$E$251</c:f>
              <c:strCache>
                <c:ptCount val="19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19</c:v>
                </c:pt>
                <c:pt idx="12">
                  <c:v>20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List2!$F$232:$F$251</c:f>
              <c:numCache>
                <c:formatCode>General</c:formatCode>
                <c:ptCount val="19"/>
                <c:pt idx="0">
                  <c:v>2</c:v>
                </c:pt>
                <c:pt idx="1">
                  <c:v>8</c:v>
                </c:pt>
                <c:pt idx="2">
                  <c:v>2</c:v>
                </c:pt>
                <c:pt idx="3">
                  <c:v>17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6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5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53696"/>
        <c:axId val="82255232"/>
      </c:barChart>
      <c:catAx>
        <c:axId val="8225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82255232"/>
        <c:crosses val="autoZero"/>
        <c:auto val="1"/>
        <c:lblAlgn val="ctr"/>
        <c:lblOffset val="100"/>
        <c:noMultiLvlLbl val="0"/>
      </c:catAx>
      <c:valAx>
        <c:axId val="8225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8225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[Tabulka_Ecvet verze 3.xlsx]List1!Kontingenční tabulka 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cs-CZ"/>
              <a:t>JVU</a:t>
            </a:r>
          </a:p>
        </c:rich>
      </c:tx>
      <c:layout>
        <c:manualLayout>
          <c:xMode val="edge"/>
          <c:yMode val="edge"/>
          <c:x val="0.41339588801399835"/>
          <c:y val="9.2592592592592823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List1!$AD$7</c:f>
              <c:strCache>
                <c:ptCount val="1"/>
                <c:pt idx="0">
                  <c:v>Celkem</c:v>
                </c:pt>
              </c:strCache>
            </c:strRef>
          </c:tx>
          <c:dLbls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List1!$AC$8:$AC$12</c:f>
              <c:strCache>
                <c:ptCount val="4"/>
                <c:pt idx="0">
                  <c:v>ap</c:v>
                </c:pt>
                <c:pt idx="1">
                  <c:v>ar</c:v>
                </c:pt>
                <c:pt idx="2">
                  <c:v>n</c:v>
                </c:pt>
                <c:pt idx="3">
                  <c:v>(Prázdné)</c:v>
                </c:pt>
              </c:strCache>
            </c:strRef>
          </c:cat>
          <c:val>
            <c:numRef>
              <c:f>List1!$AD$8:$AD$12</c:f>
              <c:numCache>
                <c:formatCode>General</c:formatCode>
                <c:ptCount val="4"/>
                <c:pt idx="0">
                  <c:v>27</c:v>
                </c:pt>
                <c:pt idx="1">
                  <c:v>17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B3F7-57C4-49D2-91BC-DAA3388030AB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3941-F2DF-421A-8D9E-22D2AABCAB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7B3B-28B1-49AA-A38C-529FC0953653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81E6-16B0-4D1C-87D1-3608FE824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:\O1A\PR\Prezentační šablony\Hedvika\LDV\titulni\2013\Leonardo_powerpoint_sablona_titulni_inverze_bilaloga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28288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latin typeface="Arial Rounded MT Bold" panose="020F0704030504030204" pitchFamily="34" charset="0"/>
              </a:rPr>
              <a:t>ECVET pro </a:t>
            </a:r>
          </a:p>
          <a:p>
            <a:r>
              <a:rPr lang="cs-CZ" sz="2800" dirty="0" smtClean="0">
                <a:latin typeface="Arial Rounded MT Bold" panose="020F0704030504030204" pitchFamily="34" charset="0"/>
              </a:rPr>
              <a:t>TRAWI</a:t>
            </a:r>
          </a:p>
          <a:p>
            <a:r>
              <a:rPr lang="cs-CZ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Hana </a:t>
            </a:r>
            <a:r>
              <a:rPr lang="cs-CZ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Slámová ECVET expert 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JVU- celkový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vzorek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Plánovaná  </a:t>
            </a:r>
            <a:r>
              <a:rPr lang="cs-CZ" sz="2000" dirty="0" smtClean="0"/>
              <a:t>- </a:t>
            </a:r>
            <a:r>
              <a:rPr lang="cs-CZ" sz="2000" dirty="0" smtClean="0"/>
              <a:t>43 procent</a:t>
            </a:r>
            <a:endParaRPr lang="cs-CZ" sz="2000" dirty="0" smtClean="0"/>
          </a:p>
          <a:p>
            <a:r>
              <a:rPr lang="cs-CZ" sz="2000" dirty="0" smtClean="0"/>
              <a:t>Realizovaná - </a:t>
            </a:r>
            <a:r>
              <a:rPr lang="cs-CZ" sz="2000" dirty="0" smtClean="0"/>
              <a:t>27</a:t>
            </a:r>
            <a:endParaRPr lang="cs-CZ" sz="2000" dirty="0" smtClean="0"/>
          </a:p>
          <a:p>
            <a:r>
              <a:rPr lang="cs-CZ" sz="2000" dirty="0" smtClean="0"/>
              <a:t>Žádná - </a:t>
            </a:r>
            <a:r>
              <a:rPr lang="cs-CZ" sz="2000" dirty="0" smtClean="0"/>
              <a:t>30</a:t>
            </a:r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060747715"/>
              </p:ext>
            </p:extLst>
          </p:nvPr>
        </p:nvGraphicFramePr>
        <p:xfrm>
          <a:off x="2915816" y="1556792"/>
          <a:ext cx="521014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1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Poznatky z vytváření JVU v oblasti chemie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23077"/>
            <a:ext cx="8229600" cy="3986244"/>
          </a:xfrm>
        </p:spPr>
        <p:txBody>
          <a:bodyPr>
            <a:normAutofit/>
          </a:bodyPr>
          <a:lstStyle/>
          <a:p>
            <a:r>
              <a:rPr lang="cs-CZ" dirty="0" smtClean="0"/>
              <a:t>Chybí </a:t>
            </a:r>
            <a:r>
              <a:rPr lang="cs-CZ" dirty="0" smtClean="0"/>
              <a:t>zcela formulace </a:t>
            </a:r>
            <a:r>
              <a:rPr lang="cs-CZ" dirty="0" smtClean="0"/>
              <a:t>záměru, že bude </a:t>
            </a:r>
            <a:r>
              <a:rPr lang="cs-CZ" dirty="0" smtClean="0"/>
              <a:t>JVU zpracována</a:t>
            </a:r>
            <a:endParaRPr lang="cs-CZ" dirty="0" smtClean="0"/>
          </a:p>
          <a:p>
            <a:r>
              <a:rPr lang="cs-CZ" dirty="0" smtClean="0"/>
              <a:t>Chybí název jednotky, popř. </a:t>
            </a:r>
            <a:r>
              <a:rPr lang="cs-CZ" dirty="0" smtClean="0"/>
              <a:t>zařazení do EQF</a:t>
            </a:r>
            <a:endParaRPr lang="cs-CZ" dirty="0" smtClean="0"/>
          </a:p>
          <a:p>
            <a:r>
              <a:rPr lang="cs-CZ" dirty="0" smtClean="0"/>
              <a:t>Propojení s NSK</a:t>
            </a:r>
          </a:p>
          <a:p>
            <a:r>
              <a:rPr lang="cs-CZ" dirty="0" smtClean="0"/>
              <a:t>Proces vytváření </a:t>
            </a:r>
            <a:r>
              <a:rPr lang="cs-CZ" dirty="0" smtClean="0"/>
              <a:t>JVU</a:t>
            </a:r>
          </a:p>
          <a:p>
            <a:r>
              <a:rPr lang="cs-CZ" dirty="0" smtClean="0"/>
              <a:t>Sladění rozsahu JVU a délky stáže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33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Obsah JVU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Jaký </a:t>
            </a:r>
            <a:r>
              <a:rPr lang="cs-CZ" dirty="0"/>
              <a:t>rozsah má mít 1 JVU? </a:t>
            </a:r>
          </a:p>
          <a:p>
            <a:r>
              <a:rPr lang="cs-CZ" dirty="0" smtClean="0"/>
              <a:t>Obsah je příliš rozsáhlý</a:t>
            </a:r>
          </a:p>
          <a:p>
            <a:r>
              <a:rPr lang="cs-CZ" dirty="0" smtClean="0"/>
              <a:t>Obsah je příliš stručný</a:t>
            </a:r>
          </a:p>
          <a:p>
            <a:r>
              <a:rPr lang="cs-CZ" dirty="0" smtClean="0"/>
              <a:t>Popis obecných dovedností</a:t>
            </a:r>
          </a:p>
          <a:p>
            <a:r>
              <a:rPr lang="cs-CZ" dirty="0"/>
              <a:t>Formální vhodnost popisu </a:t>
            </a:r>
            <a:r>
              <a:rPr lang="cs-CZ" dirty="0" smtClean="0"/>
              <a:t>činností –aktivní slovesa</a:t>
            </a:r>
            <a:endParaRPr lang="cs-CZ" dirty="0"/>
          </a:p>
          <a:p>
            <a:r>
              <a:rPr lang="cs-CZ" dirty="0"/>
              <a:t>Proces hodnocení (forma, osoba)</a:t>
            </a:r>
          </a:p>
          <a:p>
            <a:r>
              <a:rPr lang="cs-CZ" dirty="0"/>
              <a:t>Proces validace 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2150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Shrnutí zkušeností pro chemii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Celkový počet vytvořených jednotek 3</a:t>
            </a:r>
          </a:p>
          <a:p>
            <a:r>
              <a:rPr lang="cs-CZ" dirty="0" smtClean="0"/>
              <a:t>Úroveň jednotek rozdílná míra detailu a různé pojetí výsledků učení </a:t>
            </a:r>
          </a:p>
          <a:p>
            <a:r>
              <a:rPr lang="cs-CZ" dirty="0" smtClean="0"/>
              <a:t>Mezinárodní spolupráce </a:t>
            </a:r>
            <a:r>
              <a:rPr lang="cs-CZ" dirty="0"/>
              <a:t>CREDCHEM Network </a:t>
            </a:r>
            <a:endParaRPr lang="cs-CZ" dirty="0" smtClean="0"/>
          </a:p>
          <a:p>
            <a:r>
              <a:rPr lang="cs-CZ" dirty="0" smtClean="0"/>
              <a:t>Snaha o mezinárodní šíření výsledků mimo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67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Celková kvalita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zpracování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přihlášek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Tři kategorie:  </a:t>
            </a:r>
          </a:p>
          <a:p>
            <a:endParaRPr lang="cs-CZ" dirty="0"/>
          </a:p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Spodní hranice kvality	(žádný dok., čp 1, 2) 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  <a:p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Střední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kvalita (dok. zčásti, čp 3-4)	60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</a:p>
          <a:p>
            <a:pPr lvl="0"/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Nejlepší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kvalita (dok. vše, 5 a více čp) 20 %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0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Výsledky analýzy přihlášených materiálů KA1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Ze </a:t>
            </a:r>
            <a:r>
              <a:rPr lang="cs-CZ" sz="2800" dirty="0" smtClean="0"/>
              <a:t>147 úspěšných přihlášek 63 deklarovalo ECVET 42,8 procent</a:t>
            </a:r>
          </a:p>
          <a:p>
            <a:r>
              <a:rPr lang="cs-CZ" sz="2800" dirty="0" smtClean="0"/>
              <a:t>Struktura vzorku: nejvíce Praha  a </a:t>
            </a:r>
            <a:r>
              <a:rPr lang="cs-CZ" sz="2800" dirty="0" smtClean="0"/>
              <a:t>Olomoucký </a:t>
            </a:r>
            <a:r>
              <a:rPr lang="cs-CZ" sz="2800" dirty="0" smtClean="0"/>
              <a:t>kraj </a:t>
            </a:r>
            <a:endParaRPr lang="cs-CZ" sz="2800" dirty="0" smtClean="0"/>
          </a:p>
          <a:p>
            <a:r>
              <a:rPr lang="cs-CZ" sz="2800" dirty="0" smtClean="0"/>
              <a:t>(</a:t>
            </a:r>
            <a:r>
              <a:rPr lang="cs-CZ" sz="2800" dirty="0" smtClean="0"/>
              <a:t>11 a 9)</a:t>
            </a:r>
          </a:p>
          <a:p>
            <a:r>
              <a:rPr lang="cs-CZ" sz="2800" dirty="0" smtClean="0"/>
              <a:t>95 procent odborné </a:t>
            </a:r>
            <a:r>
              <a:rPr lang="cs-CZ" sz="2400" dirty="0" smtClean="0"/>
              <a:t>školy (47 maturitní úroveň, EQF 4)</a:t>
            </a:r>
          </a:p>
          <a:p>
            <a:r>
              <a:rPr lang="cs-CZ" sz="2800" dirty="0" smtClean="0"/>
              <a:t>Nejčastěji oblast gastronomie, hotelnictví a turismus, ekonomika a administrativa, informatické obory </a:t>
            </a:r>
          </a:p>
          <a:p>
            <a:r>
              <a:rPr lang="cs-CZ" sz="2800" dirty="0" smtClean="0"/>
              <a:t>Délka praxe 2 týdny </a:t>
            </a:r>
          </a:p>
          <a:p>
            <a:r>
              <a:rPr lang="cs-CZ" sz="2800" dirty="0" smtClean="0"/>
              <a:t>Zahraniční zkušenosti (</a:t>
            </a:r>
            <a:r>
              <a:rPr lang="cs-CZ" sz="2800" dirty="0" err="1" smtClean="0"/>
              <a:t>Europass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368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Rozložení podle krajů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4708"/>
              </p:ext>
            </p:extLst>
          </p:nvPr>
        </p:nvGraphicFramePr>
        <p:xfrm>
          <a:off x="467544" y="1124744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9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Podle právní subjektivity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Veř. školy  </a:t>
            </a:r>
            <a:r>
              <a:rPr lang="cs-CZ" sz="2000" b="1" dirty="0" smtClean="0"/>
              <a:t> 85 procent</a:t>
            </a:r>
            <a:endParaRPr lang="cs-CZ" sz="2000" b="1" dirty="0" smtClean="0"/>
          </a:p>
          <a:p>
            <a:r>
              <a:rPr lang="cs-CZ" sz="2000" b="1" dirty="0" err="1" smtClean="0"/>
              <a:t>Soukr</a:t>
            </a:r>
            <a:r>
              <a:rPr lang="cs-CZ" sz="2000" b="1" dirty="0" smtClean="0"/>
              <a:t>.  </a:t>
            </a:r>
            <a:r>
              <a:rPr lang="cs-CZ" sz="2000" b="1" dirty="0" smtClean="0"/>
              <a:t>Školy 10      </a:t>
            </a:r>
          </a:p>
          <a:p>
            <a:r>
              <a:rPr lang="cs-CZ" sz="2000" b="1" dirty="0" smtClean="0"/>
              <a:t>Ostat</a:t>
            </a:r>
            <a:r>
              <a:rPr lang="cs-CZ" sz="2000" b="1" dirty="0" smtClean="0"/>
              <a:t>. </a:t>
            </a:r>
            <a:r>
              <a:rPr lang="cs-CZ" sz="2000" b="1" dirty="0" err="1" smtClean="0"/>
              <a:t>org</a:t>
            </a:r>
            <a:r>
              <a:rPr lang="cs-CZ" sz="2000" b="1" dirty="0" smtClean="0"/>
              <a:t>. </a:t>
            </a:r>
            <a:r>
              <a:rPr lang="cs-CZ" sz="2000" b="1" dirty="0" smtClean="0"/>
              <a:t>5</a:t>
            </a:r>
            <a:endParaRPr lang="cs-CZ" sz="2000" b="1" dirty="0" smtClean="0"/>
          </a:p>
          <a:p>
            <a:endParaRPr lang="cs-CZ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074756672"/>
              </p:ext>
            </p:extLst>
          </p:nvPr>
        </p:nvGraphicFramePr>
        <p:xfrm>
          <a:off x="2699792" y="1412776"/>
          <a:ext cx="5904656" cy="458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5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Zařazení  oboru studia do EQF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3380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3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itchFamily="18" charset="0"/>
                <a:cs typeface="Times New Roman" pitchFamily="18" charset="0"/>
              </a:rPr>
              <a:t>Celkový přehled oblastí:  </a:t>
            </a:r>
            <a:r>
              <a:rPr lang="cs-CZ" altLang="cs-CZ" sz="60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60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229077"/>
              </p:ext>
            </p:extLst>
          </p:nvPr>
        </p:nvGraphicFramePr>
        <p:xfrm>
          <a:off x="1907704" y="908720"/>
          <a:ext cx="6912768" cy="52375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71742"/>
                <a:gridCol w="3341026"/>
              </a:tblGrid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 Doprava a spoje  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14 Potravinářství a potravinářská chemie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 Ekologie a ochrana životního prostředí  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15 Právo, právní a veřejnoprávní činnost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 Ekonomie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16 Publicistika, knihovnictví a informatika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 Ekonomika a administrativa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17 Speciální a interdisciplinární obory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 Elektrotechnika, telekomunikační a výpočetní technika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18 Stavebnictví, geodézie a kartografie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6 Gastronomie, hotelnictví a turismus</a:t>
                      </a:r>
                      <a:endParaRPr lang="cs-CZ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19 Strojírenství a strojírenská výroba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 Hornictví a hornická geologie, hutnictví a slévárenství</a:t>
                      </a:r>
                      <a:endParaRPr lang="cs-CZ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 Technická chemie a chemie silikátů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8 Informatické obory</a:t>
                      </a:r>
                      <a:endParaRPr lang="cs-CZ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21 Tělesná kultura, tělovýchova a sport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9 Kožedělná a obuvnická výroba a zpracování plastů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22 Textilní výroba a oděvnictví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10 Obchod</a:t>
                      </a:r>
                      <a:endParaRPr lang="cs-CZ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23 Umění a užité umění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11 Osobní a provozní služby</a:t>
                      </a:r>
                      <a:endParaRPr lang="cs-CZ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24 Zemědělství a lesnictví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12 Pedagogika, učitelství a sociální péče</a:t>
                      </a:r>
                      <a:endParaRPr lang="cs-CZ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25 Zpracování dřeva a výroba hudebních nástrojů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13 Polygrafie, zpracování papíru, filmu a fotografie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 Zdravotnictví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Podle tematické oblasti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255679"/>
              </p:ext>
            </p:extLst>
          </p:nvPr>
        </p:nvGraphicFramePr>
        <p:xfrm>
          <a:off x="1907704" y="1556792"/>
          <a:ext cx="6357392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Chemické obory a ECVET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 </a:t>
            </a:r>
            <a:r>
              <a:rPr lang="cs-CZ" b="1" dirty="0"/>
              <a:t>Kožedělná a obuvnická výroba a zpracování </a:t>
            </a:r>
            <a:r>
              <a:rPr lang="cs-CZ" b="1" dirty="0" smtClean="0"/>
              <a:t>plastů 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0 projektů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cs-CZ" b="1" dirty="0"/>
              <a:t>14 Potravinářství a potravinářská </a:t>
            </a:r>
            <a:r>
              <a:rPr lang="cs-CZ" b="1" dirty="0" smtClean="0"/>
              <a:t>chemie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2 projekty</a:t>
            </a:r>
          </a:p>
          <a:p>
            <a:r>
              <a:rPr lang="cs-CZ" b="1" dirty="0"/>
              <a:t>20 Technická chemie a chemie silikátů</a:t>
            </a:r>
            <a:endParaRPr lang="cs-CZ" b="1" dirty="0">
              <a:ea typeface="Times New Roman"/>
              <a:cs typeface="Times New Roman"/>
            </a:endParaRP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2 projekty</a:t>
            </a:r>
            <a:endParaRPr lang="cs-CZ" b="1" dirty="0">
              <a:solidFill>
                <a:schemeClr val="accent6">
                  <a:lumMod val="75000"/>
                </a:schemeClr>
              </a:solidFill>
              <a:ea typeface="Times New Roman"/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81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Hlavní poznatky analýzy pro oblast chemie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Implementace ECVET je formální (bez </a:t>
            </a:r>
            <a:r>
              <a:rPr lang="cs-CZ" dirty="0" smtClean="0"/>
              <a:t>promyšlení realizace)</a:t>
            </a:r>
          </a:p>
          <a:p>
            <a:r>
              <a:rPr lang="cs-CZ" dirty="0" smtClean="0"/>
              <a:t>Chybí smluvní aspekty implementace (JVU, MP, LA) </a:t>
            </a:r>
          </a:p>
          <a:p>
            <a:r>
              <a:rPr lang="cs-CZ" dirty="0" smtClean="0"/>
              <a:t>Rozdílná úroveň práce s JVU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515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429</Words>
  <Application>Microsoft Office PowerPoint</Application>
  <PresentationFormat>Předvádění na obrazovce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Prezentace aplikace PowerPoint</vt:lpstr>
      <vt:lpstr>Výsledky analýzy přihlášených materiálů KA1</vt:lpstr>
      <vt:lpstr>Rozložení podle krajů</vt:lpstr>
      <vt:lpstr>Podle právní subjektivity</vt:lpstr>
      <vt:lpstr>Zařazení  oboru studia do EQF</vt:lpstr>
      <vt:lpstr>Celkový přehled oblastí:   </vt:lpstr>
      <vt:lpstr>Podle tematické oblasti</vt:lpstr>
      <vt:lpstr>Chemické obory a ECVET</vt:lpstr>
      <vt:lpstr>Hlavní poznatky analýzy pro oblast chemie</vt:lpstr>
      <vt:lpstr> JVU- celkový vzorek</vt:lpstr>
      <vt:lpstr>Poznatky z vytváření JVU v oblasti chemie</vt:lpstr>
      <vt:lpstr>Obsah JVU</vt:lpstr>
      <vt:lpstr>Shrnutí zkušeností pro chemii</vt:lpstr>
      <vt:lpstr>Celková kvalita zpracování  přihlášek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Barbora Pavelkova</dc:creator>
  <cp:lastModifiedBy>sborovna</cp:lastModifiedBy>
  <cp:revision>59</cp:revision>
  <cp:lastPrinted>2015-04-15T13:30:20Z</cp:lastPrinted>
  <dcterms:created xsi:type="dcterms:W3CDTF">2013-02-11T12:17:46Z</dcterms:created>
  <dcterms:modified xsi:type="dcterms:W3CDTF">2015-05-28T06:53:36Z</dcterms:modified>
</cp:coreProperties>
</file>