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92" r:id="rId11"/>
    <p:sldId id="301" r:id="rId12"/>
    <p:sldId id="302" r:id="rId13"/>
    <p:sldId id="303" r:id="rId14"/>
    <p:sldId id="304" r:id="rId15"/>
    <p:sldId id="305" r:id="rId16"/>
    <p:sldId id="30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1B0FD-7AFF-463B-9E11-7CEA490049F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6D3985-2F0F-47B9-A06F-D7CD0E3E862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b="1" dirty="0" smtClean="0">
              <a:solidFill>
                <a:srgbClr val="002060"/>
              </a:solidFill>
            </a:rPr>
            <a:t>PLÁNOVÁNÍ</a:t>
          </a:r>
          <a:endParaRPr lang="cs-CZ" b="1" dirty="0">
            <a:solidFill>
              <a:srgbClr val="002060"/>
            </a:solidFill>
          </a:endParaRPr>
        </a:p>
      </dgm:t>
    </dgm:pt>
    <dgm:pt modelId="{AF449EE1-B113-4BE1-B5EE-4719A661BC98}" type="parTrans" cxnId="{1661E8CD-E21A-4E80-BE8E-D0BBBB7FDBE9}">
      <dgm:prSet/>
      <dgm:spPr/>
      <dgm:t>
        <a:bodyPr/>
        <a:lstStyle/>
        <a:p>
          <a:endParaRPr lang="cs-CZ"/>
        </a:p>
      </dgm:t>
    </dgm:pt>
    <dgm:pt modelId="{095058E3-2072-466B-A6C8-B7696F9DD506}" type="sibTrans" cxnId="{1661E8CD-E21A-4E80-BE8E-D0BBBB7FDBE9}">
      <dgm:prSet/>
      <dgm:spPr/>
      <dgm:t>
        <a:bodyPr/>
        <a:lstStyle/>
        <a:p>
          <a:endParaRPr lang="cs-CZ"/>
        </a:p>
      </dgm:t>
    </dgm:pt>
    <dgm:pt modelId="{C1AE3FCE-A8D0-4990-BB82-683E909469B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 smtClean="0">
              <a:solidFill>
                <a:srgbClr val="002060"/>
              </a:solidFill>
            </a:rPr>
            <a:t>IMPLEMENTACE</a:t>
          </a:r>
          <a:endParaRPr lang="cs-CZ" b="1" dirty="0">
            <a:solidFill>
              <a:srgbClr val="002060"/>
            </a:solidFill>
          </a:endParaRPr>
        </a:p>
      </dgm:t>
    </dgm:pt>
    <dgm:pt modelId="{B3B08EE6-1E92-499E-A790-5D4D338552A4}" type="parTrans" cxnId="{D787683E-273D-470A-92FA-096E40E1511F}">
      <dgm:prSet/>
      <dgm:spPr/>
      <dgm:t>
        <a:bodyPr/>
        <a:lstStyle/>
        <a:p>
          <a:endParaRPr lang="cs-CZ"/>
        </a:p>
      </dgm:t>
    </dgm:pt>
    <dgm:pt modelId="{36D87D11-A0F9-4DC7-B1DC-09F0C7BAA8B0}" type="sibTrans" cxnId="{D787683E-273D-470A-92FA-096E40E1511F}">
      <dgm:prSet/>
      <dgm:spPr/>
      <dgm:t>
        <a:bodyPr/>
        <a:lstStyle/>
        <a:p>
          <a:endParaRPr lang="cs-CZ"/>
        </a:p>
      </dgm:t>
    </dgm:pt>
    <dgm:pt modelId="{19C3F788-96C0-4695-A701-6C1ADBC4488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b="1" dirty="0" smtClean="0">
              <a:solidFill>
                <a:srgbClr val="002060"/>
              </a:solidFill>
            </a:rPr>
            <a:t>HODNOCENÍ</a:t>
          </a:r>
          <a:endParaRPr lang="cs-CZ" b="1" dirty="0">
            <a:solidFill>
              <a:srgbClr val="002060"/>
            </a:solidFill>
          </a:endParaRPr>
        </a:p>
      </dgm:t>
    </dgm:pt>
    <dgm:pt modelId="{E72F3CBA-4E45-4FEC-875E-BE87783E35FD}" type="parTrans" cxnId="{D18CB654-F567-4E2A-AC85-D3B2C5525B8A}">
      <dgm:prSet/>
      <dgm:spPr/>
      <dgm:t>
        <a:bodyPr/>
        <a:lstStyle/>
        <a:p>
          <a:endParaRPr lang="cs-CZ"/>
        </a:p>
      </dgm:t>
    </dgm:pt>
    <dgm:pt modelId="{C64988EF-428F-4FD2-8519-EC142B096DE1}" type="sibTrans" cxnId="{D18CB654-F567-4E2A-AC85-D3B2C5525B8A}">
      <dgm:prSet/>
      <dgm:spPr/>
      <dgm:t>
        <a:bodyPr/>
        <a:lstStyle/>
        <a:p>
          <a:endParaRPr lang="cs-CZ"/>
        </a:p>
      </dgm:t>
    </dgm:pt>
    <dgm:pt modelId="{5B502401-936F-4164-A363-6835FDBBC3EA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b="1" dirty="0" smtClean="0">
              <a:solidFill>
                <a:srgbClr val="002060"/>
              </a:solidFill>
            </a:rPr>
            <a:t>PŘEZKOUMÁNÍ</a:t>
          </a:r>
          <a:endParaRPr lang="cs-CZ" b="1" dirty="0">
            <a:solidFill>
              <a:srgbClr val="002060"/>
            </a:solidFill>
          </a:endParaRPr>
        </a:p>
      </dgm:t>
    </dgm:pt>
    <dgm:pt modelId="{66AA15FC-DA53-4B6E-9038-ECA2EBFA8D9E}" type="parTrans" cxnId="{89447006-A81B-4357-8A3B-9A9D177F1B6A}">
      <dgm:prSet/>
      <dgm:spPr/>
      <dgm:t>
        <a:bodyPr/>
        <a:lstStyle/>
        <a:p>
          <a:endParaRPr lang="cs-CZ"/>
        </a:p>
      </dgm:t>
    </dgm:pt>
    <dgm:pt modelId="{9E319A03-83F7-4A9B-8949-16A236E53BDC}" type="sibTrans" cxnId="{89447006-A81B-4357-8A3B-9A9D177F1B6A}">
      <dgm:prSet/>
      <dgm:spPr/>
      <dgm:t>
        <a:bodyPr/>
        <a:lstStyle/>
        <a:p>
          <a:endParaRPr lang="cs-CZ"/>
        </a:p>
      </dgm:t>
    </dgm:pt>
    <dgm:pt modelId="{4EB3CD48-BEA5-43FC-B806-C154513881B6}" type="pres">
      <dgm:prSet presAssocID="{9221B0FD-7AFF-463B-9E11-7CEA490049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A30B71A-07C7-4FC8-9AB8-68DA723CF21F}" type="pres">
      <dgm:prSet presAssocID="{9221B0FD-7AFF-463B-9E11-7CEA490049F9}" presName="cycle" presStyleCnt="0"/>
      <dgm:spPr/>
    </dgm:pt>
    <dgm:pt modelId="{68181FE7-887E-4DCD-A410-1E2A6D9A87DC}" type="pres">
      <dgm:prSet presAssocID="{116D3985-2F0F-47B9-A06F-D7CD0E3E8626}" presName="nodeFirstNode" presStyleLbl="node1" presStyleIdx="0" presStyleCnt="4" custScaleX="74515" custScaleY="62779" custRadScaleRad="100688" custRadScaleInc="59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169BA4-9886-4158-988F-5BB534968E56}" type="pres">
      <dgm:prSet presAssocID="{095058E3-2072-466B-A6C8-B7696F9DD506}" presName="sibTransFirstNode" presStyleLbl="bgShp" presStyleIdx="0" presStyleCnt="1" custLinFactNeighborX="3598" custLinFactNeighborY="1446"/>
      <dgm:spPr/>
      <dgm:t>
        <a:bodyPr/>
        <a:lstStyle/>
        <a:p>
          <a:endParaRPr lang="cs-CZ"/>
        </a:p>
      </dgm:t>
    </dgm:pt>
    <dgm:pt modelId="{55A9DF95-F05E-4512-87FE-28BCFD1306FE}" type="pres">
      <dgm:prSet presAssocID="{C1AE3FCE-A8D0-4990-BB82-683E909469BC}" presName="nodeFollowingNodes" presStyleLbl="node1" presStyleIdx="1" presStyleCnt="4" custScaleX="75761" custScaleY="73565" custRadScaleRad="117139" custRadScaleInc="29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540402-54B9-41B2-A1BD-B7C63C7CA1F9}" type="pres">
      <dgm:prSet presAssocID="{19C3F788-96C0-4695-A701-6C1ADBC44887}" presName="nodeFollowingNodes" presStyleLbl="node1" presStyleIdx="2" presStyleCnt="4" custScaleX="81820" custScaleY="66795" custRadScaleRad="121610" custRadScaleInc="6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8EA2D0-A279-411D-92E2-BDE75A3ED7A3}" type="pres">
      <dgm:prSet presAssocID="{5B502401-936F-4164-A363-6835FDBBC3EA}" presName="nodeFollowingNodes" presStyleLbl="node1" presStyleIdx="3" presStyleCnt="4" custScaleX="69800" custScaleY="73565" custRadScaleRad="106014" custRadScaleInc="-6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3F63CBA-EC8D-47E0-AF0E-A3AA65B06727}" type="presOf" srcId="{095058E3-2072-466B-A6C8-B7696F9DD506}" destId="{46169BA4-9886-4158-988F-5BB534968E56}" srcOrd="0" destOrd="0" presId="urn:microsoft.com/office/officeart/2005/8/layout/cycle3"/>
    <dgm:cxn modelId="{D787683E-273D-470A-92FA-096E40E1511F}" srcId="{9221B0FD-7AFF-463B-9E11-7CEA490049F9}" destId="{C1AE3FCE-A8D0-4990-BB82-683E909469BC}" srcOrd="1" destOrd="0" parTransId="{B3B08EE6-1E92-499E-A790-5D4D338552A4}" sibTransId="{36D87D11-A0F9-4DC7-B1DC-09F0C7BAA8B0}"/>
    <dgm:cxn modelId="{28499B62-21D4-4F81-9613-BAEC58A8D91C}" type="presOf" srcId="{116D3985-2F0F-47B9-A06F-D7CD0E3E8626}" destId="{68181FE7-887E-4DCD-A410-1E2A6D9A87DC}" srcOrd="0" destOrd="0" presId="urn:microsoft.com/office/officeart/2005/8/layout/cycle3"/>
    <dgm:cxn modelId="{C9A18ABE-9CC1-446D-8348-614A2044B66E}" type="presOf" srcId="{19C3F788-96C0-4695-A701-6C1ADBC44887}" destId="{14540402-54B9-41B2-A1BD-B7C63C7CA1F9}" srcOrd="0" destOrd="0" presId="urn:microsoft.com/office/officeart/2005/8/layout/cycle3"/>
    <dgm:cxn modelId="{D18CB654-F567-4E2A-AC85-D3B2C5525B8A}" srcId="{9221B0FD-7AFF-463B-9E11-7CEA490049F9}" destId="{19C3F788-96C0-4695-A701-6C1ADBC44887}" srcOrd="2" destOrd="0" parTransId="{E72F3CBA-4E45-4FEC-875E-BE87783E35FD}" sibTransId="{C64988EF-428F-4FD2-8519-EC142B096DE1}"/>
    <dgm:cxn modelId="{C68703DD-2C76-4E9E-889F-B6DE04CDE5ED}" type="presOf" srcId="{C1AE3FCE-A8D0-4990-BB82-683E909469BC}" destId="{55A9DF95-F05E-4512-87FE-28BCFD1306FE}" srcOrd="0" destOrd="0" presId="urn:microsoft.com/office/officeart/2005/8/layout/cycle3"/>
    <dgm:cxn modelId="{355F691C-2A78-48B1-B6AB-88AC9D68E3A2}" type="presOf" srcId="{9221B0FD-7AFF-463B-9E11-7CEA490049F9}" destId="{4EB3CD48-BEA5-43FC-B806-C154513881B6}" srcOrd="0" destOrd="0" presId="urn:microsoft.com/office/officeart/2005/8/layout/cycle3"/>
    <dgm:cxn modelId="{89447006-A81B-4357-8A3B-9A9D177F1B6A}" srcId="{9221B0FD-7AFF-463B-9E11-7CEA490049F9}" destId="{5B502401-936F-4164-A363-6835FDBBC3EA}" srcOrd="3" destOrd="0" parTransId="{66AA15FC-DA53-4B6E-9038-ECA2EBFA8D9E}" sibTransId="{9E319A03-83F7-4A9B-8949-16A236E53BDC}"/>
    <dgm:cxn modelId="{938003E8-234A-4046-8007-A89FDC941448}" type="presOf" srcId="{5B502401-936F-4164-A363-6835FDBBC3EA}" destId="{C58EA2D0-A279-411D-92E2-BDE75A3ED7A3}" srcOrd="0" destOrd="0" presId="urn:microsoft.com/office/officeart/2005/8/layout/cycle3"/>
    <dgm:cxn modelId="{1661E8CD-E21A-4E80-BE8E-D0BBBB7FDBE9}" srcId="{9221B0FD-7AFF-463B-9E11-7CEA490049F9}" destId="{116D3985-2F0F-47B9-A06F-D7CD0E3E8626}" srcOrd="0" destOrd="0" parTransId="{AF449EE1-B113-4BE1-B5EE-4719A661BC98}" sibTransId="{095058E3-2072-466B-A6C8-B7696F9DD506}"/>
    <dgm:cxn modelId="{23A563EC-D5DF-4E16-BB7F-D91FE8F65CB1}" type="presParOf" srcId="{4EB3CD48-BEA5-43FC-B806-C154513881B6}" destId="{1A30B71A-07C7-4FC8-9AB8-68DA723CF21F}" srcOrd="0" destOrd="0" presId="urn:microsoft.com/office/officeart/2005/8/layout/cycle3"/>
    <dgm:cxn modelId="{23B49737-32E7-4695-AF08-D9359FBDBE69}" type="presParOf" srcId="{1A30B71A-07C7-4FC8-9AB8-68DA723CF21F}" destId="{68181FE7-887E-4DCD-A410-1E2A6D9A87DC}" srcOrd="0" destOrd="0" presId="urn:microsoft.com/office/officeart/2005/8/layout/cycle3"/>
    <dgm:cxn modelId="{5CEA9B1E-C5C4-4CB1-9A5B-01565AC16C45}" type="presParOf" srcId="{1A30B71A-07C7-4FC8-9AB8-68DA723CF21F}" destId="{46169BA4-9886-4158-988F-5BB534968E56}" srcOrd="1" destOrd="0" presId="urn:microsoft.com/office/officeart/2005/8/layout/cycle3"/>
    <dgm:cxn modelId="{04A2D30E-4E31-414B-A4E3-A0FF9F10D124}" type="presParOf" srcId="{1A30B71A-07C7-4FC8-9AB8-68DA723CF21F}" destId="{55A9DF95-F05E-4512-87FE-28BCFD1306FE}" srcOrd="2" destOrd="0" presId="urn:microsoft.com/office/officeart/2005/8/layout/cycle3"/>
    <dgm:cxn modelId="{8A2499B4-0689-4949-B351-A6C9736281DA}" type="presParOf" srcId="{1A30B71A-07C7-4FC8-9AB8-68DA723CF21F}" destId="{14540402-54B9-41B2-A1BD-B7C63C7CA1F9}" srcOrd="3" destOrd="0" presId="urn:microsoft.com/office/officeart/2005/8/layout/cycle3"/>
    <dgm:cxn modelId="{D689333C-0EC7-4BCB-9ABB-7CD3864F65D2}" type="presParOf" srcId="{1A30B71A-07C7-4FC8-9AB8-68DA723CF21F}" destId="{C58EA2D0-A279-411D-92E2-BDE75A3ED7A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69BA4-9886-4158-988F-5BB534968E56}">
      <dsp:nvSpPr>
        <dsp:cNvPr id="0" name=""/>
        <dsp:cNvSpPr/>
      </dsp:nvSpPr>
      <dsp:spPr>
        <a:xfrm>
          <a:off x="1162982" y="191049"/>
          <a:ext cx="3523514" cy="3523514"/>
        </a:xfrm>
        <a:prstGeom prst="circularArrow">
          <a:avLst>
            <a:gd name="adj1" fmla="val 4668"/>
            <a:gd name="adj2" fmla="val 272909"/>
            <a:gd name="adj3" fmla="val 13875536"/>
            <a:gd name="adj4" fmla="val 17360553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81FE7-887E-4DCD-A410-1E2A6D9A87DC}">
      <dsp:nvSpPr>
        <dsp:cNvPr id="0" name=""/>
        <dsp:cNvSpPr/>
      </dsp:nvSpPr>
      <dsp:spPr>
        <a:xfrm>
          <a:off x="1971628" y="190533"/>
          <a:ext cx="1652670" cy="69618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rgbClr val="002060"/>
              </a:solidFill>
            </a:rPr>
            <a:t>PLÁNOVÁNÍ</a:t>
          </a:r>
          <a:endParaRPr lang="cs-CZ" sz="1600" b="1" kern="1200" dirty="0">
            <a:solidFill>
              <a:srgbClr val="002060"/>
            </a:solidFill>
          </a:endParaRPr>
        </a:p>
      </dsp:txBody>
      <dsp:txXfrm>
        <a:off x="2005613" y="224518"/>
        <a:ext cx="1584700" cy="628218"/>
      </dsp:txXfrm>
    </dsp:sp>
    <dsp:sp modelId="{55A9DF95-F05E-4512-87FE-28BCFD1306FE}">
      <dsp:nvSpPr>
        <dsp:cNvPr id="0" name=""/>
        <dsp:cNvSpPr/>
      </dsp:nvSpPr>
      <dsp:spPr>
        <a:xfrm>
          <a:off x="3344090" y="1456120"/>
          <a:ext cx="1680305" cy="8158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rgbClr val="002060"/>
              </a:solidFill>
            </a:rPr>
            <a:t>IMPLEMENTACE</a:t>
          </a:r>
          <a:endParaRPr lang="cs-CZ" sz="1600" b="1" kern="1200" dirty="0">
            <a:solidFill>
              <a:srgbClr val="002060"/>
            </a:solidFill>
          </a:endParaRPr>
        </a:p>
      </dsp:txBody>
      <dsp:txXfrm>
        <a:off x="3383914" y="1495944"/>
        <a:ext cx="1600657" cy="736152"/>
      </dsp:txXfrm>
    </dsp:sp>
    <dsp:sp modelId="{14540402-54B9-41B2-A1BD-B7C63C7CA1F9}">
      <dsp:nvSpPr>
        <dsp:cNvPr id="0" name=""/>
        <dsp:cNvSpPr/>
      </dsp:nvSpPr>
      <dsp:spPr>
        <a:xfrm>
          <a:off x="1783823" y="2899507"/>
          <a:ext cx="1814687" cy="74072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rgbClr val="002060"/>
              </a:solidFill>
            </a:rPr>
            <a:t>HODNOCENÍ</a:t>
          </a:r>
          <a:endParaRPr lang="cs-CZ" sz="1600" b="1" kern="1200" dirty="0">
            <a:solidFill>
              <a:srgbClr val="002060"/>
            </a:solidFill>
          </a:endParaRPr>
        </a:p>
      </dsp:txBody>
      <dsp:txXfrm>
        <a:off x="1819982" y="2935666"/>
        <a:ext cx="1742369" cy="668406"/>
      </dsp:txXfrm>
    </dsp:sp>
    <dsp:sp modelId="{C58EA2D0-A279-411D-92E2-BDE75A3ED7A3}">
      <dsp:nvSpPr>
        <dsp:cNvPr id="0" name=""/>
        <dsp:cNvSpPr/>
      </dsp:nvSpPr>
      <dsp:spPr>
        <a:xfrm>
          <a:off x="587987" y="1412357"/>
          <a:ext cx="1548096" cy="815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rgbClr val="002060"/>
              </a:solidFill>
            </a:rPr>
            <a:t>PŘEZKOUMÁNÍ</a:t>
          </a:r>
          <a:endParaRPr lang="cs-CZ" sz="1600" b="1" kern="1200" dirty="0">
            <a:solidFill>
              <a:srgbClr val="002060"/>
            </a:solidFill>
          </a:endParaRPr>
        </a:p>
      </dsp:txBody>
      <dsp:txXfrm>
        <a:off x="627811" y="1452181"/>
        <a:ext cx="1468448" cy="73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0.27633</cdr:x>
      <cdr:y>0.12702</cdr:y>
    </cdr:from>
    <cdr:to>
      <cdr:x>0.95348</cdr:x>
      <cdr:y>0.92516</cdr:y>
    </cdr:to>
    <cdr:pic>
      <cdr:nvPicPr>
        <cdr:cNvPr id="2" name="Zástupný symbol pro obsah 8"/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274061" y="593161"/>
          <a:ext cx="5572707" cy="37273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0.07126</cdr:x>
      <cdr:y>0.478</cdr:y>
    </cdr:from>
    <cdr:to>
      <cdr:x>0.24625</cdr:x>
      <cdr:y>0.76496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586408" y="2232248"/>
          <a:ext cx="1440160" cy="1340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800" b="1" dirty="0" smtClean="0">
              <a:solidFill>
                <a:srgbClr val="002060"/>
              </a:solidFill>
            </a:rPr>
            <a:t>ŽIVOTOPIS </a:t>
          </a:r>
        </a:p>
        <a:p xmlns:a="http://schemas.openxmlformats.org/drawingml/2006/main">
          <a:r>
            <a:rPr lang="cs-CZ" sz="1800" b="1" dirty="0" smtClean="0">
              <a:solidFill>
                <a:srgbClr val="002060"/>
              </a:solidFill>
            </a:rPr>
            <a:t>A MOTIVAČNÍ DOPIS </a:t>
          </a:r>
          <a:endParaRPr lang="cs-CZ" sz="18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0.08288</cdr:x>
      <cdr:y>0.23092</cdr:y>
    </cdr:from>
    <cdr:to>
      <cdr:x>0.20538</cdr:x>
      <cdr:y>0.478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82086" y="1078384"/>
          <a:ext cx="1008112" cy="115386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1B3F7-57C4-49D2-91BC-DAA3388030AB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3941-F2DF-421A-8D9E-22D2AABCAB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22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803275"/>
            <a:ext cx="493553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C7152-C70E-4C49-9B7B-D598F495A36B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27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7B3B-28B1-49AA-A38C-529FC0953653}" type="datetimeFigureOut">
              <a:rPr lang="cs-CZ" smtClean="0"/>
              <a:pPr/>
              <a:t>8. 6. 2015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c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emo.eqf-reference-nqf.net/v1/default.aspx?menuid=0&amp;country1code=IE&amp;country2c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ss.c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556193" y="2060848"/>
            <a:ext cx="39020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E</a:t>
            </a:r>
            <a:r>
              <a:rPr lang="cs-CZ" sz="4000" b="1" dirty="0" smtClean="0">
                <a:solidFill>
                  <a:srgbClr val="002060"/>
                </a:solidFill>
              </a:rPr>
              <a:t>vropské</a:t>
            </a:r>
          </a:p>
          <a:p>
            <a:r>
              <a:rPr lang="cs-CZ" sz="4000" b="1" dirty="0" smtClean="0">
                <a:solidFill>
                  <a:srgbClr val="002060"/>
                </a:solidFill>
              </a:rPr>
              <a:t>nástroje </a:t>
            </a:r>
          </a:p>
          <a:p>
            <a:r>
              <a:rPr lang="cs-CZ" sz="4000" b="1" dirty="0" smtClean="0">
                <a:solidFill>
                  <a:srgbClr val="002060"/>
                </a:solidFill>
              </a:rPr>
              <a:t>na podporu mobility žáků  </a:t>
            </a: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Michala </a:t>
            </a:r>
            <a:r>
              <a:rPr lang="cs-CZ" sz="2400" b="1" dirty="0" err="1" smtClean="0">
                <a:solidFill>
                  <a:srgbClr val="002060"/>
                </a:solidFill>
              </a:rPr>
              <a:t>Čičváková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21232"/>
            <a:ext cx="3384376" cy="47872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21232"/>
            <a:ext cx="3396695" cy="479179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b="1" dirty="0" smtClean="0">
                <a:solidFill>
                  <a:srgbClr val="002060"/>
                </a:solidFill>
              </a:rPr>
              <a:t>EUROPASS-mobilita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64163" y="3997325"/>
            <a:ext cx="3233737" cy="1384300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popis získaných znalostí  a dovedností</a:t>
            </a:r>
          </a:p>
        </p:txBody>
      </p:sp>
    </p:spTree>
    <p:extLst>
      <p:ext uri="{BB962C8B-B14F-4D97-AF65-F5344CB8AC3E}">
        <p14:creationId xmlns:p14="http://schemas.microsoft.com/office/powerpoint/2010/main" val="15297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b="1" dirty="0" smtClean="0">
                <a:solidFill>
                  <a:srgbClr val="002060"/>
                </a:solidFill>
              </a:rPr>
              <a:t>EUROPASS-dodatek k osvědčení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72" y="1772816"/>
            <a:ext cx="3416300" cy="43926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400425" cy="439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040063" y="2868613"/>
            <a:ext cx="2124075" cy="830262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Obecné kompetence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8467" y="4509120"/>
            <a:ext cx="2016125" cy="831850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Odborné kompetence</a:t>
            </a:r>
          </a:p>
        </p:txBody>
      </p:sp>
    </p:spTree>
    <p:extLst>
      <p:ext uri="{BB962C8B-B14F-4D97-AF65-F5344CB8AC3E}">
        <p14:creationId xmlns:p14="http://schemas.microsoft.com/office/powerpoint/2010/main" val="6818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1412776"/>
            <a:ext cx="78265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400" dirty="0" smtClean="0">
                <a:solidFill>
                  <a:srgbClr val="002060"/>
                </a:solidFill>
              </a:rPr>
              <a:t>	</a:t>
            </a:r>
            <a:endParaRPr lang="cs-CZ" sz="4400" b="1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 smtClean="0">
                <a:solidFill>
                  <a:srgbClr val="002060"/>
                </a:solidFill>
              </a:rPr>
              <a:t>Evropská </a:t>
            </a:r>
            <a:r>
              <a:rPr lang="cs-CZ" sz="4000" dirty="0" smtClean="0">
                <a:solidFill>
                  <a:srgbClr val="002060"/>
                </a:solidFill>
              </a:rPr>
              <a:t>klasifikace dovedností, kompetencí, kvalifikací a povolání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rgbClr val="002060"/>
                </a:solidFill>
              </a:rPr>
              <a:t>j</a:t>
            </a:r>
            <a:r>
              <a:rPr lang="cs-CZ" sz="4000" dirty="0" smtClean="0">
                <a:solidFill>
                  <a:srgbClr val="002060"/>
                </a:solidFill>
              </a:rPr>
              <a:t>ednotná terminologie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 smtClean="0">
                <a:solidFill>
                  <a:srgbClr val="002060"/>
                </a:solidFill>
              </a:rPr>
              <a:t>dostupná na </a:t>
            </a:r>
            <a:r>
              <a:rPr lang="cs-CZ" sz="3200" dirty="0" smtClean="0">
                <a:solidFill>
                  <a:srgbClr val="002060"/>
                </a:solidFill>
                <a:hlinkClick r:id="rId3"/>
              </a:rPr>
              <a:t>https</a:t>
            </a:r>
            <a:r>
              <a:rPr lang="cs-CZ" sz="3200" dirty="0">
                <a:solidFill>
                  <a:srgbClr val="002060"/>
                </a:solidFill>
                <a:hlinkClick r:id="rId3"/>
              </a:rPr>
              <a:t>://</a:t>
            </a:r>
            <a:r>
              <a:rPr lang="cs-CZ" sz="3200" dirty="0" smtClean="0">
                <a:solidFill>
                  <a:srgbClr val="002060"/>
                </a:solidFill>
                <a:hlinkClick r:id="rId3"/>
              </a:rPr>
              <a:t>ec.europa.eu/esco</a:t>
            </a:r>
            <a:endParaRPr lang="cs-CZ" sz="3200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rgbClr val="002060"/>
                </a:solidFill>
              </a:rPr>
              <a:t>p</a:t>
            </a:r>
            <a:r>
              <a:rPr lang="cs-CZ" sz="4000" dirty="0" smtClean="0">
                <a:solidFill>
                  <a:srgbClr val="002060"/>
                </a:solidFill>
              </a:rPr>
              <a:t>ilotní </a:t>
            </a:r>
            <a:r>
              <a:rPr lang="cs-CZ" sz="4000" dirty="0" smtClean="0">
                <a:solidFill>
                  <a:srgbClr val="002060"/>
                </a:solidFill>
              </a:rPr>
              <a:t>verze</a:t>
            </a:r>
            <a:endParaRPr lang="cs-CZ" sz="4400" b="1" dirty="0" smtClean="0">
              <a:solidFill>
                <a:srgbClr val="002060"/>
              </a:solidFill>
            </a:endParaRPr>
          </a:p>
          <a:p>
            <a:pPr algn="r"/>
            <a:endParaRPr lang="cs-CZ" sz="4400" b="1" dirty="0">
              <a:solidFill>
                <a:srgbClr val="00206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b="1" dirty="0" smtClean="0">
                <a:solidFill>
                  <a:srgbClr val="002060"/>
                </a:solidFill>
              </a:rPr>
              <a:t>ESCO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b="1" dirty="0" smtClean="0">
                <a:solidFill>
                  <a:srgbClr val="002060"/>
                </a:solidFill>
              </a:rPr>
              <a:t>Synergie a využití </a:t>
            </a:r>
          </a:p>
          <a:p>
            <a:pPr algn="r"/>
            <a:r>
              <a:rPr lang="cs-CZ" b="1" dirty="0" smtClean="0">
                <a:solidFill>
                  <a:srgbClr val="002060"/>
                </a:solidFill>
              </a:rPr>
              <a:t>evropských nástrojů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21295" y="915566"/>
            <a:ext cx="806489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 smtClean="0">
              <a:solidFill>
                <a:srgbClr val="002060"/>
              </a:solidFill>
            </a:endParaRPr>
          </a:p>
          <a:p>
            <a:endParaRPr lang="cs-CZ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rgbClr val="002060"/>
                </a:solidFill>
              </a:rPr>
              <a:t>transparentně </a:t>
            </a:r>
            <a:r>
              <a:rPr lang="cs-CZ" sz="3200" dirty="0" smtClean="0">
                <a:solidFill>
                  <a:srgbClr val="002060"/>
                </a:solidFill>
              </a:rPr>
              <a:t>definované/hodnotitelné </a:t>
            </a:r>
            <a:r>
              <a:rPr lang="cs-CZ" sz="3200" dirty="0" smtClean="0">
                <a:solidFill>
                  <a:srgbClr val="002060"/>
                </a:solidFill>
              </a:rPr>
              <a:t>  výsledky učení </a:t>
            </a:r>
            <a:r>
              <a:rPr lang="cs-CZ" sz="3200" dirty="0" smtClean="0">
                <a:solidFill>
                  <a:srgbClr val="002060"/>
                </a:solidFill>
              </a:rPr>
              <a:t>(pomocí dovedností, znalostí a kompetencí)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002060"/>
                </a:solidFill>
              </a:rPr>
              <a:t>s</a:t>
            </a:r>
            <a:r>
              <a:rPr lang="cs-CZ" sz="3200" dirty="0" smtClean="0">
                <a:solidFill>
                  <a:srgbClr val="002060"/>
                </a:solidFill>
              </a:rPr>
              <a:t> jednoznačným vztahem ke kvalifikaci a její úrovni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rgbClr val="002060"/>
                </a:solidFill>
              </a:rPr>
              <a:t>využití jednotné mezinárodní terminologie ESCO, NSK, </a:t>
            </a:r>
            <a:r>
              <a:rPr lang="cs-CZ" sz="3200" dirty="0" err="1" smtClean="0">
                <a:solidFill>
                  <a:srgbClr val="002060"/>
                </a:solidFill>
              </a:rPr>
              <a:t>Europass</a:t>
            </a:r>
            <a:r>
              <a:rPr lang="cs-CZ" sz="3200" dirty="0" smtClean="0">
                <a:solidFill>
                  <a:srgbClr val="002060"/>
                </a:solidFill>
              </a:rPr>
              <a:t>-dodatek k osvědčení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rgbClr val="002060"/>
                </a:solidFill>
              </a:rPr>
              <a:t> zajištění kvality</a:t>
            </a:r>
            <a:endParaRPr lang="cs-CZ" sz="3200" b="1" dirty="0" smtClean="0">
              <a:solidFill>
                <a:srgbClr val="002060"/>
              </a:solidFill>
            </a:endParaRPr>
          </a:p>
          <a:p>
            <a:pPr algn="r"/>
            <a:endParaRPr lang="cs-CZ" sz="4400" b="1" dirty="0">
              <a:solidFill>
                <a:srgbClr val="002060"/>
              </a:solidFill>
            </a:endParaRPr>
          </a:p>
          <a:p>
            <a:pPr algn="r"/>
            <a:endParaRPr lang="cs-CZ" sz="4400" b="1" dirty="0" smtClean="0">
              <a:solidFill>
                <a:srgbClr val="002060"/>
              </a:solidFill>
            </a:endParaRPr>
          </a:p>
          <a:p>
            <a:pPr algn="r"/>
            <a:endParaRPr lang="cs-CZ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0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Záznam</a:t>
            </a:r>
            <a:r>
              <a:rPr lang="cs-CZ" sz="3600" dirty="0">
                <a:solidFill>
                  <a:srgbClr val="002060"/>
                </a:solidFill>
              </a:rPr>
              <a:t> získaných výsledků učení: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dokumenty </a:t>
            </a:r>
            <a:r>
              <a:rPr lang="cs-CZ" dirty="0" err="1">
                <a:solidFill>
                  <a:srgbClr val="002060"/>
                </a:solidFill>
              </a:rPr>
              <a:t>Europass</a:t>
            </a:r>
            <a:r>
              <a:rPr lang="cs-CZ" dirty="0">
                <a:solidFill>
                  <a:srgbClr val="002060"/>
                </a:solidFill>
              </a:rPr>
              <a:t>-mobilita; </a:t>
            </a:r>
            <a:r>
              <a:rPr lang="cs-CZ" dirty="0" err="1">
                <a:solidFill>
                  <a:srgbClr val="002060"/>
                </a:solidFill>
              </a:rPr>
              <a:t>Europass</a:t>
            </a:r>
            <a:r>
              <a:rPr lang="cs-CZ" dirty="0">
                <a:solidFill>
                  <a:srgbClr val="002060"/>
                </a:solidFill>
              </a:rPr>
              <a:t>-životopis; </a:t>
            </a:r>
            <a:r>
              <a:rPr lang="cs-CZ" dirty="0" smtClean="0">
                <a:solidFill>
                  <a:srgbClr val="002060"/>
                </a:solidFill>
              </a:rPr>
              <a:t>osobní záznam součástí </a:t>
            </a:r>
            <a:r>
              <a:rPr lang="cs-CZ" dirty="0" err="1" smtClean="0">
                <a:solidFill>
                  <a:srgbClr val="002060"/>
                </a:solidFill>
              </a:rPr>
              <a:t>Evrospkého</a:t>
            </a:r>
            <a:r>
              <a:rPr lang="cs-CZ" dirty="0" smtClean="0">
                <a:solidFill>
                  <a:srgbClr val="002060"/>
                </a:solidFill>
              </a:rPr>
              <a:t> pasu dovedností</a:t>
            </a:r>
            <a:endParaRPr lang="cs-CZ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</a:rPr>
              <a:t>odkaz </a:t>
            </a:r>
            <a:r>
              <a:rPr lang="cs-CZ" dirty="0">
                <a:solidFill>
                  <a:srgbClr val="002060"/>
                </a:solidFill>
              </a:rPr>
              <a:t>na úroveň EQF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zjednodušení uznání získaných dovedností  </a:t>
            </a:r>
            <a:r>
              <a:rPr lang="cs-CZ" sz="2400" dirty="0">
                <a:solidFill>
                  <a:srgbClr val="002060"/>
                </a:solidFill>
              </a:rPr>
              <a:t>(kvalita, důvěra)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usnadnění hledání práce u nás či v </a:t>
            </a:r>
            <a:r>
              <a:rPr lang="cs-CZ" dirty="0" smtClean="0">
                <a:solidFill>
                  <a:srgbClr val="002060"/>
                </a:solidFill>
              </a:rPr>
              <a:t>zahraničí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b="1" dirty="0" smtClean="0">
                <a:solidFill>
                  <a:srgbClr val="002060"/>
                </a:solidFill>
              </a:rPr>
              <a:t>Synergie a využití </a:t>
            </a:r>
          </a:p>
          <a:p>
            <a:pPr algn="r"/>
            <a:r>
              <a:rPr lang="cs-CZ" b="1" dirty="0" smtClean="0">
                <a:solidFill>
                  <a:srgbClr val="002060"/>
                </a:solidFill>
              </a:rPr>
              <a:t>evropských nástrojů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1" y="1700213"/>
            <a:ext cx="3610744" cy="4425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FC5A1"/>
              </a:buClr>
              <a:buNone/>
            </a:pPr>
            <a:r>
              <a:rPr lang="cs-CZ" altLang="cs-CZ" sz="2400" b="1" kern="0" dirty="0">
                <a:solidFill>
                  <a:srgbClr val="002060"/>
                </a:solidFill>
                <a:cs typeface="Tahoma" pitchFamily="34" charset="0"/>
              </a:rPr>
              <a:t>U</a:t>
            </a:r>
            <a:r>
              <a:rPr lang="cs-CZ" altLang="cs-CZ" sz="2400" b="1" kern="0" dirty="0" smtClean="0">
                <a:solidFill>
                  <a:srgbClr val="002060"/>
                </a:solidFill>
                <a:cs typeface="Tahoma" pitchFamily="34" charset="0"/>
              </a:rPr>
              <a:t>rčen pro:</a:t>
            </a:r>
          </a:p>
          <a:p>
            <a:pPr marL="0" indent="0">
              <a:buClr>
                <a:srgbClr val="6FC5A1"/>
              </a:buClr>
              <a:buNone/>
            </a:pPr>
            <a:endParaRPr lang="cs-CZ" altLang="cs-CZ" sz="2400" b="1" kern="0" dirty="0" smtClean="0">
              <a:solidFill>
                <a:srgbClr val="002060"/>
              </a:solidFill>
              <a:cs typeface="Tahoma" pitchFamily="34" charset="0"/>
            </a:endParaRPr>
          </a:p>
          <a:p>
            <a:pPr>
              <a:buClr>
                <a:srgbClr val="6FC5A1"/>
              </a:buClr>
            </a:pPr>
            <a:r>
              <a:rPr lang="cs-CZ" altLang="cs-CZ" sz="2800" kern="0" dirty="0" smtClean="0">
                <a:solidFill>
                  <a:srgbClr val="002060"/>
                </a:solidFill>
                <a:cs typeface="Tahoma" pitchFamily="34" charset="0"/>
              </a:rPr>
              <a:t>školní vzdělávání</a:t>
            </a:r>
          </a:p>
          <a:p>
            <a:pPr>
              <a:buClr>
                <a:srgbClr val="6FC5A1"/>
              </a:buClr>
            </a:pPr>
            <a:r>
              <a:rPr lang="cs-CZ" altLang="cs-CZ" sz="2800" kern="0" dirty="0" smtClean="0">
                <a:solidFill>
                  <a:srgbClr val="002060"/>
                </a:solidFill>
                <a:cs typeface="Tahoma" pitchFamily="34" charset="0"/>
              </a:rPr>
              <a:t>odborné vzdělávání a přípravu</a:t>
            </a:r>
          </a:p>
          <a:p>
            <a:pPr>
              <a:buClr>
                <a:srgbClr val="6FC5A1"/>
              </a:buClr>
            </a:pPr>
            <a:r>
              <a:rPr lang="cs-CZ" altLang="cs-CZ" sz="2800" kern="0" dirty="0" smtClean="0">
                <a:solidFill>
                  <a:srgbClr val="002060"/>
                </a:solidFill>
                <a:cs typeface="Tahoma" pitchFamily="34" charset="0"/>
              </a:rPr>
              <a:t>vysokoškolské vzdělávání</a:t>
            </a:r>
          </a:p>
          <a:p>
            <a:pPr>
              <a:buClr>
                <a:srgbClr val="6FC5A1"/>
              </a:buClr>
            </a:pPr>
            <a:r>
              <a:rPr lang="cs-CZ" altLang="cs-CZ" sz="2800" kern="0" dirty="0" smtClean="0">
                <a:solidFill>
                  <a:srgbClr val="002060"/>
                </a:solidFill>
                <a:cs typeface="Tahoma" pitchFamily="34" charset="0"/>
              </a:rPr>
              <a:t>vzdělávání dospělých</a:t>
            </a:r>
          </a:p>
          <a:p>
            <a:pPr>
              <a:buClr>
                <a:srgbClr val="6FC5A1"/>
              </a:buClr>
            </a:pPr>
            <a:r>
              <a:rPr lang="cs-CZ" altLang="cs-CZ" sz="2800" kern="0" dirty="0" smtClean="0">
                <a:solidFill>
                  <a:srgbClr val="002060"/>
                </a:solidFill>
                <a:cs typeface="Tahoma" pitchFamily="34" charset="0"/>
              </a:rPr>
              <a:t>mládež</a:t>
            </a:r>
          </a:p>
          <a:p>
            <a:pPr>
              <a:buClr>
                <a:srgbClr val="6FC5A1"/>
              </a:buClr>
            </a:pPr>
            <a:r>
              <a:rPr lang="cs-CZ" altLang="cs-CZ" sz="2800" kern="0" dirty="0" smtClean="0">
                <a:solidFill>
                  <a:srgbClr val="002060"/>
                </a:solidFill>
                <a:cs typeface="Tahoma" pitchFamily="34" charset="0"/>
              </a:rPr>
              <a:t>sport </a:t>
            </a:r>
          </a:p>
          <a:p>
            <a:pPr>
              <a:buFont typeface="Arial" pitchFamily="34" charset="0"/>
              <a:buNone/>
            </a:pPr>
            <a:endParaRPr lang="cs-CZ" altLang="cs-CZ" sz="2400" kern="0" dirty="0" smtClean="0">
              <a:cs typeface="Tahoma" pitchFamily="34" charset="0"/>
            </a:endParaRPr>
          </a:p>
          <a:p>
            <a:pPr>
              <a:buFont typeface="Arial" pitchFamily="34" charset="0"/>
              <a:buNone/>
            </a:pPr>
            <a:r>
              <a:rPr lang="cs-CZ" altLang="cs-CZ" sz="2400" kern="0" dirty="0" smtClean="0">
                <a:cs typeface="Tahoma" pitchFamily="34" charset="0"/>
              </a:rPr>
              <a:t>  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b="1" dirty="0" smtClean="0">
                <a:solidFill>
                  <a:srgbClr val="002060"/>
                </a:solidFill>
              </a:rPr>
              <a:t>ERASMUS+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" name="Obdélník s odříznutým příčným rohem 5"/>
          <p:cNvSpPr/>
          <p:nvPr/>
        </p:nvSpPr>
        <p:spPr>
          <a:xfrm>
            <a:off x="4572000" y="2276872"/>
            <a:ext cx="4329211" cy="3744783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ERASMUS</a:t>
            </a:r>
            <a:r>
              <a:rPr lang="cs-CZ" sz="40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+</a:t>
            </a:r>
          </a:p>
          <a:p>
            <a:pPr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                (2014 – 2020)</a:t>
            </a:r>
          </a:p>
          <a:p>
            <a:pPr>
              <a:defRPr/>
            </a:pPr>
            <a:endParaRPr lang="cs-CZ" b="1" dirty="0">
              <a:solidFill>
                <a:schemeClr val="tx1"/>
              </a:solidFill>
            </a:endParaRPr>
          </a:p>
          <a:p>
            <a:pPr>
              <a:defRPr/>
            </a:pPr>
            <a:endParaRPr lang="cs-CZ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b="1" dirty="0">
              <a:solidFill>
                <a:schemeClr val="tx1"/>
              </a:solidFill>
            </a:endParaRPr>
          </a:p>
          <a:p>
            <a:pPr>
              <a:defRPr/>
            </a:pPr>
            <a:endParaRPr lang="cs-CZ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b="1" dirty="0">
              <a:solidFill>
                <a:schemeClr val="tx1"/>
              </a:solidFill>
            </a:endParaRPr>
          </a:p>
          <a:p>
            <a:pPr>
              <a:defRPr/>
            </a:pPr>
            <a:endParaRPr lang="cs-CZ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717032"/>
            <a:ext cx="3779848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dirty="0" smtClean="0">
                <a:solidFill>
                  <a:srgbClr val="002060"/>
                </a:solidFill>
              </a:rPr>
              <a:t>Děkuji za pozornost.</a:t>
            </a:r>
          </a:p>
          <a:p>
            <a:pPr marL="0" indent="0" algn="ctr">
              <a:buNone/>
            </a:pPr>
            <a:endParaRPr lang="cs-CZ" sz="4400" dirty="0"/>
          </a:p>
          <a:p>
            <a:pPr marL="0" indent="0" algn="r">
              <a:buNone/>
            </a:pPr>
            <a:r>
              <a:rPr lang="cs-CZ" dirty="0">
                <a:solidFill>
                  <a:srgbClr val="002060"/>
                </a:solidFill>
              </a:rPr>
              <a:t>m</a:t>
            </a:r>
            <a:r>
              <a:rPr lang="cs-CZ" dirty="0" smtClean="0">
                <a:solidFill>
                  <a:srgbClr val="002060"/>
                </a:solidFill>
              </a:rPr>
              <a:t>ichala.cicvakova@nuv.cz</a:t>
            </a:r>
            <a:endParaRPr lang="cs-CZ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00750"/>
            <a:ext cx="2857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139656"/>
            <a:ext cx="122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61087"/>
            <a:ext cx="1292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2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8" descr="C:\Users\michala.cicvakova\Documents\NÚV\Loga NÚV\lo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65850"/>
            <a:ext cx="12922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148388"/>
            <a:ext cx="12239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36" y="5661248"/>
            <a:ext cx="1449815" cy="144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00750"/>
            <a:ext cx="2857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406"/>
            <a:ext cx="5400600" cy="560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solidFill>
                  <a:srgbClr val="002060"/>
                </a:solidFill>
              </a:rPr>
              <a:t>Společné cíle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1844824"/>
            <a:ext cx="8233656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725" indent="-454725" defTabSz="9934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cs-CZ" sz="3200" kern="0" dirty="0">
                <a:solidFill>
                  <a:srgbClr val="002060"/>
                </a:solidFill>
              </a:rPr>
              <a:t>zvýšit mobilitu a zaměstnatelnost žáků/pracovních sil v EU (6% žáků vyjíždějících na zahraniční stáž v rámci odborného vzdělávání)</a:t>
            </a:r>
          </a:p>
          <a:p>
            <a:pPr marL="454725" lvl="0" indent="-454725" defTabSz="9934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cs-CZ" sz="3200" kern="0" dirty="0">
                <a:solidFill>
                  <a:srgbClr val="002060"/>
                </a:solidFill>
              </a:rPr>
              <a:t>transparentnost a srozumitelnost kvalifikací </a:t>
            </a:r>
          </a:p>
          <a:p>
            <a:pPr marL="454725" lvl="0" indent="-454725" defTabSz="9934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cs-CZ" sz="3200" kern="0" dirty="0">
                <a:solidFill>
                  <a:srgbClr val="002060"/>
                </a:solidFill>
              </a:rPr>
              <a:t>zmenšit propast mezi světem práce </a:t>
            </a:r>
          </a:p>
          <a:p>
            <a:pPr defTabSz="9934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cs-CZ" sz="3200" kern="0" dirty="0">
                <a:solidFill>
                  <a:srgbClr val="002060"/>
                </a:solidFill>
              </a:rPr>
              <a:t>     a světem vzdělávání </a:t>
            </a:r>
          </a:p>
          <a:p>
            <a:pPr marL="457200" indent="-457200" defTabSz="9934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cs-CZ" sz="3200" kern="0" dirty="0">
                <a:solidFill>
                  <a:srgbClr val="002060"/>
                </a:solidFill>
              </a:rPr>
              <a:t>vzájemné porozumění a důvěra mezi státy EU </a:t>
            </a:r>
          </a:p>
        </p:txBody>
      </p:sp>
    </p:spTree>
    <p:extLst>
      <p:ext uri="{BB962C8B-B14F-4D97-AF65-F5344CB8AC3E}">
        <p14:creationId xmlns:p14="http://schemas.microsoft.com/office/powerpoint/2010/main" val="7173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solidFill>
                  <a:srgbClr val="002060"/>
                </a:solidFill>
              </a:rPr>
              <a:t>Evropský rámec kvalifikací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151620" y="2078060"/>
            <a:ext cx="74271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cs-CZ" sz="3600" dirty="0">
                <a:solidFill>
                  <a:srgbClr val="002060"/>
                </a:solidFill>
              </a:rPr>
              <a:t>stupnice 8 úrovní kvalifikací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cs-CZ" sz="3600" dirty="0">
                <a:solidFill>
                  <a:srgbClr val="002060"/>
                </a:solidFill>
              </a:rPr>
              <a:t>úrovně jsou popsány pomocí </a:t>
            </a:r>
            <a:r>
              <a:rPr lang="cs-CZ" sz="3600" b="1" dirty="0">
                <a:solidFill>
                  <a:srgbClr val="002060"/>
                </a:solidFill>
              </a:rPr>
              <a:t>výsledků učení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cs-CZ" sz="3600" dirty="0">
                <a:solidFill>
                  <a:srgbClr val="002060"/>
                </a:solidFill>
              </a:rPr>
              <a:t>umožňuje srovnávání a přiřazení kvalifikací k EQF </a:t>
            </a:r>
            <a:endParaRPr lang="cs-CZ" sz="3600" dirty="0" smtClean="0">
              <a:solidFill>
                <a:srgbClr val="00206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endParaRPr lang="cs-CZ" sz="3200" dirty="0">
              <a:solidFill>
                <a:srgbClr val="002060"/>
              </a:solidFill>
            </a:endParaRPr>
          </a:p>
          <a:p>
            <a:pPr lvl="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cs-CZ" sz="3200" dirty="0">
                <a:solidFill>
                  <a:srgbClr val="002060"/>
                </a:solidFill>
              </a:rPr>
              <a:t>v</a:t>
            </a:r>
            <a:r>
              <a:rPr lang="cs-CZ" sz="3200" dirty="0" smtClean="0">
                <a:solidFill>
                  <a:srgbClr val="002060"/>
                </a:solidFill>
              </a:rPr>
              <a:t>íce na www.eqf.cz</a:t>
            </a:r>
            <a:endParaRPr lang="cs-CZ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t="14946" r="39775" b="17168"/>
          <a:stretch>
            <a:fillRect/>
          </a:stretch>
        </p:blipFill>
        <p:spPr bwMode="auto">
          <a:xfrm>
            <a:off x="0" y="548680"/>
            <a:ext cx="8964488" cy="596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6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424936" cy="59046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623731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Národní přiřazovací zpráva ČR, Praha 2011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7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solidFill>
                  <a:srgbClr val="002060"/>
                </a:solidFill>
              </a:rPr>
              <a:t>EQAVET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51520" y="1722289"/>
            <a:ext cx="48965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b="1" dirty="0">
              <a:solidFill>
                <a:srgbClr val="002060"/>
              </a:solidFill>
            </a:endParaRPr>
          </a:p>
          <a:p>
            <a:r>
              <a:rPr lang="cs-CZ" sz="3200" dirty="0">
                <a:solidFill>
                  <a:srgbClr val="002060"/>
                </a:solidFill>
              </a:rPr>
              <a:t>Vytváří:</a:t>
            </a:r>
            <a:r>
              <a:rPr lang="cs-CZ" sz="3200" b="1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002060"/>
                </a:solidFill>
              </a:rPr>
              <a:t>společná kritéria </a:t>
            </a:r>
            <a:endParaRPr lang="cs-CZ" sz="3200" b="1" dirty="0" smtClean="0">
              <a:solidFill>
                <a:srgbClr val="00206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     kvality</a:t>
            </a:r>
            <a:endParaRPr lang="cs-CZ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002060"/>
                </a:solidFill>
              </a:rPr>
              <a:t>orientační deskriptory </a:t>
            </a:r>
            <a:endParaRPr lang="cs-CZ" sz="3200" b="1" dirty="0" smtClean="0">
              <a:solidFill>
                <a:srgbClr val="002060"/>
              </a:solidFill>
            </a:endParaRPr>
          </a:p>
          <a:p>
            <a:r>
              <a:rPr lang="cs-CZ" sz="3200" b="1" dirty="0">
                <a:solidFill>
                  <a:srgbClr val="002060"/>
                </a:solidFill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</a:rPr>
              <a:t>    a ukazatele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002060"/>
                </a:solidFill>
              </a:rPr>
              <a:t>d</a:t>
            </a:r>
            <a:r>
              <a:rPr lang="cs-CZ" sz="3200" b="1" dirty="0" smtClean="0">
                <a:solidFill>
                  <a:srgbClr val="002060"/>
                </a:solidFill>
              </a:rPr>
              <a:t>efinuje cyklus pro zajišťování kvality</a:t>
            </a:r>
            <a:endParaRPr lang="cs-CZ" sz="3200" b="1" dirty="0">
              <a:solidFill>
                <a:srgbClr val="002060"/>
              </a:solidFill>
            </a:endParaRPr>
          </a:p>
          <a:p>
            <a:endParaRPr lang="cs-CZ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58098088"/>
              </p:ext>
            </p:extLst>
          </p:nvPr>
        </p:nvGraphicFramePr>
        <p:xfrm>
          <a:off x="4139952" y="2204864"/>
          <a:ext cx="5472608" cy="364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3635896" y="633581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v</a:t>
            </a:r>
            <a:r>
              <a:rPr lang="cs-CZ" sz="2000" b="1" dirty="0" smtClean="0">
                <a:solidFill>
                  <a:srgbClr val="002060"/>
                </a:solidFill>
              </a:rPr>
              <a:t>íce na www.eqavet.eu</a:t>
            </a:r>
            <a:endParaRPr lang="cs-CZ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solidFill>
                  <a:srgbClr val="002060"/>
                </a:solidFill>
              </a:rPr>
              <a:t>EUROPASS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8" y="2204864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dirty="0">
                <a:solidFill>
                  <a:srgbClr val="002060"/>
                </a:solidFill>
              </a:rPr>
              <a:t>soubor </a:t>
            </a:r>
            <a:r>
              <a:rPr lang="cs-CZ" sz="3600" dirty="0" smtClean="0">
                <a:solidFill>
                  <a:srgbClr val="002060"/>
                </a:solidFill>
              </a:rPr>
              <a:t>formulářů/dokumentů v jednotném formátu pro všechny členy EU</a:t>
            </a:r>
          </a:p>
          <a:p>
            <a:endParaRPr lang="cs-CZ" sz="36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dirty="0">
                <a:solidFill>
                  <a:srgbClr val="002060"/>
                </a:solidFill>
              </a:rPr>
              <a:t>pro záznam znalostí, dovedností a kompetencí </a:t>
            </a:r>
          </a:p>
          <a:p>
            <a:r>
              <a:rPr lang="cs-CZ" dirty="0">
                <a:solidFill>
                  <a:srgbClr val="002060"/>
                </a:solidFill>
              </a:rPr>
              <a:t>			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sz="3600" b="1" dirty="0">
                <a:solidFill>
                  <a:srgbClr val="002060"/>
                </a:solidFill>
              </a:rPr>
              <a:t>	</a:t>
            </a:r>
            <a:r>
              <a:rPr lang="cs-CZ" sz="3600" b="1" dirty="0" smtClean="0">
                <a:solidFill>
                  <a:srgbClr val="002060"/>
                </a:solidFill>
              </a:rPr>
              <a:t>		     více </a:t>
            </a:r>
            <a:r>
              <a:rPr lang="cs-CZ" sz="3600" b="1" dirty="0">
                <a:solidFill>
                  <a:srgbClr val="002060"/>
                </a:solidFill>
              </a:rPr>
              <a:t>na </a:t>
            </a:r>
            <a:r>
              <a:rPr lang="cs-CZ" sz="3600" b="1" dirty="0">
                <a:solidFill>
                  <a:srgbClr val="002060"/>
                </a:solidFill>
                <a:hlinkClick r:id="rId3"/>
              </a:rPr>
              <a:t>www.europass.cz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5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solidFill>
                  <a:srgbClr val="002060"/>
                </a:solidFill>
              </a:rPr>
              <a:t>EUROPASS</a:t>
            </a:r>
            <a:endParaRPr lang="cs-CZ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617685"/>
              </p:ext>
            </p:extLst>
          </p:nvPr>
        </p:nvGraphicFramePr>
        <p:xfrm>
          <a:off x="251520" y="1196752"/>
          <a:ext cx="833960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6082</TotalTime>
  <Words>256</Words>
  <Application>Microsoft Office PowerPoint</Application>
  <PresentationFormat>Předvádění na obrazovce (4:3)</PresentationFormat>
  <Paragraphs>91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Motiv sady Office</vt:lpstr>
      <vt:lpstr>Prezentace aplikace PowerPoint</vt:lpstr>
      <vt:lpstr>Prezentace aplikace PowerPoint</vt:lpstr>
      <vt:lpstr>Společné cíle</vt:lpstr>
      <vt:lpstr>Evropský rámec kvalifikací</vt:lpstr>
      <vt:lpstr>Prezentace aplikace PowerPoint</vt:lpstr>
      <vt:lpstr>Prezentace aplikace PowerPoint</vt:lpstr>
      <vt:lpstr>EQAVET</vt:lpstr>
      <vt:lpstr>EUROPASS</vt:lpstr>
      <vt:lpstr>EUROPASS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Barbora Pavelkova</dc:creator>
  <cp:lastModifiedBy>Martin Čičvák</cp:lastModifiedBy>
  <cp:revision>86</cp:revision>
  <dcterms:created xsi:type="dcterms:W3CDTF">2013-02-11T12:17:46Z</dcterms:created>
  <dcterms:modified xsi:type="dcterms:W3CDTF">2015-06-08T11:57:29Z</dcterms:modified>
</cp:coreProperties>
</file>