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38" r:id="rId3"/>
    <p:sldId id="352" r:id="rId4"/>
    <p:sldId id="353" r:id="rId5"/>
    <p:sldId id="347" r:id="rId6"/>
    <p:sldId id="354" r:id="rId7"/>
    <p:sldId id="355" r:id="rId8"/>
    <p:sldId id="360" r:id="rId9"/>
    <p:sldId id="361" r:id="rId10"/>
    <p:sldId id="348" r:id="rId11"/>
    <p:sldId id="349" r:id="rId12"/>
    <p:sldId id="351" r:id="rId13"/>
    <p:sldId id="356" r:id="rId14"/>
    <p:sldId id="357" r:id="rId15"/>
    <p:sldId id="358" r:id="rId16"/>
    <p:sldId id="359" r:id="rId17"/>
    <p:sldId id="346" r:id="rId18"/>
  </p:sldIdLst>
  <p:sldSz cx="9144000" cy="6858000" type="screen4x3"/>
  <p:notesSz cx="6797675" cy="987266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CC"/>
    <a:srgbClr val="AA2697"/>
    <a:srgbClr val="559719"/>
    <a:srgbClr val="33CC33"/>
    <a:srgbClr val="F86400"/>
    <a:srgbClr val="FF6600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92" autoAdjust="0"/>
    <p:restoredTop sz="66036" autoAdjust="0"/>
  </p:normalViewPr>
  <p:slideViewPr>
    <p:cSldViewPr>
      <p:cViewPr varScale="1">
        <p:scale>
          <a:sx n="92" d="100"/>
          <a:sy n="92" d="100"/>
        </p:scale>
        <p:origin x="139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798" y="-72"/>
      </p:cViewPr>
      <p:guideLst>
        <p:guide orient="horz" pos="310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400" cy="494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6" tIns="46434" rIns="92866" bIns="46434" numCol="1" anchor="t" anchorCtr="0" compatLnSpc="1">
            <a:prstTxWarp prst="textNoShape">
              <a:avLst/>
            </a:prstTxWarp>
          </a:bodyPr>
          <a:lstStyle>
            <a:lvl1pPr defTabSz="928757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4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6" tIns="46434" rIns="92866" bIns="46434" numCol="1" anchor="t" anchorCtr="0" compatLnSpc="1">
            <a:prstTxWarp prst="textNoShape">
              <a:avLst/>
            </a:prstTxWarp>
          </a:bodyPr>
          <a:lstStyle>
            <a:lvl1pPr algn="r" defTabSz="928757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6899"/>
            <a:ext cx="2946400" cy="494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6" tIns="46434" rIns="92866" bIns="46434" numCol="1" anchor="b" anchorCtr="0" compatLnSpc="1">
            <a:prstTxWarp prst="textNoShape">
              <a:avLst/>
            </a:prstTxWarp>
          </a:bodyPr>
          <a:lstStyle>
            <a:lvl1pPr defTabSz="928757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6899"/>
            <a:ext cx="2946400" cy="494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6" tIns="46434" rIns="92866" bIns="46434" numCol="1" anchor="b" anchorCtr="0" compatLnSpc="1">
            <a:prstTxWarp prst="textNoShape">
              <a:avLst/>
            </a:prstTxWarp>
          </a:bodyPr>
          <a:lstStyle>
            <a:lvl1pPr algn="r" defTabSz="928757">
              <a:defRPr sz="1200"/>
            </a:lvl1pPr>
          </a:lstStyle>
          <a:p>
            <a:pPr>
              <a:defRPr/>
            </a:pPr>
            <a:fld id="{BA81C7B9-986E-413A-8996-45B7CB24BA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109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400" cy="494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6" tIns="46434" rIns="92866" bIns="46434" numCol="1" anchor="t" anchorCtr="0" compatLnSpc="1">
            <a:prstTxWarp prst="textNoShape">
              <a:avLst/>
            </a:prstTxWarp>
          </a:bodyPr>
          <a:lstStyle>
            <a:lvl1pPr defTabSz="928757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4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6" tIns="46434" rIns="92866" bIns="46434" numCol="1" anchor="t" anchorCtr="0" compatLnSpc="1">
            <a:prstTxWarp prst="textNoShape">
              <a:avLst/>
            </a:prstTxWarp>
          </a:bodyPr>
          <a:lstStyle>
            <a:lvl1pPr algn="r" defTabSz="928757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690818"/>
            <a:ext cx="5435600" cy="4441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6" tIns="46434" rIns="92866" bIns="464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6899"/>
            <a:ext cx="2946400" cy="494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6" tIns="46434" rIns="92866" bIns="46434" numCol="1" anchor="b" anchorCtr="0" compatLnSpc="1">
            <a:prstTxWarp prst="textNoShape">
              <a:avLst/>
            </a:prstTxWarp>
          </a:bodyPr>
          <a:lstStyle>
            <a:lvl1pPr defTabSz="928757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6899"/>
            <a:ext cx="2946400" cy="494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6" tIns="46434" rIns="92866" bIns="46434" numCol="1" anchor="b" anchorCtr="0" compatLnSpc="1">
            <a:prstTxWarp prst="textNoShape">
              <a:avLst/>
            </a:prstTxWarp>
          </a:bodyPr>
          <a:lstStyle>
            <a:lvl1pPr algn="r" defTabSz="928757">
              <a:defRPr sz="1200"/>
            </a:lvl1pPr>
          </a:lstStyle>
          <a:p>
            <a:pPr>
              <a:defRPr/>
            </a:pPr>
            <a:fld id="{C01C7152-C70E-4C49-9B7B-D598F495A3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235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31863" y="803275"/>
            <a:ext cx="4935537" cy="37020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1C7152-C70E-4C49-9B7B-D598F495A36B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347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B497F-9F66-46B6-95AD-DFAAED6945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3331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AFB67-28D6-48A4-B739-4CA46C685F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5161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B42A3-2529-420C-A4EC-233F60E06E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994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E80DD-DBAE-4BBC-828E-6CC89E80FF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093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DD07C-FD73-41A5-8A06-299C7D73C3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785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B99D7-6462-44DB-B982-48AB098C43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3404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2F358-B58A-4F89-85B3-B654D2158F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5622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B3C09-CD60-485B-A0DD-9F6DB398DF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6352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C683C-3815-41EB-A098-CAF8D55D41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679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CECC7-DBF5-42F6-9474-3231202FE2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0996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C0788-FFE9-449C-8419-E5611D5410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723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F4849-1C42-4F8A-AD9E-3CFF903BFC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79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48176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86400"/>
                </a:solidFill>
              </a:defRPr>
            </a:lvl1pPr>
          </a:lstStyle>
          <a:p>
            <a:pPr>
              <a:defRPr/>
            </a:pPr>
            <a:fld id="{DEA695A1-8B3C-40C3-AFC9-F403109572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  <p:sldLayoutId id="2147484144" r:id="rId2"/>
    <p:sldLayoutId id="2147484145" r:id="rId3"/>
    <p:sldLayoutId id="2147484146" r:id="rId4"/>
    <p:sldLayoutId id="2147484147" r:id="rId5"/>
    <p:sldLayoutId id="2147484148" r:id="rId6"/>
    <p:sldLayoutId id="2147484149" r:id="rId7"/>
    <p:sldLayoutId id="2147484150" r:id="rId8"/>
    <p:sldLayoutId id="2147484151" r:id="rId9"/>
    <p:sldLayoutId id="2147484152" r:id="rId10"/>
    <p:sldLayoutId id="2147484153" r:id="rId11"/>
    <p:sldLayoutId id="2147484154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nuv.cz/pospolu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pass.cz/" TargetMode="External"/><Relationship Id="rId2" Type="http://schemas.openxmlformats.org/officeDocument/2006/relationships/hyperlink" Target="http://www.disco-tools.e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naerasmusplus.cz/" TargetMode="External"/><Relationship Id="rId4" Type="http://schemas.openxmlformats.org/officeDocument/2006/relationships/hyperlink" Target="http://www.narodnikvalifikace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Nadpis 1"/>
          <p:cNvSpPr>
            <a:spLocks noGrp="1"/>
          </p:cNvSpPr>
          <p:nvPr>
            <p:ph type="title"/>
          </p:nvPr>
        </p:nvSpPr>
        <p:spPr>
          <a:xfrm>
            <a:off x="-195262" y="2636912"/>
            <a:ext cx="8958262" cy="2174256"/>
          </a:xfrm>
        </p:spPr>
        <p:txBody>
          <a:bodyPr/>
          <a:lstStyle/>
          <a:p>
            <a:pPr algn="r">
              <a:tabLst>
                <a:tab pos="1081088" algn="l"/>
              </a:tabLst>
            </a:pPr>
            <a:r>
              <a:rPr lang="cs-CZ" b="1" dirty="0" smtClean="0">
                <a:solidFill>
                  <a:srgbClr val="002060"/>
                </a:solidFill>
              </a:rPr>
              <a:t>Jednotky </a:t>
            </a:r>
            <a:r>
              <a:rPr lang="cs-CZ" b="1" dirty="0" smtClean="0">
                <a:solidFill>
                  <a:srgbClr val="002060"/>
                </a:solidFill>
              </a:rPr>
              <a:t>výsledků učení</a:t>
            </a:r>
          </a:p>
        </p:txBody>
      </p:sp>
      <p:pic>
        <p:nvPicPr>
          <p:cNvPr id="15367" name="Picture 8" descr="C:\Users\michala.cicvakova\Documents\NÚV\Loga NÚV\log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775" y="6165850"/>
            <a:ext cx="1292225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Obráze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6148388"/>
            <a:ext cx="122396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06" y="116632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00750"/>
            <a:ext cx="28575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http://www.nuv.cz/uploads/ECVET_a_EQF_4_6/ecvet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54731"/>
            <a:ext cx="2592288" cy="2590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dirty="0" smtClean="0"/>
              <a:t>Co má obsahovat </a:t>
            </a:r>
            <a:r>
              <a:rPr lang="cs-CZ" b="1" dirty="0" smtClean="0"/>
              <a:t>jednotka </a:t>
            </a:r>
            <a:br>
              <a:rPr lang="cs-CZ" b="1" dirty="0" smtClean="0"/>
            </a:br>
            <a:r>
              <a:rPr lang="cs-CZ" b="1" dirty="0" smtClean="0"/>
              <a:t>výsledků učení?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00200"/>
            <a:ext cx="8676456" cy="4525963"/>
          </a:xfrm>
        </p:spPr>
        <p:txBody>
          <a:bodyPr/>
          <a:lstStyle/>
          <a:p>
            <a:r>
              <a:rPr lang="cs-CZ" sz="3600" b="1" dirty="0" smtClean="0"/>
              <a:t>Název</a:t>
            </a:r>
            <a:endParaRPr lang="cs-CZ" sz="3600" dirty="0"/>
          </a:p>
          <a:p>
            <a:r>
              <a:rPr lang="cs-CZ" sz="3600" b="1" dirty="0" smtClean="0"/>
              <a:t>Kód </a:t>
            </a:r>
            <a:r>
              <a:rPr lang="cs-CZ" sz="3600" b="1" dirty="0"/>
              <a:t>a název kvalifikace nebo oboru </a:t>
            </a:r>
            <a:r>
              <a:rPr lang="cs-CZ" sz="3600" b="1" dirty="0" smtClean="0"/>
              <a:t>vzdělání</a:t>
            </a:r>
            <a:endParaRPr lang="cs-CZ" sz="3600" dirty="0"/>
          </a:p>
          <a:p>
            <a:r>
              <a:rPr lang="cs-CZ" sz="3600" b="1" dirty="0" smtClean="0"/>
              <a:t>Stupeň </a:t>
            </a:r>
            <a:r>
              <a:rPr lang="cs-CZ" sz="3600" b="1" dirty="0"/>
              <a:t>EQF</a:t>
            </a:r>
            <a:endParaRPr lang="cs-CZ" sz="3600" dirty="0"/>
          </a:p>
          <a:p>
            <a:r>
              <a:rPr lang="cs-CZ" sz="3600" b="1" dirty="0" smtClean="0"/>
              <a:t>Očekávané </a:t>
            </a:r>
            <a:r>
              <a:rPr lang="cs-CZ" sz="3600" b="1" dirty="0"/>
              <a:t>výsledky učení</a:t>
            </a:r>
            <a:endParaRPr lang="cs-CZ" sz="3600" dirty="0"/>
          </a:p>
          <a:p>
            <a:r>
              <a:rPr lang="cs-CZ" sz="3600" b="1" dirty="0" smtClean="0"/>
              <a:t>Způsoby </a:t>
            </a:r>
            <a:r>
              <a:rPr lang="cs-CZ" sz="3600" b="1" dirty="0"/>
              <a:t>ověření výsledků učení</a:t>
            </a:r>
            <a:endParaRPr lang="cs-CZ" sz="3600" dirty="0"/>
          </a:p>
          <a:p>
            <a:r>
              <a:rPr lang="cs-CZ" sz="3600" b="1" dirty="0" smtClean="0"/>
              <a:t>Další údaje- </a:t>
            </a:r>
            <a:r>
              <a:rPr lang="cs-CZ" sz="3600" dirty="0" smtClean="0"/>
              <a:t>délka, hodnoticí kritéria</a:t>
            </a:r>
            <a:endParaRPr lang="cs-CZ" sz="3600" dirty="0"/>
          </a:p>
          <a:p>
            <a:endParaRPr lang="cs-CZ" sz="3600" dirty="0" smtClean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55" y="0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9109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dirty="0" smtClean="0"/>
              <a:t>Co má obsahovat </a:t>
            </a:r>
            <a:r>
              <a:rPr lang="cs-CZ" b="1" dirty="0" smtClean="0"/>
              <a:t>jednotka </a:t>
            </a:r>
            <a:br>
              <a:rPr lang="cs-CZ" b="1" dirty="0" smtClean="0"/>
            </a:br>
            <a:r>
              <a:rPr lang="cs-CZ" b="1" dirty="0" smtClean="0"/>
              <a:t>výsledků učení?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00200"/>
            <a:ext cx="8676456" cy="4525963"/>
          </a:xfrm>
        </p:spPr>
        <p:txBody>
          <a:bodyPr/>
          <a:lstStyle/>
          <a:p>
            <a:endParaRPr lang="cs-CZ" sz="3600" dirty="0" smtClean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55" y="0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329166"/>
              </p:ext>
            </p:extLst>
          </p:nvPr>
        </p:nvGraphicFramePr>
        <p:xfrm>
          <a:off x="467544" y="1700809"/>
          <a:ext cx="7920879" cy="47525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0851"/>
                <a:gridCol w="3456192"/>
                <a:gridCol w="1497710"/>
                <a:gridCol w="1036126"/>
              </a:tblGrid>
              <a:tr h="38919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NÁVRH ŠABLONY PRO TVORBU JEDNOTKY VÝSLEDKŮ UČENÍ  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033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Název oboru/kvalifikace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 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					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Úroveň EQF 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07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Název jednotky výsledků učení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24653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Očekáváné výsledky učení </a:t>
                      </a:r>
                      <a:r>
                        <a:rPr lang="cs-CZ" sz="1000">
                          <a:effectLst/>
                        </a:rPr>
                        <a:t>(znalosti, dovednosti, kompetence)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847277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9153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Hodnoticí úkoly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Výsledky hodnocení 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(splněno- nesplněno)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924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924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924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924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924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924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7119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dirty="0" smtClean="0"/>
              <a:t>Co má obsahovat </a:t>
            </a:r>
            <a:r>
              <a:rPr lang="cs-CZ" b="1" dirty="0" smtClean="0"/>
              <a:t>jednotka </a:t>
            </a:r>
            <a:br>
              <a:rPr lang="cs-CZ" b="1" dirty="0" smtClean="0"/>
            </a:br>
            <a:r>
              <a:rPr lang="cs-CZ" b="1" dirty="0" smtClean="0"/>
              <a:t>výsledků učení?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00200"/>
            <a:ext cx="8676456" cy="4525963"/>
          </a:xfrm>
        </p:spPr>
        <p:txBody>
          <a:bodyPr/>
          <a:lstStyle/>
          <a:p>
            <a:r>
              <a:rPr lang="cs-CZ" sz="2400" dirty="0" smtClean="0"/>
              <a:t>Jednotku </a:t>
            </a:r>
            <a:r>
              <a:rPr lang="cs-CZ" sz="2400" dirty="0"/>
              <a:t>výsledků učení je možné přizpůsobit potřebám každého partnerství a daného </a:t>
            </a:r>
            <a:r>
              <a:rPr lang="cs-CZ" sz="2400" dirty="0" smtClean="0"/>
              <a:t>oboru</a:t>
            </a:r>
            <a:endParaRPr lang="cs-CZ" sz="2400" dirty="0"/>
          </a:p>
          <a:p>
            <a:r>
              <a:rPr lang="cs-CZ" sz="2400" b="1" dirty="0" smtClean="0"/>
              <a:t>Šablona je doporučená</a:t>
            </a:r>
            <a:r>
              <a:rPr lang="cs-CZ" sz="2400" dirty="0" smtClean="0"/>
              <a:t>, nikoliv závazná</a:t>
            </a:r>
          </a:p>
          <a:p>
            <a:r>
              <a:rPr lang="cs-CZ" sz="2400" dirty="0" smtClean="0"/>
              <a:t>Důležité je, aby se </a:t>
            </a:r>
            <a:r>
              <a:rPr lang="cs-CZ" sz="2400" b="1" dirty="0" smtClean="0"/>
              <a:t>na tvorbě jednotky podílely obě partnerské instituce</a:t>
            </a:r>
            <a:endParaRPr lang="cs-CZ" sz="2400" b="1" dirty="0"/>
          </a:p>
          <a:p>
            <a:endParaRPr lang="cs-CZ" sz="3600" dirty="0" smtClean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55" y="0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6724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4000" b="1" dirty="0" smtClean="0"/>
              <a:t>Memorandum porozumění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00200"/>
            <a:ext cx="8676456" cy="4525963"/>
          </a:xfrm>
        </p:spPr>
        <p:txBody>
          <a:bodyPr/>
          <a:lstStyle/>
          <a:p>
            <a:pPr marL="0" lvl="0" indent="0" eaLnBrk="1" fontAlgn="auto" hangingPunct="1">
              <a:spcAft>
                <a:spcPts val="0"/>
              </a:spcAft>
              <a:buNone/>
              <a:defRPr/>
            </a:pPr>
            <a:r>
              <a:rPr lang="cs-CZ" b="1" kern="1200" dirty="0" smtClean="0"/>
              <a:t>Memorandum </a:t>
            </a:r>
            <a:r>
              <a:rPr lang="cs-CZ" b="1" kern="1200" dirty="0" err="1"/>
              <a:t>of</a:t>
            </a:r>
            <a:r>
              <a:rPr lang="cs-CZ" b="1" kern="1200" dirty="0"/>
              <a:t> </a:t>
            </a:r>
            <a:r>
              <a:rPr lang="cs-CZ" b="1" kern="1200" dirty="0" err="1"/>
              <a:t>Understanding</a:t>
            </a:r>
            <a:r>
              <a:rPr lang="cs-CZ" b="1" kern="1200" dirty="0"/>
              <a:t> - </a:t>
            </a:r>
            <a:r>
              <a:rPr lang="cs-CZ" b="1" kern="1200" dirty="0" err="1" smtClean="0"/>
              <a:t>MoU</a:t>
            </a:r>
            <a:endParaRPr lang="cs-CZ" b="1" kern="1200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kern="1200" dirty="0"/>
              <a:t> </a:t>
            </a:r>
            <a:r>
              <a:rPr lang="cs-CZ" kern="1200" dirty="0" smtClean="0"/>
              <a:t>všeobecná rámcová </a:t>
            </a:r>
            <a:r>
              <a:rPr lang="cs-CZ" kern="1200" dirty="0"/>
              <a:t>smlouva o spolupráci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kern="1200" dirty="0"/>
              <a:t> </a:t>
            </a:r>
            <a:r>
              <a:rPr lang="cs-CZ" kern="1200" dirty="0" smtClean="0"/>
              <a:t>je </a:t>
            </a:r>
            <a:r>
              <a:rPr lang="cs-CZ" kern="1200" dirty="0"/>
              <a:t>podepsáno </a:t>
            </a:r>
            <a:r>
              <a:rPr lang="cs-CZ" kern="1200" dirty="0" smtClean="0"/>
              <a:t>vysílající a přijímající organizací </a:t>
            </a:r>
            <a:r>
              <a:rPr lang="cs-CZ" b="1" kern="1200" dirty="0"/>
              <a:t>PŘED</a:t>
            </a:r>
            <a:r>
              <a:rPr lang="cs-CZ" kern="1200" dirty="0"/>
              <a:t> započetím</a:t>
            </a:r>
            <a:r>
              <a:rPr lang="cs-CZ" dirty="0"/>
              <a:t> </a:t>
            </a:r>
            <a:r>
              <a:rPr lang="cs-CZ" kern="1200" dirty="0"/>
              <a:t>studijní/pracovní stáže 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55" y="0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064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4000" b="1" dirty="0" smtClean="0"/>
              <a:t>Studijní smlouva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00200"/>
            <a:ext cx="8676456" cy="4525963"/>
          </a:xfrm>
        </p:spPr>
        <p:txBody>
          <a:bodyPr/>
          <a:lstStyle/>
          <a:p>
            <a:pPr marL="0" lvl="0" indent="0" eaLnBrk="1" fontAlgn="auto" hangingPunct="1">
              <a:spcAft>
                <a:spcPts val="0"/>
              </a:spcAft>
              <a:buNone/>
              <a:defRPr/>
            </a:pPr>
            <a:r>
              <a:rPr lang="cs-CZ" sz="2400" kern="1200" dirty="0" err="1" smtClean="0"/>
              <a:t>Learning</a:t>
            </a:r>
            <a:r>
              <a:rPr lang="cs-CZ" sz="2400" kern="1200" dirty="0" smtClean="0"/>
              <a:t> </a:t>
            </a:r>
            <a:r>
              <a:rPr lang="cs-CZ" sz="2400" kern="1200" dirty="0" err="1"/>
              <a:t>Agreement</a:t>
            </a:r>
            <a:r>
              <a:rPr lang="cs-CZ" sz="2400" kern="1200" dirty="0"/>
              <a:t> – </a:t>
            </a:r>
            <a:r>
              <a:rPr lang="cs-CZ" sz="2400" kern="1200" dirty="0" smtClean="0"/>
              <a:t>LA</a:t>
            </a:r>
            <a:endParaRPr lang="cs-CZ" sz="2400" kern="1200" dirty="0"/>
          </a:p>
          <a:p>
            <a:pPr lvl="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2400" b="1" kern="1200" dirty="0" smtClean="0"/>
              <a:t>konkrétní </a:t>
            </a:r>
            <a:r>
              <a:rPr lang="cs-CZ" sz="2400" b="1" kern="1200" dirty="0"/>
              <a:t>smlouva k dané odborné </a:t>
            </a:r>
            <a:r>
              <a:rPr lang="cs-CZ" sz="2400" b="1" kern="1200" dirty="0" smtClean="0"/>
              <a:t>stáži </a:t>
            </a:r>
            <a:r>
              <a:rPr lang="cs-CZ" sz="2400" kern="1200" dirty="0" smtClean="0"/>
              <a:t>(kapesné, poskytnutí pomůcek, délka pobytu na pracovišti, pracovní povolení, používaný jazyk, ohodnocení získaných dovedností, atd.)</a:t>
            </a:r>
            <a:endParaRPr lang="cs-CZ" sz="2400" kern="1200" dirty="0"/>
          </a:p>
          <a:p>
            <a:pPr lvl="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2400" kern="1200" dirty="0"/>
              <a:t>obsahuje popis znalostí, dovedností a  kompetencí, které má žák získat </a:t>
            </a:r>
          </a:p>
          <a:p>
            <a:pPr lvl="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2400" kern="1200" dirty="0"/>
              <a:t>definuje, kdo je za co zodpovědný  </a:t>
            </a:r>
          </a:p>
          <a:p>
            <a:pPr lvl="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2400" kern="1200" dirty="0"/>
              <a:t>podepsána </a:t>
            </a:r>
            <a:r>
              <a:rPr lang="cs-CZ" sz="2400" b="1" kern="1200" dirty="0"/>
              <a:t>PŘED</a:t>
            </a:r>
            <a:r>
              <a:rPr lang="cs-CZ" sz="2400" kern="1200" dirty="0"/>
              <a:t> začátkem stáže </a:t>
            </a:r>
          </a:p>
          <a:p>
            <a:pPr lvl="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2400" kern="1200" dirty="0"/>
              <a:t>j</a:t>
            </a:r>
            <a:r>
              <a:rPr lang="cs-CZ" sz="2400" kern="1200" dirty="0" smtClean="0"/>
              <a:t>e trojstranná, tzn. stvrzena </a:t>
            </a:r>
            <a:r>
              <a:rPr lang="cs-CZ" sz="2400" kern="1200" dirty="0"/>
              <a:t>podpisem </a:t>
            </a:r>
            <a:r>
              <a:rPr lang="cs-CZ" sz="2400" b="1" kern="1200" dirty="0"/>
              <a:t>VYSÍLAJÍCÍ</a:t>
            </a:r>
            <a:r>
              <a:rPr lang="cs-CZ" sz="2400" kern="1200" dirty="0"/>
              <a:t>,</a:t>
            </a:r>
            <a:r>
              <a:rPr lang="cs-CZ" sz="2400" b="1" kern="1200" dirty="0"/>
              <a:t> PŘIJÍMAJÍCÍ </a:t>
            </a:r>
            <a:r>
              <a:rPr lang="cs-CZ" sz="2400" kern="1200" dirty="0"/>
              <a:t>instituce a </a:t>
            </a:r>
            <a:r>
              <a:rPr lang="cs-CZ" sz="2400" b="1" kern="1200" dirty="0"/>
              <a:t>ŽÁKA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55" y="0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91274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4000" b="1" dirty="0" smtClean="0"/>
              <a:t>Osobní záznam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5065" y="1556792"/>
            <a:ext cx="7779343" cy="5301208"/>
          </a:xfrm>
        </p:spPr>
        <p:txBody>
          <a:bodyPr/>
          <a:lstStyle/>
          <a:p>
            <a:pPr marL="0" lvl="0" indent="0" eaLnBrk="1" fontAlgn="auto" hangingPunct="1">
              <a:spcAft>
                <a:spcPts val="0"/>
              </a:spcAft>
              <a:buNone/>
              <a:defRPr/>
            </a:pPr>
            <a:endParaRPr lang="cs-CZ" sz="2400" b="1" kern="1200" dirty="0" smtClean="0"/>
          </a:p>
          <a:p>
            <a:pPr marL="0" lvl="0" indent="0" eaLnBrk="1" fontAlgn="auto" hangingPunct="1">
              <a:spcAft>
                <a:spcPts val="0"/>
              </a:spcAft>
              <a:buNone/>
              <a:defRPr/>
            </a:pPr>
            <a:r>
              <a:rPr lang="cs-CZ" sz="2400" b="1" kern="1200" dirty="0" err="1" smtClean="0"/>
              <a:t>Europass</a:t>
            </a:r>
            <a:r>
              <a:rPr lang="cs-CZ" sz="2400" b="1" kern="1200" dirty="0" smtClean="0"/>
              <a:t>-mobilita </a:t>
            </a:r>
            <a:endParaRPr lang="cs-CZ" sz="2400" b="1" kern="1200" dirty="0"/>
          </a:p>
          <a:p>
            <a:pPr lvl="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2400" kern="1200" dirty="0"/>
              <a:t>doklad o absolvované stáži</a:t>
            </a:r>
          </a:p>
          <a:p>
            <a:pPr lvl="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2400" kern="1200" dirty="0"/>
              <a:t>podepsán </a:t>
            </a:r>
            <a:r>
              <a:rPr lang="cs-CZ" sz="2400" b="1" kern="1200" dirty="0"/>
              <a:t>PŘIJÍMAJÍCÍ</a:t>
            </a:r>
            <a:r>
              <a:rPr lang="cs-CZ" sz="2400" kern="1200" dirty="0"/>
              <a:t> a </a:t>
            </a:r>
            <a:r>
              <a:rPr lang="cs-CZ" sz="2400" b="1" kern="1200" dirty="0"/>
              <a:t>VYSÍLAJÍCÍ</a:t>
            </a:r>
            <a:r>
              <a:rPr lang="cs-CZ" sz="2400" kern="1200" dirty="0"/>
              <a:t> institucí </a:t>
            </a:r>
            <a:r>
              <a:rPr lang="cs-CZ" sz="2400" b="1" kern="1200" dirty="0"/>
              <a:t>PO </a:t>
            </a:r>
            <a:r>
              <a:rPr lang="cs-CZ" sz="2400" kern="1200" dirty="0"/>
              <a:t>skončení stáže </a:t>
            </a:r>
          </a:p>
          <a:p>
            <a:pPr lvl="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2400" kern="1200" dirty="0"/>
              <a:t>popisuje znalosti, dovednosti a kompetence získané během stáže</a:t>
            </a:r>
          </a:p>
          <a:p>
            <a:pPr lvl="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2400" kern="1200" dirty="0"/>
              <a:t>žák/student </a:t>
            </a:r>
            <a:r>
              <a:rPr lang="cs-CZ" sz="2400" kern="1200" dirty="0" smtClean="0"/>
              <a:t>tak může </a:t>
            </a:r>
            <a:r>
              <a:rPr lang="cs-CZ" sz="2400" kern="1200" dirty="0"/>
              <a:t>zdokladovat získané praktické zkušenosti  při pracovním pohovoru</a:t>
            </a:r>
          </a:p>
          <a:p>
            <a:pPr lvl="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2400" kern="1200" dirty="0"/>
              <a:t>t</a:t>
            </a:r>
            <a:r>
              <a:rPr lang="cs-CZ" sz="2400" kern="1200" dirty="0" smtClean="0"/>
              <a:t>voří součást </a:t>
            </a:r>
            <a:r>
              <a:rPr lang="cs-CZ" sz="2400" kern="1200" dirty="0"/>
              <a:t>portfolia dokumentů EUROPASS  </a:t>
            </a:r>
            <a:endParaRPr lang="cs-CZ" sz="2400" kern="1200" dirty="0" smtClean="0"/>
          </a:p>
          <a:p>
            <a:pPr lvl="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2400" kern="1200" dirty="0" smtClean="0"/>
              <a:t>NC </a:t>
            </a:r>
            <a:r>
              <a:rPr lang="cs-CZ" sz="2400" kern="1200" dirty="0" err="1" smtClean="0"/>
              <a:t>Europass</a:t>
            </a:r>
            <a:r>
              <a:rPr lang="cs-CZ" sz="2400" kern="1200" dirty="0" smtClean="0"/>
              <a:t> ČR</a:t>
            </a:r>
            <a:endParaRPr lang="cs-CZ" sz="2400" kern="1200" dirty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03" y="0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http://www.europass.cz/wp-content/uploads/ikona-mobilita-p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417638"/>
            <a:ext cx="1872207" cy="1598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7036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4000" b="1" dirty="0" smtClean="0"/>
              <a:t>Národní mobilita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00200"/>
            <a:ext cx="8676456" cy="4525963"/>
          </a:xfrm>
        </p:spPr>
        <p:txBody>
          <a:bodyPr/>
          <a:lstStyle/>
          <a:p>
            <a:r>
              <a:rPr lang="cs-CZ" sz="2400" dirty="0" smtClean="0"/>
              <a:t>Testování možností využití jednotek výsledků učení v národním prostředí vychází ze Strategie implementace ECVET v ČR (MŠMT 2012)</a:t>
            </a:r>
          </a:p>
          <a:p>
            <a:r>
              <a:rPr lang="cs-CZ" sz="2400" dirty="0" smtClean="0"/>
              <a:t>pro </a:t>
            </a:r>
            <a:r>
              <a:rPr lang="cs-CZ" sz="2400" dirty="0"/>
              <a:t>počáteční vzdělávání může být potenciál ECVET využit k zatraktivnění odborného vzdělávání (zejména technického zaměření), k podpoře jeho kvality a k podpoře efektivního využívání materiálně technické základny v počátečním odborném vzdělávání.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systémový projekt </a:t>
            </a:r>
            <a:r>
              <a:rPr lang="cs-CZ" sz="2400" b="1" dirty="0" smtClean="0"/>
              <a:t>Pospolu </a:t>
            </a:r>
            <a:r>
              <a:rPr lang="cs-CZ" sz="2400" b="1" dirty="0"/>
              <a:t>- Podpora spolupráce škol a firem se</a:t>
            </a:r>
            <a:r>
              <a:rPr lang="cs-CZ" sz="2400" dirty="0"/>
              <a:t> </a:t>
            </a:r>
            <a:r>
              <a:rPr lang="cs-CZ" sz="2400" b="1" dirty="0"/>
              <a:t>zaměřením na odborné vzdělávání v praxi</a:t>
            </a:r>
            <a:r>
              <a:rPr lang="cs-CZ" sz="2400" dirty="0" smtClean="0"/>
              <a:t> </a:t>
            </a:r>
            <a:r>
              <a:rPr lang="cs-CZ" sz="2400" dirty="0">
                <a:hlinkClick r:id="rId2"/>
              </a:rPr>
              <a:t>http://</a:t>
            </a:r>
            <a:r>
              <a:rPr lang="cs-CZ" sz="2400" dirty="0" smtClean="0">
                <a:hlinkClick r:id="rId2"/>
              </a:rPr>
              <a:t>www.nuv.cz/pospolu</a:t>
            </a: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55" y="0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97657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4400" dirty="0" smtClean="0"/>
              <a:t>Děkuji za pozornost.</a:t>
            </a:r>
          </a:p>
          <a:p>
            <a:pPr marL="0" indent="0" algn="ctr">
              <a:buNone/>
            </a:pPr>
            <a:endParaRPr lang="cs-CZ" sz="4400" dirty="0"/>
          </a:p>
          <a:p>
            <a:pPr marL="0" indent="0" algn="ctr">
              <a:buNone/>
            </a:pPr>
            <a:endParaRPr lang="cs-CZ" sz="4400" dirty="0" smtClean="0"/>
          </a:p>
          <a:p>
            <a:pPr marL="0" indent="0" algn="ctr">
              <a:buNone/>
            </a:pPr>
            <a:r>
              <a:rPr lang="cs-CZ" b="1" dirty="0" smtClean="0"/>
              <a:t>Více o projektu na www.nuv.cz </a:t>
            </a:r>
            <a:endParaRPr lang="cs-CZ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00750"/>
            <a:ext cx="28575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6139656"/>
            <a:ext cx="1225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161087"/>
            <a:ext cx="1292225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719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b="1" dirty="0" smtClean="0"/>
              <a:t>K čemu slouží ECVET</a:t>
            </a:r>
            <a:endParaRPr lang="cs-CZ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730832" y="1556792"/>
            <a:ext cx="823365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cs-CZ" b="1" dirty="0" smtClean="0"/>
              <a:t>Evropský systém pro přenos kreditů v odborném vzdělávání podporuje: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vnitrostátní </a:t>
            </a:r>
            <a:r>
              <a:rPr lang="cs-CZ" dirty="0"/>
              <a:t>i mezinárodní </a:t>
            </a:r>
            <a:r>
              <a:rPr lang="cs-CZ" dirty="0" smtClean="0"/>
              <a:t>mobilitu </a:t>
            </a:r>
            <a:endParaRPr lang="cs-CZ" dirty="0"/>
          </a:p>
          <a:p>
            <a:pPr lvl="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cs-CZ" dirty="0" smtClean="0"/>
              <a:t> </a:t>
            </a:r>
            <a:endParaRPr lang="cs-CZ" dirty="0"/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spolupráci </a:t>
            </a:r>
            <a:r>
              <a:rPr lang="cs-CZ" dirty="0"/>
              <a:t>škol a podniků u nás i v zahraničí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vytváření prostředí vzájemné důvěry 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celoživotní </a:t>
            </a:r>
            <a:r>
              <a:rPr lang="cs-CZ" dirty="0"/>
              <a:t>učení</a:t>
            </a:r>
          </a:p>
          <a:p>
            <a:pPr lvl="1"/>
            <a:endParaRPr lang="cs-CZ" sz="1600" dirty="0" smtClean="0"/>
          </a:p>
          <a:p>
            <a:pPr lvl="1"/>
            <a:endParaRPr lang="cs-CZ" sz="1800" b="1" dirty="0" smtClean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030335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b="1" dirty="0" smtClean="0"/>
              <a:t>   </a:t>
            </a:r>
            <a:r>
              <a:rPr lang="cs-CZ" sz="4000" b="1" dirty="0" smtClean="0"/>
              <a:t>Stavební kameny ECVET</a:t>
            </a:r>
            <a:endParaRPr lang="cs-CZ" sz="40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730832" y="1556792"/>
            <a:ext cx="8233656" cy="475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b="1" dirty="0"/>
              <a:t>Výsledky učení </a:t>
            </a:r>
            <a:r>
              <a:rPr lang="cs-CZ" sz="2800" dirty="0"/>
              <a:t>- </a:t>
            </a:r>
            <a:r>
              <a:rPr lang="cs-CZ" dirty="0"/>
              <a:t>formulované jako znalosti, dovednosti a kompetence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b="1" dirty="0"/>
              <a:t>Jednotky výsledků učení </a:t>
            </a:r>
            <a:r>
              <a:rPr lang="cs-CZ" sz="2800" dirty="0"/>
              <a:t>- </a:t>
            </a:r>
            <a:r>
              <a:rPr lang="cs-CZ" dirty="0"/>
              <a:t>součást kvalifikací, lze je hodnotit, validovat a uznávat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b="1" dirty="0"/>
              <a:t>Kredit -  </a:t>
            </a:r>
            <a:r>
              <a:rPr lang="cs-CZ" i="1" dirty="0"/>
              <a:t>udělen za ohodnocené a dokumentované výsledky učení žáka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b="1" dirty="0"/>
              <a:t>Vzájemná důvěra a partnerství </a:t>
            </a:r>
            <a:r>
              <a:rPr lang="cs-CZ" sz="2800" dirty="0"/>
              <a:t>- </a:t>
            </a:r>
            <a:r>
              <a:rPr lang="cs-CZ" sz="2400" dirty="0"/>
              <a:t>formálně zakotveno v dokladech usnadňujících výměny žáků/učitelů </a:t>
            </a:r>
          </a:p>
          <a:p>
            <a:pPr lvl="1"/>
            <a:endParaRPr lang="cs-CZ" sz="1600" dirty="0" smtClean="0"/>
          </a:p>
          <a:p>
            <a:pPr lvl="1"/>
            <a:endParaRPr lang="cs-CZ" sz="1800" b="1" dirty="0" smtClean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221971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b="1" dirty="0" smtClean="0"/>
              <a:t>Princip ECVET</a:t>
            </a:r>
            <a:endParaRPr lang="cs-CZ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730832" y="1556792"/>
            <a:ext cx="82336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cs-CZ" sz="1600" dirty="0" smtClean="0"/>
          </a:p>
          <a:p>
            <a:pPr lvl="1"/>
            <a:endParaRPr lang="cs-CZ" sz="1800" b="1" dirty="0" smtClean="0"/>
          </a:p>
          <a:p>
            <a:endParaRPr lang="cs-CZ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6"/>
            <a:ext cx="8064896" cy="4562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3954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b="1" dirty="0" smtClean="0"/>
              <a:t>Nezbytné kroky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00200"/>
            <a:ext cx="8676456" cy="45259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sz="2400" b="1" kern="1200" dirty="0" smtClean="0"/>
              <a:t>Vypracujte jednotku/y učení</a:t>
            </a:r>
            <a:endParaRPr lang="cs-CZ" sz="2400" b="1" kern="1200" dirty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sz="2400" b="1" kern="1200" dirty="0" smtClean="0"/>
              <a:t>Vyhledejte partnerskou školu/podnik </a:t>
            </a:r>
            <a:endParaRPr lang="cs-CZ" sz="2400" b="1" kern="1200" dirty="0"/>
          </a:p>
          <a:p>
            <a:pPr lvl="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sz="2400" b="1" kern="1200" dirty="0" smtClean="0"/>
              <a:t>Zažádejte </a:t>
            </a:r>
            <a:r>
              <a:rPr lang="cs-CZ" sz="2400" b="1" kern="1200" dirty="0"/>
              <a:t>o finanční </a:t>
            </a:r>
            <a:r>
              <a:rPr lang="cs-CZ" sz="2400" b="1" kern="1200" dirty="0" smtClean="0"/>
              <a:t>příspěvek- </a:t>
            </a:r>
            <a:r>
              <a:rPr lang="cs-CZ" sz="2400" kern="1200" dirty="0" smtClean="0"/>
              <a:t>např. program Erasmus+</a:t>
            </a:r>
            <a:r>
              <a:rPr lang="cs-CZ" sz="2400" b="1" kern="1200" dirty="0" smtClean="0"/>
              <a:t> </a:t>
            </a:r>
            <a:endParaRPr lang="cs-CZ" sz="2400" b="1" kern="1200" dirty="0"/>
          </a:p>
          <a:p>
            <a:pPr lvl="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sz="2400" b="1" kern="1200" dirty="0" smtClean="0"/>
              <a:t>Vytvořte vzájemnou důvěru   </a:t>
            </a:r>
            <a:endParaRPr lang="cs-CZ" sz="2400" b="1" kern="1200" dirty="0"/>
          </a:p>
          <a:p>
            <a:pPr lvl="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2400" kern="1200" dirty="0"/>
              <a:t>podpis Memoranda o porozumění </a:t>
            </a:r>
          </a:p>
          <a:p>
            <a:pPr lvl="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sz="2400" b="1" kern="1200" dirty="0" smtClean="0"/>
              <a:t>Naplánujte </a:t>
            </a:r>
            <a:r>
              <a:rPr lang="cs-CZ" sz="2400" b="1" kern="1200" dirty="0"/>
              <a:t>konkrétní </a:t>
            </a:r>
            <a:r>
              <a:rPr lang="cs-CZ" sz="2400" b="1" kern="1200" dirty="0" smtClean="0"/>
              <a:t>výměnu žáků a její průběh</a:t>
            </a:r>
            <a:endParaRPr lang="cs-CZ" sz="2400" b="1" kern="1200" dirty="0"/>
          </a:p>
          <a:p>
            <a:pPr lvl="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2400" kern="1200" dirty="0"/>
              <a:t>podpis </a:t>
            </a:r>
            <a:r>
              <a:rPr lang="cs-CZ" sz="2400" kern="1200" dirty="0" smtClean="0"/>
              <a:t>trojstranné Studijní </a:t>
            </a:r>
            <a:r>
              <a:rPr lang="cs-CZ" sz="2400" kern="1200" dirty="0"/>
              <a:t>smlouvy </a:t>
            </a:r>
          </a:p>
          <a:p>
            <a:pPr lvl="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sz="2400" b="1" kern="1200" dirty="0" smtClean="0"/>
              <a:t>Zaznamenejte </a:t>
            </a:r>
            <a:r>
              <a:rPr lang="cs-CZ" sz="2400" b="1" kern="1200" dirty="0"/>
              <a:t>a </a:t>
            </a:r>
            <a:r>
              <a:rPr lang="cs-CZ" sz="2400" b="1" kern="1200" dirty="0" smtClean="0"/>
              <a:t>uznejte žákům výměnný pobyt</a:t>
            </a:r>
            <a:endParaRPr lang="cs-CZ" sz="2400" b="1" kern="1200" dirty="0"/>
          </a:p>
          <a:p>
            <a:pPr lvl="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2400" kern="1200" dirty="0" smtClean="0"/>
              <a:t>Osobní záznam pro každého žáka </a:t>
            </a:r>
            <a:r>
              <a:rPr lang="cs-CZ" sz="2400" kern="1200" dirty="0" err="1" smtClean="0"/>
              <a:t>Europass</a:t>
            </a:r>
            <a:r>
              <a:rPr lang="cs-CZ" sz="2400" kern="1200" dirty="0" smtClean="0"/>
              <a:t> - Mobilita</a:t>
            </a:r>
            <a:endParaRPr lang="cs-CZ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55" y="0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5347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dirty="0" smtClean="0"/>
              <a:t>Co je </a:t>
            </a:r>
            <a:r>
              <a:rPr lang="cs-CZ" b="1" dirty="0" smtClean="0"/>
              <a:t>jednotka </a:t>
            </a:r>
            <a:br>
              <a:rPr lang="cs-CZ" b="1" dirty="0" smtClean="0"/>
            </a:br>
            <a:r>
              <a:rPr lang="cs-CZ" b="1" dirty="0" smtClean="0"/>
              <a:t>výsledků učení?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00200"/>
            <a:ext cx="8676456" cy="4525963"/>
          </a:xfrm>
        </p:spPr>
        <p:txBody>
          <a:bodyPr/>
          <a:lstStyle/>
          <a:p>
            <a:r>
              <a:rPr lang="cs-CZ" sz="2400" dirty="0" smtClean="0"/>
              <a:t>složka </a:t>
            </a:r>
            <a:r>
              <a:rPr lang="cs-CZ" sz="2400" dirty="0" smtClean="0"/>
              <a:t>kvalifikace </a:t>
            </a:r>
          </a:p>
          <a:p>
            <a:r>
              <a:rPr lang="cs-CZ" sz="2400" dirty="0" smtClean="0"/>
              <a:t>tvořená </a:t>
            </a:r>
            <a:r>
              <a:rPr lang="cs-CZ" sz="2400" dirty="0" smtClean="0"/>
              <a:t>uceleným souborem </a:t>
            </a:r>
            <a:r>
              <a:rPr lang="cs-CZ" sz="2400" b="1" dirty="0" smtClean="0"/>
              <a:t>znalostí, dovedností </a:t>
            </a:r>
            <a:r>
              <a:rPr lang="cs-CZ" sz="2400" b="1" dirty="0" smtClean="0"/>
              <a:t>a kompetencí, které lze hodnotit  uznávat</a:t>
            </a:r>
            <a:endParaRPr lang="cs-CZ" sz="2400" b="1" dirty="0" smtClean="0"/>
          </a:p>
          <a:p>
            <a:r>
              <a:rPr lang="cs-CZ" sz="2400" dirty="0"/>
              <a:t>j</a:t>
            </a:r>
            <a:r>
              <a:rPr lang="cs-CZ" sz="2400" dirty="0" smtClean="0"/>
              <a:t>ednotku lze </a:t>
            </a:r>
            <a:r>
              <a:rPr lang="cs-CZ" sz="2400" b="1" dirty="0" smtClean="0"/>
              <a:t>přenášet</a:t>
            </a:r>
            <a:r>
              <a:rPr lang="cs-CZ" sz="2400" dirty="0" smtClean="0"/>
              <a:t> (mezi vzdělávacími institucemi u nás či v zahraničí</a:t>
            </a:r>
            <a:r>
              <a:rPr lang="cs-CZ" sz="2400" dirty="0" smtClean="0"/>
              <a:t>), kombinovat </a:t>
            </a:r>
            <a:r>
              <a:rPr lang="cs-CZ" sz="2400" dirty="0" smtClean="0"/>
              <a:t>a </a:t>
            </a:r>
            <a:r>
              <a:rPr lang="cs-CZ" sz="2400" b="1" dirty="0" smtClean="0"/>
              <a:t>shromažďovat</a:t>
            </a:r>
            <a:r>
              <a:rPr lang="cs-CZ" sz="2400" dirty="0" smtClean="0"/>
              <a:t> (pro získání kvalifikace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obsahuje </a:t>
            </a:r>
            <a:r>
              <a:rPr lang="cs-CZ" sz="2400" dirty="0" smtClean="0"/>
              <a:t>i konkrétní </a:t>
            </a:r>
            <a:r>
              <a:rPr lang="cs-CZ" sz="2400" b="1" dirty="0" smtClean="0"/>
              <a:t>praktické</a:t>
            </a:r>
            <a:r>
              <a:rPr lang="cs-CZ" sz="2400" dirty="0" smtClean="0"/>
              <a:t> a </a:t>
            </a:r>
            <a:r>
              <a:rPr lang="cs-CZ" sz="2400" b="1" dirty="0" smtClean="0"/>
              <a:t>hodnotící úkoly</a:t>
            </a:r>
            <a:r>
              <a:rPr lang="cs-CZ" sz="2400" dirty="0" smtClean="0"/>
              <a:t> vedoucí k získání a ověření získaných výsledků </a:t>
            </a:r>
            <a:r>
              <a:rPr lang="cs-CZ" sz="2400" dirty="0" smtClean="0"/>
              <a:t>učení</a:t>
            </a:r>
          </a:p>
          <a:p>
            <a:r>
              <a:rPr lang="cs-CZ" sz="2400" dirty="0"/>
              <a:t>j</a:t>
            </a:r>
            <a:r>
              <a:rPr lang="cs-CZ" sz="2400" dirty="0" smtClean="0"/>
              <a:t>asně a správně nadefinovaná jednotka napomáhá zvýšit kvalitu mobility, konkrétně naplnit obsah stáže a posiluje transparentnost kvalifikací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55" y="0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2372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dirty="0" smtClean="0"/>
              <a:t>Co je </a:t>
            </a:r>
            <a:r>
              <a:rPr lang="cs-CZ" b="1" dirty="0" smtClean="0"/>
              <a:t>jednotka </a:t>
            </a:r>
            <a:br>
              <a:rPr lang="cs-CZ" b="1" dirty="0" smtClean="0"/>
            </a:br>
            <a:r>
              <a:rPr lang="cs-CZ" b="1" dirty="0" smtClean="0"/>
              <a:t>výsledků učení?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00200"/>
            <a:ext cx="8676456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800" b="1" dirty="0" smtClean="0"/>
              <a:t>Výsledky </a:t>
            </a:r>
            <a:r>
              <a:rPr lang="cs-CZ" sz="2800" b="1" dirty="0"/>
              <a:t>učení by měly být popsány srozumitelně, ve vztahu k reálné praxi, měly by být měřitelné a hodnotitelné, popsané aktivními slovesy</a:t>
            </a:r>
            <a:r>
              <a:rPr lang="cs-CZ" sz="2800" dirty="0"/>
              <a:t> (provede, sestaví, změří, obrobí, </a:t>
            </a:r>
            <a:r>
              <a:rPr lang="cs-CZ" sz="2800" dirty="0" smtClean="0"/>
              <a:t>svaří, vysvětlí, popíše, zhodnotí, aplikuje) </a:t>
            </a:r>
          </a:p>
          <a:p>
            <a:pPr marL="0" indent="0">
              <a:buNone/>
            </a:pPr>
            <a:endParaRPr lang="cs-CZ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/>
              <a:t>nikoliv </a:t>
            </a:r>
            <a:r>
              <a:rPr lang="cs-CZ" sz="2800" dirty="0"/>
              <a:t>vágně (orientuje se, chápe, rozumí, je schopen)</a:t>
            </a:r>
            <a:endParaRPr lang="cs-CZ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55" y="0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3234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b="1" dirty="0" smtClean="0"/>
              <a:t>Největší úskalí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00200"/>
            <a:ext cx="8676456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/>
              <a:t>Vágnost popsaných očekávaných výsledků učení</a:t>
            </a:r>
          </a:p>
          <a:p>
            <a:pPr marL="0" indent="0">
              <a:buNone/>
            </a:pPr>
            <a:endParaRPr lang="cs-CZ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/>
              <a:t>Přílišné množství očekávaných výsledků učení (vycházejte z reálné délky mobility i schopností žáků a jejich vstupních dovedností)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/>
              <a:t>Absence popisu způsobu ověření získaných výsledků učení </a:t>
            </a:r>
          </a:p>
          <a:p>
            <a:pPr marL="0" indent="0">
              <a:buNone/>
            </a:pPr>
            <a:endParaRPr lang="cs-CZ" sz="2800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55" y="0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8263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b="1" dirty="0" smtClean="0"/>
              <a:t>Inspirace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00200"/>
            <a:ext cx="8676456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>
                <a:hlinkClick r:id="rId2"/>
              </a:rPr>
              <a:t>www.disco-tools.eu</a:t>
            </a:r>
            <a:r>
              <a:rPr lang="cs-CZ" sz="2400" dirty="0" smtClean="0"/>
              <a:t> </a:t>
            </a:r>
          </a:p>
          <a:p>
            <a:pPr marL="0" indent="0">
              <a:buNone/>
            </a:pPr>
            <a:r>
              <a:rPr lang="cs-CZ" sz="2400" dirty="0" smtClean="0">
                <a:hlinkClick r:id="rId3"/>
              </a:rPr>
              <a:t>www.europass.cz</a:t>
            </a:r>
            <a:r>
              <a:rPr lang="cs-CZ" sz="2400" dirty="0" smtClean="0"/>
              <a:t> </a:t>
            </a:r>
          </a:p>
          <a:p>
            <a:pPr marL="0" indent="0">
              <a:buNone/>
            </a:pPr>
            <a:r>
              <a:rPr lang="cs-CZ" sz="2400" dirty="0" smtClean="0">
                <a:hlinkClick r:id="rId4"/>
              </a:rPr>
              <a:t>www.narodnikvalifikace.cz</a:t>
            </a: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Publikace Domu zahraniční spolupráce: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Jak vytvořit jednotku výsledků učení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ECVET-Otázky a odpovědi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ECVET- Příklady ECVET v praxi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Naleznete na: </a:t>
            </a:r>
            <a:r>
              <a:rPr lang="cs-CZ" sz="2400" dirty="0">
                <a:hlinkClick r:id="rId5"/>
              </a:rPr>
              <a:t>www.naerasmusplus.cz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Poradenství- skupina národních ECVET expertů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55" y="0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6566056"/>
      </p:ext>
    </p:extLst>
  </p:cSld>
  <p:clrMapOvr>
    <a:masterClrMapping/>
  </p:clrMapOvr>
</p:sld>
</file>

<file path=ppt/theme/theme1.xml><?xml version="1.0" encoding="utf-8"?>
<a:theme xmlns:a="http://schemas.openxmlformats.org/drawingml/2006/main" name="Šablona prezentace Europassu">
  <a:themeElements>
    <a:clrScheme name="Šablona prezentace Europass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Šablona prezentace Europass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Šablona prezentace Europass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prezentace Europass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prezentace Europass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prezentace Europass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prezentace Europass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prezentace Europass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prezentace Europass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prezentace Europass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prezentace Europass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prezentace Europass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prezentace Europass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prezentace Europass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 prezentace Europassu</Template>
  <TotalTime>4440</TotalTime>
  <Words>635</Words>
  <Application>Microsoft Office PowerPoint</Application>
  <PresentationFormat>Předvádění na obrazovce (4:3)</PresentationFormat>
  <Paragraphs>131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Šablona prezentace Europassu</vt:lpstr>
      <vt:lpstr>Jednotky výsledků učení</vt:lpstr>
      <vt:lpstr>K čemu slouží ECVET</vt:lpstr>
      <vt:lpstr>   Stavební kameny ECVET</vt:lpstr>
      <vt:lpstr>Princip ECVET</vt:lpstr>
      <vt:lpstr>Nezbytné kroky</vt:lpstr>
      <vt:lpstr>Co je jednotka  výsledků učení?</vt:lpstr>
      <vt:lpstr>Co je jednotka  výsledků učení?</vt:lpstr>
      <vt:lpstr>Největší úskalí </vt:lpstr>
      <vt:lpstr>Inspirace</vt:lpstr>
      <vt:lpstr>Co má obsahovat jednotka  výsledků učení?</vt:lpstr>
      <vt:lpstr>Co má obsahovat jednotka  výsledků učení?</vt:lpstr>
      <vt:lpstr>Co má obsahovat jednotka  výsledků učení?</vt:lpstr>
      <vt:lpstr>Memorandum porozumění</vt:lpstr>
      <vt:lpstr>Studijní smlouva</vt:lpstr>
      <vt:lpstr>Osobní záznam</vt:lpstr>
      <vt:lpstr>Národní mobilita</vt:lpstr>
      <vt:lpstr>Prezentace aplikace PowerPoint</vt:lpstr>
    </vt:vector>
  </TitlesOfParts>
  <Company>NÚOV Praha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lubomir.valenta</dc:creator>
  <cp:lastModifiedBy>Kaňáková Martina</cp:lastModifiedBy>
  <cp:revision>247</cp:revision>
  <cp:lastPrinted>2013-05-10T10:14:04Z</cp:lastPrinted>
  <dcterms:created xsi:type="dcterms:W3CDTF">2010-02-03T09:00:47Z</dcterms:created>
  <dcterms:modified xsi:type="dcterms:W3CDTF">2015-06-06T05:55:01Z</dcterms:modified>
</cp:coreProperties>
</file>