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4" r:id="rId4"/>
    <p:sldId id="268" r:id="rId5"/>
    <p:sldId id="269" r:id="rId6"/>
    <p:sldId id="270" r:id="rId7"/>
    <p:sldId id="272" r:id="rId8"/>
    <p:sldId id="271" r:id="rId9"/>
    <p:sldId id="275" r:id="rId10"/>
    <p:sldId id="273" r:id="rId11"/>
    <p:sldId id="277" r:id="rId12"/>
    <p:sldId id="266" r:id="rId13"/>
    <p:sldId id="276" r:id="rId14"/>
    <p:sldId id="281" r:id="rId15"/>
    <p:sldId id="282" r:id="rId16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F99C-14E3-4C45-B322-FF7CF734F96F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BF972-5D63-4E88-BEED-A0D58EB652D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86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14091-EC05-4C4D-B444-E267B70F7DE3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5CF85-3D6E-4CC9-B06A-7C092BC48C4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5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CF85-3D6E-4CC9-B06A-7C092BC48C4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FE8920-6606-4A1E-9A51-0FB9BBEBB2B9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6B29E-1454-44A4-A993-866DB998F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134672" cy="18297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Projekt </a:t>
            </a:r>
            <a:r>
              <a:rPr lang="cs-CZ" dirty="0" err="1" smtClean="0"/>
              <a:t>TraWi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0" dirty="0" smtClean="0"/>
              <a:t>Přenos zkušeností při návrhu praxe orientované na podnikání ve školních vzdělávacích systémech</a:t>
            </a:r>
            <a:br>
              <a:rPr lang="cs-CZ" sz="2000" b="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Pedagogický koncept praktické výuky, jednotky výsledků učení a jejich testování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72400" cy="30243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43608" y="6407944"/>
            <a:ext cx="6840760" cy="365125"/>
          </a:xfrm>
        </p:spPr>
        <p:txBody>
          <a:bodyPr/>
          <a:lstStyle/>
          <a:p>
            <a:r>
              <a:rPr lang="cs-CZ" dirty="0" smtClean="0"/>
              <a:t>Setkání zástupců škol a podniků působících v oblasti chemického průmyslu </a:t>
            </a:r>
          </a:p>
          <a:p>
            <a:r>
              <a:rPr lang="cs-CZ" dirty="0" smtClean="0"/>
              <a:t>Praha 10. 6. 2015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Měření pH vodného roztoku </a:t>
            </a:r>
            <a:r>
              <a:rPr lang="cs-CZ" b="1" smtClean="0"/>
              <a:t>Akarditu</a:t>
            </a:r>
            <a:r>
              <a:rPr lang="cs-CZ" b="1" dirty="0" smtClean="0"/>
              <a:t> </a:t>
            </a:r>
            <a:r>
              <a:rPr lang="cs-CZ" b="1" dirty="0" smtClean="0"/>
              <a:t>(N,N-difenyl-N-</a:t>
            </a:r>
            <a:r>
              <a:rPr lang="cs-CZ" b="1" dirty="0" err="1" smtClean="0"/>
              <a:t>methylmočovina</a:t>
            </a:r>
            <a:r>
              <a:rPr lang="cs-CZ" b="1" dirty="0" smtClean="0"/>
              <a:t>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Pracoviště: </a:t>
            </a:r>
            <a:r>
              <a:rPr lang="cs-CZ" dirty="0" err="1" smtClean="0"/>
              <a:t>Synthesia</a:t>
            </a:r>
            <a:r>
              <a:rPr lang="cs-CZ" dirty="0" smtClean="0"/>
              <a:t>, a.s., laboratoře SBU     			    Organická chemie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12. 5. 2015 dopoledne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1 student 3. ročníku </a:t>
            </a:r>
            <a:br>
              <a:rPr lang="cs-CZ" dirty="0" smtClean="0"/>
            </a:br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Hodnotitelé</a:t>
            </a:r>
            <a:endParaRPr lang="cs-CZ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err="1" smtClean="0"/>
              <a:t>Anke</a:t>
            </a:r>
            <a:r>
              <a:rPr lang="cs-CZ" dirty="0" smtClean="0"/>
              <a:t> </a:t>
            </a:r>
            <a:r>
              <a:rPr lang="cs-CZ" dirty="0" err="1" smtClean="0"/>
              <a:t>Menning</a:t>
            </a:r>
            <a:r>
              <a:rPr lang="cs-CZ" dirty="0" smtClean="0"/>
              <a:t>, SBG </a:t>
            </a:r>
            <a:r>
              <a:rPr lang="cs-CZ" dirty="0" err="1" smtClean="0"/>
              <a:t>Dresden</a:t>
            </a:r>
            <a:r>
              <a:rPr lang="cs-CZ" dirty="0" smtClean="0"/>
              <a:t>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err="1" smtClean="0"/>
              <a:t>Ines</a:t>
            </a:r>
            <a:r>
              <a:rPr lang="cs-CZ" dirty="0" smtClean="0"/>
              <a:t> </a:t>
            </a:r>
            <a:r>
              <a:rPr lang="cs-CZ" dirty="0" err="1" smtClean="0"/>
              <a:t>Unverricht</a:t>
            </a:r>
            <a:r>
              <a:rPr lang="cs-CZ" dirty="0" smtClean="0"/>
              <a:t>, TU </a:t>
            </a:r>
            <a:r>
              <a:rPr lang="cs-CZ" dirty="0" err="1" smtClean="0"/>
              <a:t>Dresden</a:t>
            </a:r>
            <a:r>
              <a:rPr lang="cs-CZ" dirty="0" smtClean="0"/>
              <a:t> 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Testování – Provozní chemik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 descr="10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3240360" cy="4320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 praxi</a:t>
            </a:r>
            <a:endParaRPr lang="cs-CZ" dirty="0"/>
          </a:p>
        </p:txBody>
      </p:sp>
      <p:pic>
        <p:nvPicPr>
          <p:cNvPr id="10" name="Obrázek 9" descr="10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852936"/>
            <a:ext cx="2880320" cy="3840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 descr="104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116632"/>
            <a:ext cx="2808312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 descr="104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2996952"/>
            <a:ext cx="2463738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Nedostatek času</a:t>
            </a:r>
          </a:p>
          <a:p>
            <a:r>
              <a:rPr lang="cs-CZ" dirty="0" smtClean="0"/>
              <a:t>Podrobnější školení k tvorbě konceptu a JVU      a ke kritériím hodnocení</a:t>
            </a:r>
          </a:p>
          <a:p>
            <a:r>
              <a:rPr lang="cs-CZ" dirty="0" smtClean="0"/>
              <a:t>Němčina jako pracovní jazyk</a:t>
            </a:r>
          </a:p>
          <a:p>
            <a:endParaRPr lang="cs-CZ" dirty="0" smtClean="0"/>
          </a:p>
          <a:p>
            <a:pPr lvl="2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Problémy v průběhu prací?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Větší zapojení podniků</a:t>
            </a:r>
          </a:p>
          <a:p>
            <a:pPr lvl="1"/>
            <a:r>
              <a:rPr lang="cs-CZ" dirty="0" smtClean="0"/>
              <a:t>Výběr prací</a:t>
            </a:r>
          </a:p>
          <a:p>
            <a:pPr lvl="1"/>
            <a:r>
              <a:rPr lang="cs-CZ" dirty="0" smtClean="0"/>
              <a:t>Podrobná formulace pracovního úkolu se zabudovaným problémem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Větší samostatnost studentů při práci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Diskuze o úkolu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Plánování a organizace činností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Návrh řešení problému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Zhodnocení výsledků, kontrola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Využití, přínos JVU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dirty="0" smtClean="0"/>
              <a:t>Jasný popis znalostí, dovedností, kompetencí</a:t>
            </a:r>
          </a:p>
          <a:p>
            <a:r>
              <a:rPr lang="cs-CZ" dirty="0" smtClean="0"/>
              <a:t>Zřetelná hodnotící kritéria</a:t>
            </a:r>
          </a:p>
          <a:p>
            <a:r>
              <a:rPr lang="cs-CZ" dirty="0" smtClean="0"/>
              <a:t>Využití „prostojů“ při práci</a:t>
            </a:r>
          </a:p>
          <a:p>
            <a:r>
              <a:rPr lang="cs-CZ" dirty="0" smtClean="0"/>
              <a:t>Přenositelnost mezi školami</a:t>
            </a:r>
          </a:p>
          <a:p>
            <a:r>
              <a:rPr lang="cs-CZ" dirty="0" smtClean="0"/>
              <a:t>Změna stylu výuky</a:t>
            </a:r>
          </a:p>
          <a:p>
            <a:r>
              <a:rPr lang="cs-CZ" dirty="0" smtClean="0"/>
              <a:t>Vytvoření náročné časově i organizačně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Využití, přínos JVU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81349" y="3140968"/>
            <a:ext cx="4735655" cy="2970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Děkuji za pozornost</a:t>
            </a:r>
          </a:p>
          <a:p>
            <a:pPr algn="r"/>
            <a:endParaRPr lang="cs-CZ" sz="2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cs-CZ" sz="1600" dirty="0" smtClean="0"/>
              <a:t>Miroslava </a:t>
            </a:r>
            <a:r>
              <a:rPr lang="cs-CZ" sz="1600" dirty="0" err="1" smtClean="0"/>
              <a:t>Katzerová</a:t>
            </a:r>
            <a:endParaRPr lang="cs-CZ" sz="1600" dirty="0" smtClean="0"/>
          </a:p>
          <a:p>
            <a:pPr algn="r"/>
            <a:endParaRPr lang="cs-CZ" sz="1600" dirty="0" smtClean="0"/>
          </a:p>
          <a:p>
            <a:pPr algn="r"/>
            <a:r>
              <a:rPr lang="cs-CZ" sz="1600" dirty="0" smtClean="0"/>
              <a:t>Střední průmyslová škola chemická Pardubice</a:t>
            </a:r>
          </a:p>
          <a:p>
            <a:pPr algn="r"/>
            <a:r>
              <a:rPr lang="cs-CZ" sz="1600" dirty="0" smtClean="0"/>
              <a:t>Poděbradská 94</a:t>
            </a:r>
          </a:p>
          <a:p>
            <a:pPr algn="r"/>
            <a:r>
              <a:rPr lang="cs-CZ" sz="1600" dirty="0" smtClean="0"/>
              <a:t>530 09 Pardubice</a:t>
            </a:r>
          </a:p>
          <a:p>
            <a:pPr algn="r"/>
            <a:endParaRPr lang="cs-CZ" sz="1600" dirty="0" smtClean="0"/>
          </a:p>
          <a:p>
            <a:pPr algn="r"/>
            <a:r>
              <a:rPr lang="cs-CZ" sz="1600" dirty="0" err="1" smtClean="0"/>
              <a:t>katzerova</a:t>
            </a:r>
            <a:r>
              <a:rPr lang="cs-CZ" sz="1600" dirty="0" smtClean="0"/>
              <a:t>@</a:t>
            </a:r>
            <a:r>
              <a:rPr lang="cs-CZ" sz="1600" dirty="0" err="1" smtClean="0"/>
              <a:t>spsch.cz</a:t>
            </a:r>
            <a:endParaRPr lang="cs-CZ" sz="1600" dirty="0" smtClean="0"/>
          </a:p>
          <a:p>
            <a:pPr algn="r"/>
            <a:endParaRPr lang="cs-CZ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700" dirty="0" smtClean="0"/>
              <a:t>Jana Šedová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700" dirty="0" smtClean="0"/>
              <a:t>Marcela Burešová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700" dirty="0" smtClean="0"/>
              <a:t>František Kopecký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700" dirty="0" smtClean="0"/>
              <a:t>Miroslava </a:t>
            </a:r>
            <a:r>
              <a:rPr lang="cs-CZ" sz="2700" dirty="0" err="1" smtClean="0"/>
              <a:t>Katzerová</a:t>
            </a:r>
            <a:endParaRPr lang="cs-CZ" sz="27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cs-CZ" sz="27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700" dirty="0" smtClean="0"/>
              <a:t>Zástupci </a:t>
            </a:r>
            <a:r>
              <a:rPr lang="cs-CZ" sz="2700" dirty="0" err="1" smtClean="0"/>
              <a:t>Synthesia</a:t>
            </a:r>
            <a:r>
              <a:rPr lang="cs-CZ" sz="2700" dirty="0" smtClean="0"/>
              <a:t> a.s.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Metodicko-didaktická pracovní skupina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txBody>
          <a:bodyPr>
            <a:normAutofit/>
          </a:bodyPr>
          <a:lstStyle/>
          <a:p>
            <a:pPr marL="1088136" lvl="2" indent="-457200">
              <a:buNone/>
            </a:pPr>
            <a:endParaRPr lang="cs-CZ" dirty="0" smtClean="0"/>
          </a:p>
          <a:p>
            <a:r>
              <a:rPr lang="cs-CZ" dirty="0" smtClean="0"/>
              <a:t>Návrh pedagogického konceptu pro praktickou výuky více orientovanou na praxi</a:t>
            </a:r>
          </a:p>
          <a:p>
            <a:r>
              <a:rPr lang="cs-CZ" dirty="0" smtClean="0"/>
              <a:t>Vypracování jednotek učení (ve spolupráci       s podniky)</a:t>
            </a:r>
          </a:p>
          <a:p>
            <a:r>
              <a:rPr lang="cs-CZ" dirty="0" smtClean="0"/>
              <a:t>Ověření v praxi (pracoviště v podniku a ve škole)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Úkoly SPŠCH Pardubice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Výběr prací pro obor Aplikovaná chemie a Provozní chemik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Vypracování dvou pedagogických konceptů praktické výuky pro obor </a:t>
            </a:r>
            <a:r>
              <a:rPr lang="cs-CZ" dirty="0" err="1" smtClean="0"/>
              <a:t>ApCH</a:t>
            </a:r>
            <a:r>
              <a:rPr lang="cs-CZ" dirty="0" smtClean="0"/>
              <a:t> a jednoho pro obor Provozní chemik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Zadání pracovního úkolu orientovaného na praxi - pro studenty a instrukce pro učitele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Hodnocení v podniku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Kritéria pro hodnocení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4198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Východisko  </a:t>
            </a:r>
          </a:p>
          <a:p>
            <a:pPr lvl="1"/>
            <a:r>
              <a:rPr lang="cs-CZ" dirty="0" smtClean="0"/>
              <a:t>Práce z učebních plánů pro laboratorní cvičení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Aplikovaná chemie</a:t>
            </a:r>
          </a:p>
          <a:p>
            <a:pPr lvl="1"/>
            <a:r>
              <a:rPr lang="cs-CZ" dirty="0" smtClean="0"/>
              <a:t>Měření viskozity glycerolu v kosmetickém vzorku dvěma metodami</a:t>
            </a:r>
          </a:p>
          <a:p>
            <a:pPr lvl="2">
              <a:buNone/>
            </a:pPr>
            <a:endParaRPr lang="cs-CZ" dirty="0" smtClean="0"/>
          </a:p>
          <a:p>
            <a:pPr lvl="1"/>
            <a:r>
              <a:rPr lang="cs-CZ" dirty="0" smtClean="0"/>
              <a:t>Stanovení 9-anthracen karboxylové kyseliny                (9-ACA) titrací ve finálním produktu při výstupní kontrole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Provozní chemik</a:t>
            </a:r>
          </a:p>
          <a:p>
            <a:pPr lvl="1"/>
            <a:r>
              <a:rPr lang="cs-CZ" dirty="0" smtClean="0"/>
              <a:t>Měření pH vodného roztoku </a:t>
            </a:r>
            <a:r>
              <a:rPr lang="cs-CZ" dirty="0" err="1" smtClean="0"/>
              <a:t>Akarditu</a:t>
            </a:r>
            <a:r>
              <a:rPr lang="cs-CZ" dirty="0" smtClean="0"/>
              <a:t> (N,N-</a:t>
            </a:r>
            <a:r>
              <a:rPr lang="cs-CZ" dirty="0" err="1" smtClean="0"/>
              <a:t>difenyl</a:t>
            </a:r>
            <a:r>
              <a:rPr lang="cs-CZ" dirty="0" smtClean="0"/>
              <a:t>-N-</a:t>
            </a:r>
            <a:r>
              <a:rPr lang="cs-CZ" dirty="0" err="1" smtClean="0"/>
              <a:t>methylmočovina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Výběr prací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 pro obor Aplikovaná chemie</a:t>
            </a:r>
          </a:p>
          <a:p>
            <a:r>
              <a:rPr lang="cs-CZ" dirty="0" smtClean="0"/>
              <a:t>1 pro učební obor Provozní chemik</a:t>
            </a:r>
            <a:br>
              <a:rPr lang="cs-CZ" dirty="0" smtClean="0"/>
            </a:b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Členění konceptu</a:t>
            </a:r>
          </a:p>
          <a:p>
            <a:pPr lvl="2">
              <a:spcAft>
                <a:spcPts val="600"/>
              </a:spcAft>
              <a:buClr>
                <a:schemeClr val="tx2"/>
              </a:buClr>
            </a:pPr>
            <a:r>
              <a:rPr lang="cs-CZ" sz="2400" b="1" dirty="0" smtClean="0">
                <a:solidFill>
                  <a:srgbClr val="0070C0"/>
                </a:solidFill>
              </a:rPr>
              <a:t>Úvodní část </a:t>
            </a:r>
            <a:r>
              <a:rPr lang="cs-CZ" sz="2400" dirty="0" smtClean="0"/>
              <a:t>– typ a obor vzdělání, počet hodin výuky pro danou práci</a:t>
            </a:r>
          </a:p>
          <a:p>
            <a:pPr lvl="2">
              <a:spcAft>
                <a:spcPts val="600"/>
              </a:spcAft>
              <a:buClr>
                <a:schemeClr val="tx2"/>
              </a:buClr>
            </a:pPr>
            <a:r>
              <a:rPr lang="cs-CZ" sz="2400" b="1" dirty="0" smtClean="0">
                <a:solidFill>
                  <a:srgbClr val="0070C0"/>
                </a:solidFill>
              </a:rPr>
              <a:t>Výsledky jednotek učení </a:t>
            </a:r>
            <a:r>
              <a:rPr lang="cs-CZ" sz="2400" dirty="0" smtClean="0"/>
              <a:t>– popis znalostí, dovedností a kompetencí</a:t>
            </a:r>
          </a:p>
          <a:p>
            <a:pPr lvl="2">
              <a:buClr>
                <a:schemeClr val="tx2"/>
              </a:buClr>
            </a:pPr>
            <a:r>
              <a:rPr lang="cs-CZ" sz="2400" b="1" dirty="0" smtClean="0">
                <a:solidFill>
                  <a:srgbClr val="0070C0"/>
                </a:solidFill>
              </a:rPr>
              <a:t>Fáze výukového procesu </a:t>
            </a:r>
            <a:r>
              <a:rPr lang="cs-CZ" sz="2400" dirty="0" smtClean="0"/>
              <a:t>– zadání a analýza úkolu, teorie, kontrola a hodnocení praktického provedení a výsledků</a:t>
            </a:r>
          </a:p>
          <a:p>
            <a:pPr lvl="2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Vypracování pedagogických konceptů praktické výuky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1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Formulace úkolu orientovaného na praxi             s vazbou na průmysl</a:t>
            </a:r>
          </a:p>
          <a:p>
            <a:r>
              <a:rPr lang="cs-CZ" dirty="0" smtClean="0"/>
              <a:t>Pracovní kroky</a:t>
            </a:r>
          </a:p>
          <a:p>
            <a:pPr lvl="2">
              <a:buClr>
                <a:schemeClr val="tx2"/>
              </a:buClr>
            </a:pPr>
            <a:r>
              <a:rPr lang="cs-CZ" sz="2500" dirty="0" smtClean="0"/>
              <a:t>Úkol a jeho analýza</a:t>
            </a:r>
          </a:p>
          <a:p>
            <a:pPr lvl="2">
              <a:buClr>
                <a:schemeClr val="tx2"/>
              </a:buClr>
            </a:pPr>
            <a:r>
              <a:rPr lang="cs-CZ" sz="2500" dirty="0" smtClean="0"/>
              <a:t>Přístroje, zařízení a chemikálie</a:t>
            </a:r>
          </a:p>
          <a:p>
            <a:pPr lvl="2">
              <a:buClr>
                <a:schemeClr val="tx2"/>
              </a:buClr>
            </a:pPr>
            <a:r>
              <a:rPr lang="cs-CZ" sz="2500" dirty="0" smtClean="0"/>
              <a:t>Postup</a:t>
            </a:r>
          </a:p>
          <a:p>
            <a:pPr lvl="2">
              <a:spcAft>
                <a:spcPts val="1200"/>
              </a:spcAft>
              <a:buClr>
                <a:schemeClr val="tx2"/>
              </a:buClr>
            </a:pPr>
            <a:r>
              <a:rPr lang="cs-CZ" sz="2500" dirty="0" smtClean="0"/>
              <a:t>Zhodnocení výsledků</a:t>
            </a:r>
          </a:p>
          <a:p>
            <a:r>
              <a:rPr lang="cs-CZ" dirty="0" smtClean="0"/>
              <a:t>Odborné znalosti, dovednosti, kompetence</a:t>
            </a:r>
          </a:p>
          <a:p>
            <a:pPr lvl="2">
              <a:buClr>
                <a:schemeClr val="accent1"/>
              </a:buClr>
            </a:pPr>
            <a:r>
              <a:rPr lang="cs-CZ" sz="2500" dirty="0" smtClean="0"/>
              <a:t>Jejich výčet pro jednotlivé pracovní kroky</a:t>
            </a:r>
          </a:p>
          <a:p>
            <a:pPr lvl="2">
              <a:buClr>
                <a:schemeClr val="accent1"/>
              </a:buClr>
            </a:pPr>
            <a:r>
              <a:rPr lang="cs-CZ" sz="2500" dirty="0" smtClean="0"/>
              <a:t>Popis vazby na přírodní vědy (teoretický úvod)</a:t>
            </a:r>
          </a:p>
          <a:p>
            <a:pPr lvl="2">
              <a:buClr>
                <a:schemeClr val="accent1"/>
              </a:buClr>
            </a:pPr>
            <a:r>
              <a:rPr lang="cs-CZ" sz="2500" dirty="0" smtClean="0"/>
              <a:t>Technologický kontext (popis a funkce měřicích přístrojů)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Instrukce pro učitele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Formulace úkolu orientovaného na praxi</a:t>
            </a:r>
          </a:p>
          <a:p>
            <a:r>
              <a:rPr lang="cs-CZ" dirty="0" smtClean="0"/>
              <a:t>Vazba na průmysl</a:t>
            </a:r>
          </a:p>
          <a:p>
            <a:r>
              <a:rPr lang="cs-CZ" dirty="0" smtClean="0"/>
              <a:t>Přístroje a chemikálie</a:t>
            </a:r>
          </a:p>
          <a:p>
            <a:r>
              <a:rPr lang="cs-CZ" dirty="0" smtClean="0"/>
              <a:t>Pracovní postup</a:t>
            </a:r>
          </a:p>
          <a:p>
            <a:r>
              <a:rPr lang="cs-CZ" dirty="0" smtClean="0"/>
              <a:t>Zhodnocení výsledků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Zadání pracovního úkolu pro studenty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00000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Měření viskozity glycerolu v kosmetickém vzorku dvěma metodami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Pracoviště: laboratoř fyzikální chemie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11. 5. 2015 odpoledne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2 studenti 3. ročníku</a:t>
            </a:r>
            <a:br>
              <a:rPr lang="cs-CZ" dirty="0" smtClean="0"/>
            </a:br>
            <a:endParaRPr lang="cs-CZ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Stanovení 9-anthracen karboxylové kyseliny (9-ACA)   titrací ve finálním produktu při výstupní kontrole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Pracoviště: VÚOS, a.s., laboratoř CETA (Centrum ekologie, toxikologie a analytiky)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12. 5. 2015 dopoledne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1 student 3. ročníku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Hodnotitelé</a:t>
            </a:r>
            <a:endParaRPr lang="cs-CZ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err="1" smtClean="0"/>
              <a:t>Anke</a:t>
            </a:r>
            <a:r>
              <a:rPr lang="cs-CZ" dirty="0" smtClean="0"/>
              <a:t> </a:t>
            </a:r>
            <a:r>
              <a:rPr lang="cs-CZ" dirty="0" err="1" smtClean="0"/>
              <a:t>Menning</a:t>
            </a:r>
            <a:r>
              <a:rPr lang="cs-CZ" dirty="0" smtClean="0"/>
              <a:t>, SBG </a:t>
            </a:r>
            <a:r>
              <a:rPr lang="cs-CZ" dirty="0" err="1" smtClean="0"/>
              <a:t>Dresden</a:t>
            </a:r>
            <a:r>
              <a:rPr lang="cs-CZ" dirty="0" smtClean="0"/>
              <a:t>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err="1" smtClean="0"/>
              <a:t>Ines</a:t>
            </a:r>
            <a:r>
              <a:rPr lang="cs-CZ" dirty="0" smtClean="0"/>
              <a:t> </a:t>
            </a:r>
            <a:r>
              <a:rPr lang="cs-CZ" dirty="0" err="1" smtClean="0"/>
              <a:t>Unverricht</a:t>
            </a:r>
            <a:r>
              <a:rPr lang="cs-CZ" dirty="0" smtClean="0"/>
              <a:t>, TU </a:t>
            </a:r>
            <a:r>
              <a:rPr lang="cs-CZ" dirty="0" err="1" smtClean="0"/>
              <a:t>Dresden</a:t>
            </a:r>
            <a:r>
              <a:rPr lang="cs-CZ" dirty="0" smtClean="0"/>
              <a:t>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b="1" dirty="0" smtClean="0"/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endParaRPr lang="cs-CZ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– Aplikovaná chemie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1474</TotalTime>
  <Words>387</Words>
  <Application>Microsoft Office PowerPoint</Application>
  <PresentationFormat>Předvádění na obrazovce (4:3)</PresentationFormat>
  <Paragraphs>122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Projekt TraWi Přenos zkušeností při návrhu praxe orientované na podnikání ve školních vzdělávacích systémech  Pedagogický koncept praktické výuky, jednotky výsledků učení a jejich testování </vt:lpstr>
      <vt:lpstr>Metodicko-didaktická pracovní skupina</vt:lpstr>
      <vt:lpstr>Úkoly SPŠCH Pardubice</vt:lpstr>
      <vt:lpstr>Časový harmonogram</vt:lpstr>
      <vt:lpstr>Výběr prací  </vt:lpstr>
      <vt:lpstr>Vypracování pedagogických konceptů praktické výuky </vt:lpstr>
      <vt:lpstr>Instrukce pro učitele  </vt:lpstr>
      <vt:lpstr>Zadání pracovního úkolu pro studenty  </vt:lpstr>
      <vt:lpstr>Testování – Aplikovaná chemie</vt:lpstr>
      <vt:lpstr>Testování – Provozní chemik </vt:lpstr>
      <vt:lpstr>Testování v praxi</vt:lpstr>
      <vt:lpstr>Problémy v průběhu prací?</vt:lpstr>
      <vt:lpstr>Využití, přínos JVU</vt:lpstr>
      <vt:lpstr>Využití, přínos JVU</vt:lpstr>
      <vt:lpstr>Prezentace aplikace PowerPoint</vt:lpstr>
    </vt:vector>
  </TitlesOfParts>
  <Company>Firma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TraWi</dc:title>
  <dc:creator>Ka</dc:creator>
  <cp:lastModifiedBy>Ganimed 01</cp:lastModifiedBy>
  <cp:revision>165</cp:revision>
  <dcterms:created xsi:type="dcterms:W3CDTF">2013-11-26T08:33:45Z</dcterms:created>
  <dcterms:modified xsi:type="dcterms:W3CDTF">2015-06-10T13:01:26Z</dcterms:modified>
</cp:coreProperties>
</file>