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12" r:id="rId2"/>
    <p:sldId id="409" r:id="rId3"/>
    <p:sldId id="408" r:id="rId4"/>
    <p:sldId id="415" r:id="rId5"/>
    <p:sldId id="411" r:id="rId6"/>
    <p:sldId id="400" r:id="rId7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rgbClr val="006600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rgbClr val="006600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rgbClr val="006600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rgbClr val="006600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rgbClr val="0066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kern="1200">
        <a:solidFill>
          <a:srgbClr val="0066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kern="1200">
        <a:solidFill>
          <a:srgbClr val="0066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kern="1200">
        <a:solidFill>
          <a:srgbClr val="0066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kern="1200">
        <a:solidFill>
          <a:srgbClr val="0066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99"/>
    <a:srgbClr val="666699"/>
    <a:srgbClr val="006600"/>
    <a:srgbClr val="000066"/>
    <a:srgbClr val="008000"/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8" autoAdjust="0"/>
    <p:restoredTop sz="88534" autoAdjust="0"/>
  </p:normalViewPr>
  <p:slideViewPr>
    <p:cSldViewPr>
      <p:cViewPr varScale="1">
        <p:scale>
          <a:sx n="110" d="100"/>
          <a:sy n="110" d="100"/>
        </p:scale>
        <p:origin x="11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6A7D9DF-BFE4-4B96-AE7C-CD66FF08D62C}" type="datetimeFigureOut">
              <a:rPr lang="cs-CZ"/>
              <a:pPr>
                <a:defRPr/>
              </a:pPr>
              <a:t>27.5.2016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EC4879-947C-473F-BB75-9C6A714DBF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3720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A1556B2-3B7C-4F4F-AFE8-A5A34D6848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5264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1556B2-3B7C-4F4F-AFE8-A5A34D68482B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8146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1556B2-3B7C-4F4F-AFE8-A5A34D68482B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2252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smtClean="0"/>
          </a:p>
        </p:txBody>
      </p:sp>
      <p:sp>
        <p:nvSpPr>
          <p:cNvPr id="23556" name="Zástupný symbol pro číslo snímku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9AF56F0-16AF-42AA-8B2F-6B500F87AC14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3</a:t>
            </a:fld>
            <a:endParaRPr lang="cs-CZ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38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smtClean="0"/>
          </a:p>
        </p:txBody>
      </p:sp>
      <p:sp>
        <p:nvSpPr>
          <p:cNvPr id="23556" name="Zástupný symbol pro číslo snímku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9AF56F0-16AF-42AA-8B2F-6B500F87AC14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4</a:t>
            </a:fld>
            <a:endParaRPr lang="cs-CZ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05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smtClean="0"/>
          </a:p>
        </p:txBody>
      </p:sp>
      <p:sp>
        <p:nvSpPr>
          <p:cNvPr id="23556" name="Zástupný symbol pro číslo snímku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9AF56F0-16AF-42AA-8B2F-6B500F87AC14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5</a:t>
            </a:fld>
            <a:endParaRPr lang="cs-CZ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76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 altLang="cs-CZ" smtClean="0"/>
          </a:p>
        </p:txBody>
      </p:sp>
      <p:sp>
        <p:nvSpPr>
          <p:cNvPr id="23556" name="Zástupný symbol pro číslo snímku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9AF56F0-16AF-42AA-8B2F-6B500F87AC14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6</a:t>
            </a:fld>
            <a:endParaRPr lang="cs-CZ" altLang="cs-CZ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65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3200A-E84C-4556-B978-4B7713D2A5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34579-B807-4C80-8A4C-34D8EBF1D9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D9109-E90A-41EF-8DFD-CFFB8EA237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CE21F-CD4A-42A2-803C-9E8B69BB86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26A5B-1277-409C-AA08-D4F528D9BF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2B983-F092-4798-9A71-B8FCAA9686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2154-638B-46A4-B655-DAD85AE31D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095AE-93F6-4F9E-A1BE-05640FAB4B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6371A-5489-4556-8A7E-600DD2806E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D62A5-CC34-4046-9CFC-F910AD5F27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01099-5D5A-4A01-86EF-AEF0AE2DBC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8969176-12DC-462C-B0AD-38A1C989C8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cs-CZ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cs-CZ" dirty="0" smtClean="0"/>
              <a:t>Setkání </a:t>
            </a:r>
            <a:r>
              <a:rPr lang="cs-CZ" dirty="0"/>
              <a:t>expertní skupiny </a:t>
            </a:r>
            <a:endParaRPr lang="cs-CZ" dirty="0" smtClean="0"/>
          </a:p>
          <a:p>
            <a:pPr marL="0" indent="0" algn="ctr">
              <a:buFontTx/>
              <a:buNone/>
              <a:defRPr/>
            </a:pPr>
            <a:r>
              <a:rPr lang="cs-CZ" dirty="0" smtClean="0"/>
              <a:t>v </a:t>
            </a:r>
            <a:r>
              <a:rPr lang="cs-CZ" dirty="0"/>
              <a:t>rámci partnerské sítě </a:t>
            </a:r>
            <a:r>
              <a:rPr lang="cs-CZ" dirty="0" err="1"/>
              <a:t>TTnet</a:t>
            </a:r>
            <a:r>
              <a:rPr lang="cs-CZ" dirty="0"/>
              <a:t> </a:t>
            </a:r>
            <a:endParaRPr lang="cs-CZ" dirty="0" smtClean="0"/>
          </a:p>
          <a:p>
            <a:pPr marL="0" indent="0" algn="ctr">
              <a:buFontTx/>
              <a:buNone/>
              <a:defRPr/>
            </a:pPr>
            <a:endParaRPr lang="cs-CZ" dirty="0" smtClean="0"/>
          </a:p>
          <a:p>
            <a:pPr marL="0" indent="0" algn="ctr">
              <a:buFontTx/>
              <a:buNone/>
              <a:defRPr/>
            </a:pPr>
            <a:endParaRPr lang="cs-CZ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Téma - polytechnické vzdělávání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FontTx/>
              <a:buNone/>
              <a:defRPr/>
            </a:pPr>
            <a:endParaRPr lang="cs-CZ" sz="2800" b="1" dirty="0" smtClean="0"/>
          </a:p>
          <a:p>
            <a:pPr marL="0" indent="0" algn="r">
              <a:buFontTx/>
              <a:buNone/>
              <a:defRPr/>
            </a:pPr>
            <a:endParaRPr lang="cs-CZ" sz="2800" b="1" dirty="0" smtClean="0"/>
          </a:p>
          <a:p>
            <a:pPr marL="0" indent="0" algn="r">
              <a:buFontTx/>
              <a:buNone/>
              <a:defRPr/>
            </a:pPr>
            <a:r>
              <a:rPr lang="cs-CZ" sz="1600" dirty="0" smtClean="0"/>
              <a:t>Ing. Tomáš CIMBÁLNÍK </a:t>
            </a:r>
          </a:p>
          <a:p>
            <a:pPr marL="0" indent="0" algn="r">
              <a:buFontTx/>
              <a:buNone/>
              <a:defRPr/>
            </a:pPr>
            <a:r>
              <a:rPr lang="cs-CZ" sz="1600" dirty="0" smtClean="0"/>
              <a:t>Mgr. Petr Paníček</a:t>
            </a:r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Praha, 25. 5. 2016 </a:t>
            </a:r>
            <a:endParaRPr lang="cs-CZ" sz="16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068" y="265626"/>
            <a:ext cx="2374918" cy="94956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92" y="381716"/>
            <a:ext cx="1756954" cy="76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540" y="1952836"/>
            <a:ext cx="8229600" cy="457250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000" dirty="0" smtClean="0"/>
              <a:t>Evropa 2020 -  Strategický rámec evropské spolupráce v oblasti vzdělávání a odborné přípravy.</a:t>
            </a:r>
          </a:p>
          <a:p>
            <a:pPr marL="0" indent="0">
              <a:buFontTx/>
              <a:buNone/>
              <a:defRPr/>
            </a:pPr>
            <a:endParaRPr lang="cs-CZ" sz="2000" dirty="0" smtClean="0"/>
          </a:p>
          <a:p>
            <a:pPr marL="0" indent="0">
              <a:buFontTx/>
              <a:buNone/>
              <a:defRPr/>
            </a:pPr>
            <a:r>
              <a:rPr lang="cs-CZ" sz="2000" dirty="0" smtClean="0"/>
              <a:t>Dlouhodobý záměr vzdělávání a rozvoje vzdělávací soustavy ČR       na období 2015 – 2020.</a:t>
            </a:r>
            <a:endParaRPr lang="cs-CZ" sz="2000" strike="sngStrike" dirty="0" smtClean="0"/>
          </a:p>
          <a:p>
            <a:pPr marL="0" indent="0">
              <a:buFontTx/>
              <a:buNone/>
              <a:defRPr/>
            </a:pPr>
            <a:endParaRPr lang="cs-CZ" sz="2800" dirty="0" smtClean="0"/>
          </a:p>
          <a:p>
            <a:pPr marL="0" indent="0">
              <a:spcAft>
                <a:spcPts val="1200"/>
              </a:spcAft>
              <a:buFontTx/>
              <a:buNone/>
              <a:defRPr/>
            </a:pPr>
            <a:r>
              <a:rPr lang="cs-CZ" sz="2000" i="1" dirty="0" smtClean="0"/>
              <a:t>Základní dokumenty OP (OP VVV):</a:t>
            </a:r>
          </a:p>
          <a:p>
            <a:pPr marL="0" indent="0">
              <a:buNone/>
              <a:defRPr/>
            </a:pPr>
            <a:r>
              <a:rPr lang="cs-CZ" sz="2000" dirty="0" err="1" smtClean="0"/>
              <a:t>IPo</a:t>
            </a:r>
            <a:r>
              <a:rPr lang="cs-CZ" sz="2000" dirty="0" smtClean="0"/>
              <a:t> </a:t>
            </a:r>
            <a:r>
              <a:rPr lang="cs-CZ" sz="2000" dirty="0"/>
              <a:t>– Krajské akční </a:t>
            </a:r>
            <a:r>
              <a:rPr lang="cs-CZ" sz="2000" dirty="0" smtClean="0"/>
              <a:t>plánování (KAP)</a:t>
            </a:r>
            <a:endParaRPr lang="cs-CZ" sz="2000" dirty="0"/>
          </a:p>
          <a:p>
            <a:pPr marL="0" indent="0">
              <a:buFontTx/>
              <a:buNone/>
              <a:defRPr/>
            </a:pPr>
            <a:r>
              <a:rPr lang="cs-CZ" sz="2000" dirty="0" err="1" smtClean="0"/>
              <a:t>IPs</a:t>
            </a:r>
            <a:r>
              <a:rPr lang="cs-CZ" sz="2000" dirty="0" smtClean="0"/>
              <a:t> – Podpora krajského akčního plánování (P-KAP)</a:t>
            </a:r>
          </a:p>
          <a:p>
            <a:pPr marL="0" indent="0">
              <a:buFontTx/>
              <a:buNone/>
              <a:defRPr/>
            </a:pPr>
            <a:endParaRPr lang="cs-CZ" sz="2400" dirty="0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287524" y="1016732"/>
            <a:ext cx="8373616" cy="504056"/>
          </a:xfrm>
          <a:solidFill>
            <a:srgbClr val="FFFFFF"/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ts val="600"/>
              </a:spcBef>
              <a:defRPr/>
            </a:pPr>
            <a:r>
              <a:rPr lang="cs-CZ" altLang="cs-CZ" sz="2200" b="1" dirty="0" smtClean="0">
                <a:solidFill>
                  <a:srgbClr val="666699"/>
                </a:solidFill>
              </a:rPr>
              <a:t>Proč mluvíme o polytechnickém vzdělávání?</a:t>
            </a:r>
            <a:endParaRPr lang="cs-CZ" altLang="cs-CZ" sz="2200" b="1" dirty="0">
              <a:solidFill>
                <a:srgbClr val="666699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252000"/>
            <a:ext cx="1756954" cy="768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87524" y="1052736"/>
            <a:ext cx="8605837" cy="4674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200" b="1" dirty="0" smtClean="0">
                <a:solidFill>
                  <a:srgbClr val="666699"/>
                </a:solidFill>
              </a:rPr>
              <a:t>Proč mluvíme o polytechnickém vzdělávání?</a:t>
            </a:r>
          </a:p>
          <a:p>
            <a:pPr>
              <a:buFont typeface="Arial Unicode MS" pitchFamily="34" charset="-128"/>
              <a:buNone/>
              <a:defRPr/>
            </a:pPr>
            <a:endParaRPr lang="cs-CZ" altLang="cs-CZ" sz="22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buFont typeface="Arial Unicode MS" pitchFamily="34" charset="-128"/>
              <a:buNone/>
              <a:defRPr/>
            </a:pPr>
            <a:r>
              <a:rPr lang="cs-CZ" altLang="cs-CZ" sz="2200" dirty="0">
                <a:solidFill>
                  <a:schemeClr val="tx1"/>
                </a:solidFill>
              </a:rPr>
              <a:t>	</a:t>
            </a:r>
          </a:p>
          <a:p>
            <a:pPr>
              <a:spcBef>
                <a:spcPts val="1800"/>
              </a:spcBef>
              <a:buFont typeface="Arial Unicode MS" pitchFamily="34" charset="-128"/>
              <a:buNone/>
              <a:defRPr/>
            </a:pPr>
            <a:endParaRPr lang="cs-CZ" altLang="cs-CZ" sz="22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endParaRPr lang="cs-CZ" altLang="cs-CZ" sz="2000" dirty="0">
              <a:solidFill>
                <a:schemeClr val="tx1"/>
              </a:solidFill>
            </a:endParaRPr>
          </a:p>
          <a:p>
            <a:pPr>
              <a:spcBef>
                <a:spcPct val="10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5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40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80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23528" y="1808820"/>
            <a:ext cx="8676964" cy="504918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buFont typeface="Arial Unicode MS" pitchFamily="34" charset="-128"/>
              <a:buNone/>
            </a:pPr>
            <a:endParaRPr lang="cs-CZ" sz="1800" dirty="0" smtClean="0"/>
          </a:p>
          <a:p>
            <a:pPr>
              <a:spcBef>
                <a:spcPct val="10000"/>
              </a:spcBef>
              <a:buFont typeface="Arial Unicode MS" pitchFamily="34" charset="-128"/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>
              <a:spcBef>
                <a:spcPct val="10000"/>
              </a:spcBef>
              <a:buFont typeface="Arial Unicode MS" pitchFamily="34" charset="-128"/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Projekt </a:t>
            </a:r>
            <a:r>
              <a:rPr lang="cs-CZ" sz="2000" dirty="0">
                <a:solidFill>
                  <a:schemeClr val="tx1"/>
                </a:solidFill>
              </a:rPr>
              <a:t>P-KAP je zaměřen na podporu vzdělávání na  středních </a:t>
            </a:r>
            <a:r>
              <a:rPr lang="cs-CZ" sz="2000" dirty="0" smtClean="0">
                <a:solidFill>
                  <a:schemeClr val="tx1"/>
                </a:solidFill>
              </a:rPr>
              <a:t>školách a </a:t>
            </a:r>
            <a:r>
              <a:rPr lang="cs-CZ" sz="2000" dirty="0">
                <a:solidFill>
                  <a:schemeClr val="tx1"/>
                </a:solidFill>
              </a:rPr>
              <a:t>vyšších odborných školách a akcentuje soulad se vzdělávací strategií MŠMT. Má za cíl zajistit metodickou a supervizní podporu při využívání akčního plánování na úrovni kraje </a:t>
            </a:r>
            <a:r>
              <a:rPr lang="cs-CZ" sz="2000" dirty="0" smtClean="0">
                <a:solidFill>
                  <a:schemeClr val="tx1"/>
                </a:solidFill>
              </a:rPr>
              <a:t>a </a:t>
            </a:r>
            <a:r>
              <a:rPr lang="cs-CZ" sz="2000" dirty="0">
                <a:solidFill>
                  <a:schemeClr val="tx1"/>
                </a:solidFill>
              </a:rPr>
              <a:t>škol. </a:t>
            </a:r>
            <a:endParaRPr lang="cs-CZ" sz="2000" dirty="0" smtClean="0">
              <a:solidFill>
                <a:schemeClr val="tx1"/>
              </a:solidFill>
            </a:endParaRPr>
          </a:p>
          <a:p>
            <a:pPr>
              <a:spcBef>
                <a:spcPct val="10000"/>
              </a:spcBef>
              <a:buFont typeface="Arial Unicode MS" pitchFamily="34" charset="-128"/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>
              <a:spcBef>
                <a:spcPct val="10000"/>
              </a:spcBef>
              <a:buFont typeface="Arial Unicode MS" pitchFamily="34" charset="-128"/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Jedním z podporovaných klíčových témat projektu, tzv. oblasti </a:t>
            </a:r>
            <a:r>
              <a:rPr lang="cs-CZ" sz="2000" dirty="0" smtClean="0">
                <a:solidFill>
                  <a:schemeClr val="tx1"/>
                </a:solidFill>
              </a:rPr>
              <a:t>intervence, </a:t>
            </a:r>
            <a:r>
              <a:rPr lang="cs-CZ" sz="2000" dirty="0" smtClean="0">
                <a:solidFill>
                  <a:schemeClr val="tx1"/>
                </a:solidFill>
              </a:rPr>
              <a:t>je </a:t>
            </a:r>
            <a:r>
              <a:rPr lang="cs-CZ" sz="2000" b="1" dirty="0" smtClean="0">
                <a:solidFill>
                  <a:schemeClr val="tx1"/>
                </a:solidFill>
              </a:rPr>
              <a:t>polytechnické vzdělávání</a:t>
            </a:r>
            <a:r>
              <a:rPr lang="cs-CZ" sz="2000" dirty="0" smtClean="0">
                <a:solidFill>
                  <a:schemeClr val="tx1"/>
                </a:solidFill>
              </a:rPr>
              <a:t>, které v </a:t>
            </a:r>
            <a:r>
              <a:rPr lang="cs-CZ" sz="2000" dirty="0" smtClean="0">
                <a:solidFill>
                  <a:schemeClr val="tx1"/>
                </a:solidFill>
              </a:rPr>
              <a:t>obsahuje:</a:t>
            </a:r>
          </a:p>
          <a:p>
            <a:pPr marL="342900" indent="-342900">
              <a:spcBef>
                <a:spcPct val="100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</a:rPr>
              <a:t>vzdělávání </a:t>
            </a:r>
            <a:r>
              <a:rPr lang="cs-CZ" sz="2000" dirty="0" smtClean="0">
                <a:solidFill>
                  <a:schemeClr val="tx1"/>
                </a:solidFill>
              </a:rPr>
              <a:t>přírodovědné,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ct val="100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</a:rPr>
              <a:t>technické </a:t>
            </a:r>
            <a:r>
              <a:rPr lang="cs-CZ" sz="2000" dirty="0" smtClean="0">
                <a:solidFill>
                  <a:schemeClr val="tx1"/>
                </a:solidFill>
              </a:rPr>
              <a:t>a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ct val="100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</a:rPr>
              <a:t>environmentální  a zároveň </a:t>
            </a:r>
            <a:r>
              <a:rPr lang="cs-CZ" sz="2000" dirty="0" smtClean="0">
                <a:solidFill>
                  <a:schemeClr val="tx1"/>
                </a:solidFill>
              </a:rPr>
              <a:t>je </a:t>
            </a:r>
            <a:endParaRPr lang="cs-CZ" sz="2000" dirty="0" smtClean="0">
              <a:solidFill>
                <a:schemeClr val="tx1"/>
              </a:solidFill>
            </a:endParaRPr>
          </a:p>
          <a:p>
            <a:pPr>
              <a:spcBef>
                <a:spcPct val="10000"/>
              </a:spcBef>
            </a:pPr>
            <a:r>
              <a:rPr lang="cs-CZ" sz="2000" dirty="0" smtClean="0">
                <a:solidFill>
                  <a:schemeClr val="tx1"/>
                </a:solidFill>
              </a:rPr>
              <a:t>tématem </a:t>
            </a:r>
            <a:r>
              <a:rPr lang="cs-CZ" sz="2000" dirty="0" smtClean="0">
                <a:solidFill>
                  <a:schemeClr val="tx1"/>
                </a:solidFill>
              </a:rPr>
              <a:t>průřezovým, které v sobě zahrnuje všechny úrovně vzdělávání.</a:t>
            </a:r>
            <a:endParaRPr lang="cs-CZ" altLang="cs-CZ" sz="20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80000"/>
              </a:spcBef>
              <a:buFont typeface="Arial Unicode MS" pitchFamily="34" charset="-128"/>
              <a:buNone/>
            </a:pPr>
            <a:endParaRPr lang="cs-CZ" altLang="cs-CZ" sz="18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Arial Unicode MS" pitchFamily="34" charset="-128"/>
              <a:buNone/>
            </a:pP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252000"/>
            <a:ext cx="1756954" cy="768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87524" y="1052736"/>
            <a:ext cx="8605837" cy="4674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200" b="1" dirty="0" smtClean="0">
                <a:solidFill>
                  <a:srgbClr val="666699"/>
                </a:solidFill>
              </a:rPr>
              <a:t>Proč mluvíme o polytechnickém vzdělávání?</a:t>
            </a:r>
          </a:p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endParaRPr lang="cs-CZ" altLang="cs-CZ" sz="2200" b="1" dirty="0">
              <a:solidFill>
                <a:srgbClr val="666699"/>
              </a:solidFill>
            </a:endParaRPr>
          </a:p>
          <a:p>
            <a:pPr>
              <a:buFont typeface="Arial Unicode MS" pitchFamily="34" charset="-128"/>
              <a:buNone/>
              <a:defRPr/>
            </a:pPr>
            <a:endParaRPr lang="cs-CZ" altLang="cs-CZ" sz="22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buFont typeface="Arial Unicode MS" pitchFamily="34" charset="-128"/>
              <a:buNone/>
              <a:defRPr/>
            </a:pPr>
            <a:r>
              <a:rPr lang="cs-CZ" altLang="cs-CZ" sz="2200" dirty="0">
                <a:solidFill>
                  <a:schemeClr val="tx1"/>
                </a:solidFill>
              </a:rPr>
              <a:t>	</a:t>
            </a:r>
          </a:p>
          <a:p>
            <a:pPr>
              <a:spcBef>
                <a:spcPts val="1800"/>
              </a:spcBef>
              <a:buFont typeface="Arial Unicode MS" pitchFamily="34" charset="-128"/>
              <a:buNone/>
              <a:defRPr/>
            </a:pPr>
            <a:endParaRPr lang="cs-CZ" altLang="cs-CZ" sz="22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endParaRPr lang="cs-CZ" altLang="cs-CZ" sz="2000" dirty="0">
              <a:solidFill>
                <a:schemeClr val="tx1"/>
              </a:solidFill>
            </a:endParaRPr>
          </a:p>
          <a:p>
            <a:pPr>
              <a:spcBef>
                <a:spcPct val="10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5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40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80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51520" y="1808820"/>
            <a:ext cx="8748972" cy="4752528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buFont typeface="Arial Unicode MS" pitchFamily="34" charset="-128"/>
              <a:buNone/>
            </a:pPr>
            <a:r>
              <a:rPr lang="cs-CZ" sz="1800" b="1" dirty="0" smtClean="0">
                <a:solidFill>
                  <a:schemeClr val="tx1"/>
                </a:solidFill>
              </a:rPr>
              <a:t>Klíčová </a:t>
            </a:r>
            <a:r>
              <a:rPr lang="cs-CZ" sz="1800" b="1" dirty="0" smtClean="0">
                <a:solidFill>
                  <a:schemeClr val="tx1"/>
                </a:solidFill>
              </a:rPr>
              <a:t>témata projektu P-KAP:</a:t>
            </a:r>
            <a:endParaRPr lang="cs-CZ" altLang="cs-CZ" sz="1800" b="1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</a:rPr>
              <a:t>Podpora kompetencí k podnikavosti, iniciativě a </a:t>
            </a:r>
            <a:r>
              <a:rPr lang="cs-CZ" sz="1600" dirty="0" smtClean="0">
                <a:solidFill>
                  <a:schemeClr val="tx1"/>
                </a:solidFill>
              </a:rPr>
              <a:t>kreativitě, *</a:t>
            </a:r>
            <a:endParaRPr lang="cs-CZ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b="1" dirty="0" smtClean="0">
                <a:solidFill>
                  <a:schemeClr val="tx1"/>
                </a:solidFill>
              </a:rPr>
              <a:t>Podpora </a:t>
            </a:r>
            <a:r>
              <a:rPr lang="cs-CZ" sz="1600" b="1" dirty="0">
                <a:solidFill>
                  <a:schemeClr val="tx1"/>
                </a:solidFill>
              </a:rPr>
              <a:t>polytechnického </a:t>
            </a:r>
            <a:r>
              <a:rPr lang="cs-CZ" sz="1600" b="1" dirty="0" smtClean="0">
                <a:solidFill>
                  <a:schemeClr val="tx1"/>
                </a:solidFill>
              </a:rPr>
              <a:t>vzdělávání</a:t>
            </a:r>
            <a:r>
              <a:rPr lang="cs-CZ" sz="1600" b="1" i="1" dirty="0" smtClean="0">
                <a:solidFill>
                  <a:schemeClr val="tx1"/>
                </a:solidFill>
              </a:rPr>
              <a:t>, </a:t>
            </a:r>
            <a:r>
              <a:rPr lang="cs-CZ" sz="1600" dirty="0" smtClean="0">
                <a:solidFill>
                  <a:schemeClr val="tx1"/>
                </a:solidFill>
              </a:rPr>
              <a:t>*</a:t>
            </a:r>
            <a:endParaRPr lang="cs-CZ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</a:rPr>
              <a:t>Podpora </a:t>
            </a:r>
            <a:r>
              <a:rPr lang="cs-CZ" sz="1600" dirty="0">
                <a:solidFill>
                  <a:schemeClr val="tx1"/>
                </a:solidFill>
              </a:rPr>
              <a:t>odborného vzdělávání včetně spolupráce škol a </a:t>
            </a:r>
            <a:r>
              <a:rPr lang="cs-CZ" sz="1600" dirty="0" smtClean="0">
                <a:solidFill>
                  <a:schemeClr val="tx1"/>
                </a:solidFill>
              </a:rPr>
              <a:t>zaměstnavatelů,</a:t>
            </a:r>
            <a:endParaRPr lang="cs-CZ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</a:rPr>
              <a:t>Rozvoj </a:t>
            </a:r>
            <a:r>
              <a:rPr lang="cs-CZ" sz="1600" dirty="0">
                <a:solidFill>
                  <a:schemeClr val="tx1"/>
                </a:solidFill>
              </a:rPr>
              <a:t>kariérového </a:t>
            </a:r>
            <a:r>
              <a:rPr lang="cs-CZ" sz="1600" dirty="0" smtClean="0">
                <a:solidFill>
                  <a:schemeClr val="tx1"/>
                </a:solidFill>
              </a:rPr>
              <a:t>poradenství, *</a:t>
            </a:r>
            <a:endParaRPr lang="cs-CZ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</a:rPr>
              <a:t>Rozvoj </a:t>
            </a:r>
            <a:r>
              <a:rPr lang="cs-CZ" sz="1600" dirty="0">
                <a:solidFill>
                  <a:schemeClr val="tx1"/>
                </a:solidFill>
              </a:rPr>
              <a:t>škol jako center </a:t>
            </a:r>
            <a:r>
              <a:rPr lang="cs-CZ" sz="1600" dirty="0" smtClean="0">
                <a:solidFill>
                  <a:schemeClr val="tx1"/>
                </a:solidFill>
              </a:rPr>
              <a:t>Celoživotního učení,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</a:rPr>
              <a:t>Podpora inkluze,</a:t>
            </a:r>
            <a:endParaRPr lang="cs-CZ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</a:rPr>
              <a:t>Infrastruktura </a:t>
            </a:r>
            <a:r>
              <a:rPr lang="cs-CZ" sz="1600" dirty="0">
                <a:solidFill>
                  <a:schemeClr val="tx1"/>
                </a:solidFill>
              </a:rPr>
              <a:t>SŠ a </a:t>
            </a:r>
            <a:r>
              <a:rPr lang="cs-CZ" sz="1600" dirty="0" smtClean="0">
                <a:solidFill>
                  <a:schemeClr val="tx1"/>
                </a:solidFill>
              </a:rPr>
              <a:t>VOŠ.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800" b="1" dirty="0" smtClean="0">
                <a:solidFill>
                  <a:schemeClr val="tx1"/>
                </a:solidFill>
              </a:rPr>
              <a:t>Nepovinná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</a:rPr>
              <a:t>témata:</a:t>
            </a:r>
            <a:endParaRPr lang="cs-CZ" sz="1800" b="1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</a:rPr>
              <a:t>Rozvoj </a:t>
            </a:r>
            <a:r>
              <a:rPr lang="cs-CZ" sz="1600" dirty="0">
                <a:solidFill>
                  <a:schemeClr val="tx1"/>
                </a:solidFill>
              </a:rPr>
              <a:t>výuky cizích </a:t>
            </a:r>
            <a:r>
              <a:rPr lang="cs-CZ" sz="1600" dirty="0" smtClean="0">
                <a:solidFill>
                  <a:schemeClr val="tx1"/>
                </a:solidFill>
              </a:rPr>
              <a:t>jazyků,</a:t>
            </a:r>
            <a:endParaRPr lang="cs-CZ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</a:rPr>
              <a:t>ICT kompetence,</a:t>
            </a:r>
            <a:endParaRPr lang="cs-CZ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</a:rPr>
              <a:t>Čtenářská </a:t>
            </a:r>
            <a:r>
              <a:rPr lang="cs-CZ" sz="1600" dirty="0">
                <a:solidFill>
                  <a:schemeClr val="tx1"/>
                </a:solidFill>
              </a:rPr>
              <a:t>a matematická </a:t>
            </a:r>
            <a:r>
              <a:rPr lang="cs-CZ" sz="1600" dirty="0" smtClean="0">
                <a:solidFill>
                  <a:schemeClr val="tx1"/>
                </a:solidFill>
              </a:rPr>
              <a:t>gramotnost</a:t>
            </a:r>
            <a:r>
              <a:rPr lang="cs-CZ" sz="18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r">
              <a:lnSpc>
                <a:spcPct val="150000"/>
              </a:lnSpc>
            </a:pPr>
            <a:r>
              <a:rPr lang="cs-CZ" sz="1400" dirty="0" smtClean="0">
                <a:solidFill>
                  <a:schemeClr val="tx1"/>
                </a:solidFill>
              </a:rPr>
              <a:t>* Průřezová témata úrovněmi vzdělávacího systému</a:t>
            </a:r>
            <a:endParaRPr lang="cs-CZ" altLang="cs-CZ" sz="14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80000"/>
              </a:spcBef>
              <a:buFont typeface="Arial Unicode MS" pitchFamily="34" charset="-128"/>
              <a:buNone/>
            </a:pPr>
            <a:endParaRPr lang="cs-CZ" altLang="cs-CZ" sz="18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Arial Unicode MS" pitchFamily="34" charset="-128"/>
              <a:buNone/>
            </a:pP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252000"/>
            <a:ext cx="1756954" cy="76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42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87524" y="1052736"/>
            <a:ext cx="8605837" cy="4674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200" b="1" dirty="0" smtClean="0">
                <a:solidFill>
                  <a:srgbClr val="666699"/>
                </a:solidFill>
              </a:rPr>
              <a:t>Proč mluvíme o polytechnickém vzdělávání?</a:t>
            </a:r>
            <a:endParaRPr lang="cs-CZ" altLang="cs-CZ" sz="2200" b="1" dirty="0">
              <a:solidFill>
                <a:srgbClr val="666699"/>
              </a:solidFill>
            </a:endParaRPr>
          </a:p>
          <a:p>
            <a:pPr>
              <a:buFont typeface="Arial Unicode MS" pitchFamily="34" charset="-128"/>
              <a:buNone/>
              <a:defRPr/>
            </a:pPr>
            <a:endParaRPr lang="cs-CZ" altLang="cs-CZ" sz="22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buFont typeface="Arial Unicode MS" pitchFamily="34" charset="-128"/>
              <a:buNone/>
              <a:defRPr/>
            </a:pPr>
            <a:r>
              <a:rPr lang="cs-CZ" altLang="cs-CZ" sz="2200" dirty="0">
                <a:solidFill>
                  <a:schemeClr val="tx1"/>
                </a:solidFill>
              </a:rPr>
              <a:t>	</a:t>
            </a:r>
          </a:p>
          <a:p>
            <a:pPr>
              <a:spcBef>
                <a:spcPts val="1800"/>
              </a:spcBef>
              <a:buFont typeface="Arial Unicode MS" pitchFamily="34" charset="-128"/>
              <a:buNone/>
              <a:defRPr/>
            </a:pPr>
            <a:endParaRPr lang="cs-CZ" altLang="cs-CZ" sz="22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endParaRPr lang="cs-CZ" altLang="cs-CZ" sz="2000" dirty="0">
              <a:solidFill>
                <a:schemeClr val="tx1"/>
              </a:solidFill>
            </a:endParaRPr>
          </a:p>
          <a:p>
            <a:pPr>
              <a:spcBef>
                <a:spcPct val="10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5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40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80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23528" y="1808821"/>
            <a:ext cx="8605837" cy="2808311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Arial Unicode MS" pitchFamily="34" charset="-128"/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Koncept slučování technického a přírodovědného vzdělávání je uplatňován v celosvětovém měřítku, např. v podobě </a:t>
            </a:r>
            <a:r>
              <a:rPr lang="cs-CZ" sz="2000" dirty="0">
                <a:solidFill>
                  <a:schemeClr val="tx1"/>
                </a:solidFill>
              </a:rPr>
              <a:t>konceptu </a:t>
            </a:r>
            <a:r>
              <a:rPr lang="cs-CZ" sz="2000" dirty="0" smtClean="0">
                <a:solidFill>
                  <a:schemeClr val="tx1"/>
                </a:solidFill>
              </a:rPr>
              <a:t>STEM </a:t>
            </a:r>
            <a:r>
              <a:rPr lang="cs-CZ" sz="2000" dirty="0" smtClean="0">
                <a:solidFill>
                  <a:schemeClr val="tx1"/>
                </a:solidFill>
              </a:rPr>
              <a:t>(Science, Technology, </a:t>
            </a:r>
            <a:r>
              <a:rPr lang="cs-CZ" sz="2000" dirty="0" err="1" smtClean="0">
                <a:solidFill>
                  <a:schemeClr val="tx1"/>
                </a:solidFill>
              </a:rPr>
              <a:t>Engineering</a:t>
            </a:r>
            <a:r>
              <a:rPr lang="cs-CZ" sz="2000" dirty="0" smtClean="0">
                <a:solidFill>
                  <a:schemeClr val="tx1"/>
                </a:solidFill>
              </a:rPr>
              <a:t> and </a:t>
            </a:r>
            <a:r>
              <a:rPr lang="cs-CZ" sz="2000" dirty="0" err="1" smtClean="0">
                <a:solidFill>
                  <a:schemeClr val="tx1"/>
                </a:solidFill>
              </a:rPr>
              <a:t>Mathematics</a:t>
            </a:r>
            <a:r>
              <a:rPr lang="cs-CZ" sz="2000" dirty="0" smtClean="0">
                <a:solidFill>
                  <a:schemeClr val="tx1"/>
                </a:solidFill>
              </a:rPr>
              <a:t>).</a:t>
            </a:r>
            <a:endParaRPr lang="cs-CZ" sz="2000" dirty="0" smtClean="0">
              <a:solidFill>
                <a:schemeClr val="tx1"/>
              </a:solidFill>
            </a:endParaRPr>
          </a:p>
          <a:p>
            <a:pPr>
              <a:buFont typeface="Arial Unicode MS" pitchFamily="34" charset="-128"/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>
              <a:buFont typeface="Arial Unicode MS" pitchFamily="34" charset="-128"/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Environmentální vzdělávání sice na první pohled není součástí STEM konceptu, ani není v jiných dokumentech uváděno společně se zbylými dvěma oblastmi, nicméně svou charakteristikou i obsahem </a:t>
            </a:r>
            <a:r>
              <a:rPr lang="cs-CZ" sz="2000" dirty="0" smtClean="0">
                <a:solidFill>
                  <a:schemeClr val="tx1"/>
                </a:solidFill>
              </a:rPr>
              <a:t>je zasahuje </a:t>
            </a:r>
            <a:r>
              <a:rPr lang="cs-CZ" sz="2000" dirty="0" smtClean="0">
                <a:solidFill>
                  <a:schemeClr val="tx1"/>
                </a:solidFill>
              </a:rPr>
              <a:t>do přírodovědných a technických oblastí. </a:t>
            </a:r>
          </a:p>
          <a:p>
            <a:pPr>
              <a:spcBef>
                <a:spcPts val="1200"/>
              </a:spcBef>
              <a:buFont typeface="Arial Unicode MS" pitchFamily="34" charset="-128"/>
              <a:buNone/>
            </a:pPr>
            <a:r>
              <a:rPr lang="cs-CZ" altLang="cs-CZ" sz="2200" dirty="0">
                <a:solidFill>
                  <a:schemeClr val="tx1"/>
                </a:solidFill>
              </a:rPr>
              <a:t>	</a:t>
            </a:r>
          </a:p>
          <a:p>
            <a:pPr>
              <a:spcBef>
                <a:spcPts val="1800"/>
              </a:spcBef>
              <a:buFont typeface="Arial Unicode MS" pitchFamily="34" charset="-128"/>
              <a:buNone/>
            </a:pPr>
            <a:endParaRPr lang="cs-CZ" altLang="cs-CZ" sz="22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 Unicode MS" pitchFamily="34" charset="-128"/>
              <a:buNone/>
            </a:pPr>
            <a:endParaRPr lang="cs-CZ" altLang="cs-CZ" sz="2000" dirty="0">
              <a:solidFill>
                <a:schemeClr val="tx1"/>
              </a:solidFill>
            </a:endParaRPr>
          </a:p>
          <a:p>
            <a:pPr>
              <a:spcBef>
                <a:spcPct val="10000"/>
              </a:spcBef>
              <a:buFont typeface="Arial Unicode MS" pitchFamily="34" charset="-128"/>
              <a:buNone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5000"/>
              </a:spcBef>
              <a:buFont typeface="Arial Unicode MS" pitchFamily="34" charset="-128"/>
              <a:buNone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40000"/>
              </a:spcBef>
              <a:buFont typeface="Arial Unicode MS" pitchFamily="34" charset="-128"/>
              <a:buNone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80000"/>
              </a:spcBef>
              <a:buFont typeface="Arial Unicode MS" pitchFamily="34" charset="-128"/>
              <a:buNone/>
            </a:pPr>
            <a:endParaRPr lang="cs-CZ" altLang="cs-CZ" sz="18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Arial Unicode MS" pitchFamily="34" charset="-128"/>
              <a:buNone/>
            </a:pP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252000"/>
            <a:ext cx="1756954" cy="768667"/>
          </a:xfrm>
          <a:prstGeom prst="rect">
            <a:avLst/>
          </a:prstGeo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304" y="4473116"/>
            <a:ext cx="8296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12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87524" y="1052736"/>
            <a:ext cx="8605837" cy="4674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r>
              <a:rPr lang="cs-CZ" altLang="cs-CZ" sz="2200" b="1" dirty="0">
                <a:solidFill>
                  <a:srgbClr val="666699"/>
                </a:solidFill>
              </a:rPr>
              <a:t>Co je obsahem </a:t>
            </a:r>
            <a:r>
              <a:rPr lang="cs-CZ" altLang="cs-CZ" sz="2200" b="1" dirty="0" smtClean="0">
                <a:solidFill>
                  <a:srgbClr val="666699"/>
                </a:solidFill>
              </a:rPr>
              <a:t>polytechnického vzdělávání?</a:t>
            </a:r>
            <a:endParaRPr lang="cs-CZ" altLang="cs-CZ" sz="2200" b="1" dirty="0">
              <a:solidFill>
                <a:srgbClr val="666699"/>
              </a:solidFill>
            </a:endParaRPr>
          </a:p>
          <a:p>
            <a:pPr>
              <a:buFont typeface="Arial Unicode MS" pitchFamily="34" charset="-128"/>
              <a:buNone/>
              <a:defRPr/>
            </a:pPr>
            <a:endParaRPr lang="cs-CZ" altLang="cs-CZ" sz="22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buFont typeface="Arial Unicode MS" pitchFamily="34" charset="-128"/>
              <a:buNone/>
              <a:defRPr/>
            </a:pPr>
            <a:r>
              <a:rPr lang="cs-CZ" altLang="cs-CZ" sz="2200" dirty="0">
                <a:solidFill>
                  <a:schemeClr val="tx1"/>
                </a:solidFill>
              </a:rPr>
              <a:t>	</a:t>
            </a:r>
          </a:p>
          <a:p>
            <a:pPr>
              <a:spcBef>
                <a:spcPts val="1800"/>
              </a:spcBef>
              <a:buFont typeface="Arial Unicode MS" pitchFamily="34" charset="-128"/>
              <a:buNone/>
              <a:defRPr/>
            </a:pPr>
            <a:endParaRPr lang="cs-CZ" altLang="cs-CZ" sz="22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 Unicode MS" pitchFamily="34" charset="-128"/>
              <a:buNone/>
              <a:defRPr/>
            </a:pPr>
            <a:endParaRPr lang="cs-CZ" altLang="cs-CZ" sz="2000" dirty="0">
              <a:solidFill>
                <a:schemeClr val="tx1"/>
              </a:solidFill>
            </a:endParaRPr>
          </a:p>
          <a:p>
            <a:pPr>
              <a:spcBef>
                <a:spcPct val="10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5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40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800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Arial Unicode MS" pitchFamily="34" charset="-128"/>
              <a:buNone/>
              <a:defRPr/>
            </a:pP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23528" y="1916832"/>
            <a:ext cx="8605837" cy="464496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altLang="cs-CZ" sz="2100" b="1" dirty="0" smtClean="0">
                <a:solidFill>
                  <a:schemeClr val="tx1"/>
                </a:solidFill>
              </a:rPr>
              <a:t>Polytechnické </a:t>
            </a:r>
            <a:r>
              <a:rPr lang="cs-CZ" altLang="cs-CZ" sz="2100" b="1" dirty="0">
                <a:solidFill>
                  <a:schemeClr val="tx1"/>
                </a:solidFill>
              </a:rPr>
              <a:t>vzdělávání</a:t>
            </a:r>
            <a:r>
              <a:rPr lang="cs-CZ" altLang="cs-CZ" sz="2100" dirty="0">
                <a:solidFill>
                  <a:schemeClr val="tx1"/>
                </a:solidFill>
              </a:rPr>
              <a:t> (dále jen PV)</a:t>
            </a:r>
          </a:p>
          <a:p>
            <a:pPr>
              <a:spcBef>
                <a:spcPts val="300"/>
              </a:spcBef>
              <a:buFont typeface="Arial Unicode MS" pitchFamily="34" charset="-128"/>
              <a:buNone/>
            </a:pPr>
            <a:endParaRPr lang="cs-CZ" altLang="cs-CZ" sz="2000" dirty="0">
              <a:solidFill>
                <a:schemeClr val="tx1"/>
              </a:solidFill>
            </a:endParaRPr>
          </a:p>
          <a:p>
            <a:r>
              <a:rPr lang="cs-CZ" altLang="cs-CZ" sz="1800" dirty="0">
                <a:solidFill>
                  <a:schemeClr val="tx1"/>
                </a:solidFill>
              </a:rPr>
              <a:t>PV je definováno jako vzdělávání poskytující </a:t>
            </a:r>
            <a:r>
              <a:rPr lang="cs-CZ" altLang="cs-CZ" sz="1800" dirty="0" smtClean="0">
                <a:solidFill>
                  <a:schemeClr val="tx1"/>
                </a:solidFill>
              </a:rPr>
              <a:t>vědomosti o </a:t>
            </a:r>
            <a:r>
              <a:rPr lang="cs-CZ" altLang="cs-CZ" sz="1800" dirty="0">
                <a:solidFill>
                  <a:schemeClr val="tx1"/>
                </a:solidFill>
              </a:rPr>
              <a:t>vědeckých principech a odvětvích výroby, znalosti </a:t>
            </a:r>
            <a:r>
              <a:rPr lang="cs-CZ" altLang="cs-CZ" sz="1800" dirty="0" smtClean="0">
                <a:solidFill>
                  <a:schemeClr val="tx1"/>
                </a:solidFill>
              </a:rPr>
              <a:t>a dovednosti z </a:t>
            </a:r>
            <a:r>
              <a:rPr lang="cs-CZ" altLang="cs-CZ" sz="1800" dirty="0">
                <a:solidFill>
                  <a:schemeClr val="tx1"/>
                </a:solidFill>
              </a:rPr>
              <a:t>technických a jiných oborů. </a:t>
            </a:r>
          </a:p>
          <a:p>
            <a:endParaRPr lang="cs-CZ" altLang="cs-CZ" sz="1800" dirty="0">
              <a:solidFill>
                <a:schemeClr val="tx1"/>
              </a:solidFill>
            </a:endParaRPr>
          </a:p>
          <a:p>
            <a:r>
              <a:rPr lang="cs-CZ" altLang="cs-CZ" sz="1800" dirty="0">
                <a:solidFill>
                  <a:schemeClr val="tx1"/>
                </a:solidFill>
              </a:rPr>
              <a:t>Přispívá </a:t>
            </a:r>
            <a:r>
              <a:rPr lang="cs-CZ" altLang="cs-CZ" sz="1800" dirty="0" smtClean="0">
                <a:solidFill>
                  <a:schemeClr val="tx1"/>
                </a:solidFill>
              </a:rPr>
              <a:t>k </a:t>
            </a:r>
            <a:r>
              <a:rPr lang="cs-CZ" altLang="cs-CZ" sz="1800" dirty="0">
                <a:solidFill>
                  <a:schemeClr val="tx1"/>
                </a:solidFill>
              </a:rPr>
              <a:t>rozšiřování </a:t>
            </a:r>
            <a:r>
              <a:rPr lang="cs-CZ" altLang="cs-CZ" sz="1800" dirty="0" smtClean="0">
                <a:solidFill>
                  <a:schemeClr val="tx1"/>
                </a:solidFill>
              </a:rPr>
              <a:t>vědomostí a znalostí a k </a:t>
            </a:r>
            <a:r>
              <a:rPr lang="cs-CZ" altLang="cs-CZ" sz="1800" dirty="0">
                <a:solidFill>
                  <a:schemeClr val="tx1"/>
                </a:solidFill>
              </a:rPr>
              <a:t>vytváření </a:t>
            </a:r>
            <a:r>
              <a:rPr lang="cs-CZ" altLang="cs-CZ" sz="1800" dirty="0" smtClean="0">
                <a:solidFill>
                  <a:schemeClr val="tx1"/>
                </a:solidFill>
              </a:rPr>
              <a:t>pracovních </a:t>
            </a:r>
            <a:r>
              <a:rPr lang="cs-CZ" altLang="cs-CZ" sz="1800" dirty="0">
                <a:solidFill>
                  <a:schemeClr val="tx1"/>
                </a:solidFill>
              </a:rPr>
              <a:t>dovedností a návyků, které jsou využívány v běžném a později i </a:t>
            </a:r>
            <a:r>
              <a:rPr lang="cs-CZ" altLang="cs-CZ" sz="1800" dirty="0" smtClean="0">
                <a:solidFill>
                  <a:schemeClr val="tx1"/>
                </a:solidFill>
              </a:rPr>
              <a:t>v pracovním </a:t>
            </a:r>
            <a:r>
              <a:rPr lang="cs-CZ" altLang="cs-CZ" sz="1800" dirty="0">
                <a:solidFill>
                  <a:schemeClr val="tx1"/>
                </a:solidFill>
              </a:rPr>
              <a:t>životě. </a:t>
            </a:r>
          </a:p>
          <a:p>
            <a:endParaRPr lang="cs-CZ" altLang="cs-CZ" sz="1800" dirty="0">
              <a:solidFill>
                <a:schemeClr val="tx1"/>
              </a:solidFill>
            </a:endParaRPr>
          </a:p>
          <a:p>
            <a:r>
              <a:rPr lang="cs-CZ" altLang="cs-CZ" sz="1800" dirty="0">
                <a:solidFill>
                  <a:schemeClr val="tx1"/>
                </a:solidFill>
              </a:rPr>
              <a:t>Toto je vázáno na souhrn vědomostí, dovedností a zkušeností ve </a:t>
            </a:r>
            <a:r>
              <a:rPr lang="cs-CZ" altLang="cs-CZ" sz="1800" dirty="0" smtClean="0">
                <a:solidFill>
                  <a:schemeClr val="tx1"/>
                </a:solidFill>
              </a:rPr>
              <a:t>struktuře </a:t>
            </a:r>
          </a:p>
          <a:p>
            <a:r>
              <a:rPr lang="cs-CZ" altLang="cs-CZ" sz="1800" dirty="0" smtClean="0">
                <a:solidFill>
                  <a:schemeClr val="tx1"/>
                </a:solidFill>
              </a:rPr>
              <a:t>praktického,</a:t>
            </a:r>
            <a:endParaRPr lang="cs-CZ" altLang="cs-CZ" sz="1800" dirty="0">
              <a:solidFill>
                <a:schemeClr val="tx1"/>
              </a:solidFill>
            </a:endParaRPr>
          </a:p>
          <a:p>
            <a:r>
              <a:rPr lang="cs-CZ" altLang="cs-CZ" sz="1800" dirty="0" smtClean="0">
                <a:solidFill>
                  <a:schemeClr val="tx1"/>
                </a:solidFill>
              </a:rPr>
              <a:t>vizuálního</a:t>
            </a:r>
            <a:r>
              <a:rPr lang="cs-CZ" altLang="cs-CZ" sz="1800" dirty="0">
                <a:solidFill>
                  <a:schemeClr val="tx1"/>
                </a:solidFill>
              </a:rPr>
              <a:t>, </a:t>
            </a:r>
            <a:endParaRPr lang="cs-CZ" altLang="cs-CZ" sz="1800" dirty="0" smtClean="0">
              <a:solidFill>
                <a:schemeClr val="tx1"/>
              </a:solidFill>
            </a:endParaRPr>
          </a:p>
          <a:p>
            <a:r>
              <a:rPr lang="cs-CZ" altLang="cs-CZ" sz="1800" dirty="0" smtClean="0">
                <a:solidFill>
                  <a:schemeClr val="tx1"/>
                </a:solidFill>
              </a:rPr>
              <a:t>intuitivního </a:t>
            </a:r>
            <a:r>
              <a:rPr lang="cs-CZ" altLang="cs-CZ" sz="1800" dirty="0">
                <a:solidFill>
                  <a:schemeClr val="tx1"/>
                </a:solidFill>
              </a:rPr>
              <a:t>a </a:t>
            </a:r>
            <a:endParaRPr lang="cs-CZ" altLang="cs-CZ" sz="1800" dirty="0" smtClean="0">
              <a:solidFill>
                <a:schemeClr val="tx1"/>
              </a:solidFill>
            </a:endParaRPr>
          </a:p>
          <a:p>
            <a:r>
              <a:rPr lang="cs-CZ" altLang="cs-CZ" sz="1800" dirty="0" smtClean="0">
                <a:solidFill>
                  <a:schemeClr val="tx1"/>
                </a:solidFill>
              </a:rPr>
              <a:t>koncepčního myšlení.</a:t>
            </a:r>
            <a:endParaRPr lang="cs-CZ" altLang="cs-CZ" sz="18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 Unicode MS" pitchFamily="34" charset="-128"/>
              <a:buNone/>
            </a:pPr>
            <a:endParaRPr lang="cs-CZ" altLang="cs-CZ" sz="2000" dirty="0">
              <a:solidFill>
                <a:schemeClr val="tx1"/>
              </a:solidFill>
            </a:endParaRPr>
          </a:p>
          <a:p>
            <a:pPr>
              <a:spcBef>
                <a:spcPct val="10000"/>
              </a:spcBef>
              <a:buFont typeface="Arial Unicode MS" pitchFamily="34" charset="-128"/>
              <a:buNone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5000"/>
              </a:spcBef>
              <a:buFont typeface="Arial Unicode MS" pitchFamily="34" charset="-128"/>
              <a:buNone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40000"/>
              </a:spcBef>
              <a:buFont typeface="Arial Unicode MS" pitchFamily="34" charset="-128"/>
              <a:buNone/>
            </a:pPr>
            <a:endParaRPr lang="cs-CZ" altLang="cs-CZ" sz="18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  <a:spcBef>
                <a:spcPct val="80000"/>
              </a:spcBef>
              <a:buFont typeface="Arial Unicode MS" pitchFamily="34" charset="-128"/>
              <a:buNone/>
            </a:pPr>
            <a:endParaRPr lang="cs-CZ" altLang="cs-CZ" sz="18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Arial Unicode MS" pitchFamily="34" charset="-128"/>
              <a:buNone/>
            </a:pPr>
            <a:endParaRPr lang="cs-CZ" altLang="cs-CZ" sz="1800" dirty="0">
              <a:solidFill>
                <a:schemeClr val="tx1"/>
              </a:solidFill>
              <a:latin typeface="Arial Unicode MS" pitchFamily="34" charset="-12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252000"/>
            <a:ext cx="1756954" cy="768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10800" rIns="18000" bIns="10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10800" rIns="18000" bIns="10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8826</TotalTime>
  <Words>315</Words>
  <Application>Microsoft Office PowerPoint</Application>
  <PresentationFormat>Předvádění na obrazovce (4:3)</PresentationFormat>
  <Paragraphs>105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 Unicode MS</vt:lpstr>
      <vt:lpstr>Arial</vt:lpstr>
      <vt:lpstr>Times New Roman</vt:lpstr>
      <vt:lpstr>Wingdings</vt:lpstr>
      <vt:lpstr>Výchozí návrh</vt:lpstr>
      <vt:lpstr>Prezentace aplikace PowerPoint</vt:lpstr>
      <vt:lpstr>Proč mluvíme o polytechnickém vzdělávání?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Trexima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„S“</dc:title>
  <dc:creator>Jaromír Janoš</dc:creator>
  <cp:lastModifiedBy>Novotná Jiřina</cp:lastModifiedBy>
  <cp:revision>696</cp:revision>
  <cp:lastPrinted>2016-05-25T08:52:08Z</cp:lastPrinted>
  <dcterms:created xsi:type="dcterms:W3CDTF">2005-08-16T08:17:52Z</dcterms:created>
  <dcterms:modified xsi:type="dcterms:W3CDTF">2016-05-27T11:05:15Z</dcterms:modified>
</cp:coreProperties>
</file>